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9" r:id="rId4"/>
    <p:sldId id="334" r:id="rId5"/>
    <p:sldId id="331" r:id="rId6"/>
    <p:sldId id="275" r:id="rId7"/>
    <p:sldId id="337" r:id="rId8"/>
    <p:sldId id="335" r:id="rId9"/>
    <p:sldId id="336" r:id="rId10"/>
    <p:sldId id="338" r:id="rId11"/>
    <p:sldId id="425" r:id="rId12"/>
    <p:sldId id="426" r:id="rId13"/>
    <p:sldId id="427" r:id="rId14"/>
    <p:sldId id="264" r:id="rId15"/>
    <p:sldId id="265" r:id="rId16"/>
    <p:sldId id="266" r:id="rId17"/>
    <p:sldId id="352" r:id="rId18"/>
    <p:sldId id="374" r:id="rId19"/>
    <p:sldId id="375" r:id="rId20"/>
    <p:sldId id="376" r:id="rId21"/>
    <p:sldId id="377" r:id="rId22"/>
    <p:sldId id="379" r:id="rId23"/>
    <p:sldId id="378" r:id="rId24"/>
    <p:sldId id="380" r:id="rId25"/>
    <p:sldId id="381" r:id="rId26"/>
    <p:sldId id="383" r:id="rId27"/>
    <p:sldId id="385" r:id="rId28"/>
    <p:sldId id="384" r:id="rId29"/>
    <p:sldId id="382" r:id="rId30"/>
    <p:sldId id="387" r:id="rId31"/>
    <p:sldId id="388" r:id="rId32"/>
    <p:sldId id="389" r:id="rId33"/>
    <p:sldId id="391" r:id="rId34"/>
    <p:sldId id="393" r:id="rId35"/>
    <p:sldId id="394" r:id="rId36"/>
    <p:sldId id="395" r:id="rId37"/>
    <p:sldId id="396" r:id="rId38"/>
    <p:sldId id="397" r:id="rId39"/>
    <p:sldId id="398" r:id="rId40"/>
    <p:sldId id="399" r:id="rId41"/>
    <p:sldId id="400" r:id="rId42"/>
    <p:sldId id="401" r:id="rId43"/>
    <p:sldId id="402" r:id="rId44"/>
    <p:sldId id="404" r:id="rId45"/>
    <p:sldId id="403" r:id="rId46"/>
    <p:sldId id="405" r:id="rId47"/>
    <p:sldId id="407" r:id="rId48"/>
    <p:sldId id="408" r:id="rId49"/>
    <p:sldId id="429" r:id="rId50"/>
    <p:sldId id="428" r:id="rId51"/>
    <p:sldId id="420" r:id="rId52"/>
    <p:sldId id="258" r:id="rId53"/>
    <p:sldId id="261" r:id="rId54"/>
    <p:sldId id="421" r:id="rId55"/>
    <p:sldId id="356" r:id="rId56"/>
    <p:sldId id="358" r:id="rId57"/>
    <p:sldId id="422" r:id="rId58"/>
    <p:sldId id="423" r:id="rId59"/>
    <p:sldId id="424" r:id="rId60"/>
  </p:sldIdLst>
  <p:sldSz cx="12192000" cy="6858000"/>
  <p:notesSz cx="6858000" cy="9144000"/>
  <p:embeddedFontLst>
    <p:embeddedFont>
      <p:font typeface="Cascadia Mono" panose="020B0609020000020004" pitchFamily="49" charset="0"/>
      <p:regular r:id="rId62"/>
      <p:bold r:id="rId63"/>
      <p:italic r:id="rId64"/>
      <p:bold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064898-ED57-4AC9-BEE9-228314FB58F6}">
          <p14:sldIdLst>
            <p14:sldId id="256"/>
            <p14:sldId id="257"/>
            <p14:sldId id="259"/>
          </p14:sldIdLst>
        </p14:section>
        <p14:section name="escaping" id="{77087633-46BD-4915-90F4-82484DC0017D}">
          <p14:sldIdLst>
            <p14:sldId id="334"/>
            <p14:sldId id="331"/>
            <p14:sldId id="275"/>
            <p14:sldId id="337"/>
            <p14:sldId id="335"/>
            <p14:sldId id="336"/>
            <p14:sldId id="338"/>
            <p14:sldId id="425"/>
            <p14:sldId id="426"/>
            <p14:sldId id="427"/>
          </p14:sldIdLst>
        </p14:section>
        <p14:section name="value type" id="{AC763722-AFCA-4E6D-9783-CBE922420698}">
          <p14:sldIdLst>
            <p14:sldId id="264"/>
            <p14:sldId id="265"/>
            <p14:sldId id="266"/>
          </p14:sldIdLst>
        </p14:section>
        <p14:section name="serialization" id="{4B9A8357-91EA-4387-9922-E3989CFBD55D}">
          <p14:sldIdLst>
            <p14:sldId id="352"/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3"/>
            <p14:sldId id="385"/>
            <p14:sldId id="384"/>
            <p14:sldId id="382"/>
            <p14:sldId id="387"/>
            <p14:sldId id="388"/>
            <p14:sldId id="389"/>
            <p14:sldId id="391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3"/>
            <p14:sldId id="405"/>
            <p14:sldId id="407"/>
            <p14:sldId id="408"/>
          </p14:sldIdLst>
        </p14:section>
        <p14:section name="credits" id="{5CDF2F61-4B23-4E5B-B7EB-1A49B766846A}">
          <p14:sldIdLst>
            <p14:sldId id="429"/>
            <p14:sldId id="428"/>
            <p14:sldId id="420"/>
            <p14:sldId id="258"/>
            <p14:sldId id="261"/>
          </p14:sldIdLst>
        </p14:section>
        <p14:section name="bonus slides" id="{EC0D7A23-72B5-45C9-AAA4-A3431B5011B4}">
          <p14:sldIdLst>
            <p14:sldId id="421"/>
            <p14:sldId id="356"/>
            <p14:sldId id="358"/>
            <p14:sldId id="422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C7DDF1"/>
    <a:srgbClr val="B9CAE9"/>
    <a:srgbClr val="BFCFEB"/>
    <a:srgbClr val="FFDF7F"/>
    <a:srgbClr val="0000FF"/>
    <a:srgbClr val="7F7F7F"/>
    <a:srgbClr val="B7D6A3"/>
    <a:srgbClr val="F6BE98"/>
    <a:srgbClr val="A1B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32" autoAdjust="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6F407-4398-4417-B986-009B0C1EE0B7}" type="datetimeFigureOut">
              <a:rPr lang="ru-RU" smtClean="0"/>
              <a:t>2025-08-01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D05F-4945-4648-8BD7-5DF935E84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41C4-3048-6E8D-023D-E19C6F5F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7C59-5C2F-C6B6-5F0C-9CC8C665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41A3-3F70-53D2-5481-AD638F8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1DC5EC-F4B8-4CC6-A058-A311C70C75B7}" type="datetime1">
              <a:rPr lang="ru-RU" smtClean="0"/>
              <a:t>2025-08-01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17B-C6D1-9CAA-79B3-9D97572D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06A7-9844-3560-B3AE-D7887FD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FC4-54BB-2EB6-DAB2-B9D36F5C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215AF-4CD1-1116-B8C0-16B53095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F11-0BF7-B5CF-55F9-4CAE00B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9D8895-27F8-41A0-9BB9-27DFF7DE3C1F}" type="datetime1">
              <a:rPr lang="ru-RU" smtClean="0"/>
              <a:t>2025-08-01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AB3-4E82-BE5A-8AAC-EB22D158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D4E6-B420-19E3-BCEC-13F9995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2A5CC-C0CB-5AA2-16B6-3FB57724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E2B-19E8-9384-8866-222449BD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4A34-14C5-20F6-6508-3B546E4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B5E17-982C-45A9-BFE5-62C080F18C2C}" type="datetime1">
              <a:rPr lang="ru-RU" smtClean="0"/>
              <a:t>2025-08-01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341-4A3F-9D14-F54A-2A67C60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4E13-7610-EE50-22E4-F15A9A6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58A-D31D-E581-876B-0E04F39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8B61-088B-2D3B-78F7-F463B6EB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4817-01EB-DB0F-9D2E-BD758D0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3B836-BEE5-42EA-85C5-2BD5F95C27EE}" type="datetime1">
              <a:rPr lang="ru-RU" smtClean="0"/>
              <a:t>2025-08-01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C012-E75F-F82B-00AD-ED48D83D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EE18-3CA4-91B7-1480-BFC2421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5E41-7B8C-39A1-9210-65E621D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D71A-367A-AD91-F850-1E8553D2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624D-9916-F8A8-99EA-38FABE3A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C2A83-CDD7-46E0-B972-D39ADD78515C}" type="datetime1">
              <a:rPr lang="ru-RU" smtClean="0"/>
              <a:t>2025-08-01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BA48-66DE-CAC4-B0BF-3E58518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F5D0-84B7-2CA5-D9C3-694E2E3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EC4-E405-60A3-D51D-F75A544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5969-D61F-A059-DAF8-8ACFD1997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F1695-41F9-7226-0A25-3B2F6D88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8049-C1D9-02CF-C0F5-E82D7452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142643-104E-4346-995E-C520BCE03A0F}" type="datetime1">
              <a:rPr lang="ru-RU" smtClean="0"/>
              <a:t>2025-08-01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F6C5-E50E-60A3-7D32-F24FA870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0132-ECCB-49C6-BE19-BE203730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ADFD-362C-E4FA-F1ED-9B275D0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014D-C10F-B17F-D7DF-44E5FAD9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84C1-E1AE-654D-9512-A5935206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CCD25-DE62-3CC3-E143-C81BA46C5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E7E5-409E-117D-2B66-51CC0BA5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1BC5C-AF4F-2746-0536-B13D761A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450F63-802D-4CA1-A7F1-5755183045FB}" type="datetime1">
              <a:rPr lang="ru-RU" smtClean="0"/>
              <a:t>2025-08-01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803FE-9AE3-4495-4FE3-F0A4FEA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F607-D9D2-80E6-1F13-FD91E5F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63E-29FD-6003-2259-2B12BA3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CB11-BBB5-7286-B665-CDC29A8C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D5ED0-A882-4C29-9ABC-CECEC26592B3}" type="datetime1">
              <a:rPr lang="ru-RU" smtClean="0"/>
              <a:t>2025-08-01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1124-AD8A-0031-3BB7-D8AF2CC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53933-1B56-D9CE-F037-97D95FE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8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E4A6D-4DCE-C2D6-6449-3315F6C9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4E467-61EF-431B-9C74-0B1F18F5FE15}" type="datetime1">
              <a:rPr lang="ru-RU" smtClean="0"/>
              <a:t>2025-08-01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C6BF-F6CF-C553-8152-B2734D9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B33E-18F7-D2ED-6E04-89AF247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9F3-A7AF-2E52-0F37-823E873A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A489-453C-39DF-1D8B-8923D960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2D54D-023C-CD8B-0858-CFB7EDE2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CBB0-D35D-607F-8A8E-B7402A3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A46814-DFB1-4D98-959F-91FE8A7AECC3}" type="datetime1">
              <a:rPr lang="ru-RU" smtClean="0"/>
              <a:t>2025-08-01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6843-09B2-C700-38F2-6627818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E3C3-B6DE-BC67-74CF-433DF38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FD39-AD76-632A-5C32-CBD211A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3D260-6B50-D4AF-3810-A7BF1FD2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D4A6-6772-FE4D-1366-1DA3C14F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E957-E260-327F-D237-273715F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C9CEB-EB79-4201-98CC-E46D8345B75C}" type="datetime1">
              <a:rPr lang="ru-RU" smtClean="0"/>
              <a:t>2025-08-01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6550-A499-6A52-0F52-08A07ADD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F49AF-A9E5-B1EC-8F65-27EE4B6D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640D-05D6-1D94-760F-659F59E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D90C-4477-650D-DEFB-4D1011C7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B52-2443-9A20-FF8B-15C3BFA79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8B2A-1579-4FD9-B7A8-599F57B197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1THwOpon4vg" TargetMode="External"/><Relationship Id="rId4" Type="http://schemas.openxmlformats.org/officeDocument/2006/relationships/hyperlink" Target="https://youtu.be/-JjE5AhfhcM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ughengineer/minjsoncpp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3J2nL9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erkb.com/topics/G5s8ZWAbYH/cve-2024-12356/rapid7-analysis" TargetMode="External"/><Relationship Id="rId7" Type="http://schemas.openxmlformats.org/officeDocument/2006/relationships/hyperlink" Target="https://github.com/toughengineer/minjsoncpp" TargetMode="External"/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1THwOpon4vg" TargetMode="External"/><Relationship Id="rId5" Type="http://schemas.openxmlformats.org/officeDocument/2006/relationships/hyperlink" Target="https://www.youtube.com/watch?v=-JjE5AhfhcM" TargetMode="External"/><Relationship Id="rId4" Type="http://schemas.openxmlformats.org/officeDocument/2006/relationships/hyperlink" Target="https://en.wikipedia.org/wiki/ANSI_escape_code#Color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0EF-8B4F-058E-24A7-A112329E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JSON in C++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serialization</a:t>
            </a:r>
            <a:endParaRPr lang="ru-RU" sz="7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9415-DBBC-7F77-76C1-11BA1ADC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  <a:endParaRPr lang="ru-RU" dirty="0"/>
          </a:p>
          <a:p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0EDB9-1738-239C-4351-997E7BF3D673}"/>
              </a:ext>
            </a:extLst>
          </p:cNvPr>
          <p:cNvSpPr/>
          <p:nvPr/>
        </p:nvSpPr>
        <p:spPr>
          <a:xfrm>
            <a:off x="5074846" y="4108400"/>
            <a:ext cx="314325" cy="31432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1D4144-F91E-6B2E-4EFD-70ACF5FA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847" y="410840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E374-0157-662E-86AA-FB460480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1353800" cy="1325563"/>
          </a:xfrm>
        </p:spPr>
        <p:txBody>
          <a:bodyPr/>
          <a:lstStyle/>
          <a:p>
            <a:r>
              <a:rPr lang="en-US" dirty="0"/>
              <a:t>Importance of UTF-8 validation during escaping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EC459E-DA3D-9FDF-6371-22418BBC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Shmoe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age | </a:t>
            </a:r>
            <a:r>
              <a:rPr lang="en-US" sz="2000" dirty="0" err="1">
                <a:latin typeface="Consolas" panose="020B0609020204030204" pitchFamily="49" charset="0"/>
              </a:rPr>
              <a:t>first_name</a:t>
            </a:r>
            <a:r>
              <a:rPr lang="en-US" sz="2000" dirty="0">
                <a:latin typeface="Consolas" panose="020B0609020204030204" pitchFamily="49" charset="0"/>
              </a:rPr>
              <a:t> | </a:t>
            </a:r>
            <a:r>
              <a:rPr lang="en-US" sz="2000" dirty="0" err="1">
                <a:latin typeface="Consolas" panose="020B0609020204030204" pitchFamily="49" charset="0"/>
              </a:rPr>
              <a:t>last_name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-----+------------+-----------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48 | Joe        | </a:t>
            </a:r>
            <a:r>
              <a:rPr lang="en-US" sz="2000" dirty="0" err="1">
                <a:latin typeface="Consolas" panose="020B0609020204030204" pitchFamily="49" charset="0"/>
              </a:rPr>
              <a:t>Shmoe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(1 row)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85BB-EB74-B6D8-D61B-7E535A82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6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722C1-AD4B-6A09-0EF8-415FFACEB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45F2-0FBB-6649-D719-BAEFD304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1353800" cy="1325563"/>
          </a:xfrm>
        </p:spPr>
        <p:txBody>
          <a:bodyPr/>
          <a:lstStyle/>
          <a:p>
            <a:r>
              <a:rPr lang="en-US" dirty="0"/>
              <a:t>Importance of UTF-8 validation during escaping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E0CCA-1F0E-0C9D-5713-4A5904CA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hax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\xc0'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\! ls 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\xc0\x27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0b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en-US" dirty="0">
                <a:latin typeface="Consolas" panose="020B0609020204030204" pitchFamily="49" charset="0"/>
              </a:rPr>
              <a:t>0000 0b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0100111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proper two-byte UTF-8 code point: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0b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en-US" dirty="0">
                <a:latin typeface="Consolas" panose="020B0609020204030204" pitchFamily="49" charset="0"/>
              </a:rPr>
              <a:t>xxxx 0b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</a:rPr>
              <a:t>xxxxxx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CC54-386A-E890-60C4-F3B9F04B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11</a:t>
            </a:fld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2984B-A556-7921-1913-0F64C38D25B4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10578" y="3942182"/>
            <a:ext cx="0" cy="547041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C4F614-AE90-5A14-DCDF-AF58A272F5D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178558" y="3942182"/>
            <a:ext cx="779162" cy="777875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AB9B54-3C99-4FBE-6691-FD09EE6C8463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95732" y="2136725"/>
            <a:ext cx="1007706" cy="0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EF7F12-D196-97E7-2BC7-DB9B924087F8}"/>
              </a:ext>
            </a:extLst>
          </p:cNvPr>
          <p:cNvSpPr txBox="1"/>
          <p:nvPr/>
        </p:nvSpPr>
        <p:spPr>
          <a:xfrm>
            <a:off x="418323" y="4489223"/>
            <a:ext cx="358451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two-byte starting code unit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3A7D9-A2B6-12BF-6080-B926A7B45B59}"/>
              </a:ext>
            </a:extLst>
          </p:cNvPr>
          <p:cNvSpPr txBox="1"/>
          <p:nvPr/>
        </p:nvSpPr>
        <p:spPr>
          <a:xfrm>
            <a:off x="4957720" y="4489224"/>
            <a:ext cx="301062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continuation code unit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BFF518-68E4-E3C0-7584-93BF51004CDB}"/>
              </a:ext>
            </a:extLst>
          </p:cNvPr>
          <p:cNvSpPr txBox="1"/>
          <p:nvPr/>
        </p:nvSpPr>
        <p:spPr>
          <a:xfrm>
            <a:off x="6503438" y="1905892"/>
            <a:ext cx="255658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one-byte code unit</a:t>
            </a:r>
            <a:endParaRPr lang="ru-RU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C5A820-75EE-0A33-0D48-143445BCB3B5}"/>
              </a:ext>
            </a:extLst>
          </p:cNvPr>
          <p:cNvSpPr/>
          <p:nvPr/>
        </p:nvSpPr>
        <p:spPr>
          <a:xfrm>
            <a:off x="1502799" y="851947"/>
            <a:ext cx="993911" cy="506579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1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FF7C-6E7D-B134-FD25-952991B1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1E5-2D3C-1353-5D7A-ECD4604E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1353800" cy="1325563"/>
          </a:xfrm>
        </p:spPr>
        <p:txBody>
          <a:bodyPr/>
          <a:lstStyle/>
          <a:p>
            <a:r>
              <a:rPr lang="en-US" dirty="0"/>
              <a:t>Importance of UTF-8 validation during escaping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5338FB-8F79-118A-9D18-50D3D062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hax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\xc0'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; \! ls #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8D98-CD82-98A6-7849-91D650AE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AAB3-9CE4-BB5F-954C-E07AE672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7FEE67-7C38-1646-0CBA-596DED6D02E6}"/>
              </a:ext>
            </a:extLst>
          </p:cNvPr>
          <p:cNvSpPr/>
          <p:nvPr/>
        </p:nvSpPr>
        <p:spPr>
          <a:xfrm>
            <a:off x="838200" y="2435291"/>
            <a:ext cx="9238860" cy="3275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0B055-BF9B-1ED0-76EE-338A95BFAD20}"/>
              </a:ext>
            </a:extLst>
          </p:cNvPr>
          <p:cNvSpPr/>
          <p:nvPr/>
        </p:nvSpPr>
        <p:spPr>
          <a:xfrm>
            <a:off x="5001208" y="998375"/>
            <a:ext cx="5075852" cy="419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5CC80-1301-7398-CAF2-3BCEDABE7F9D}"/>
              </a:ext>
            </a:extLst>
          </p:cNvPr>
          <p:cNvSpPr/>
          <p:nvPr/>
        </p:nvSpPr>
        <p:spPr>
          <a:xfrm>
            <a:off x="838200" y="1735495"/>
            <a:ext cx="9238860" cy="699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94F0FB-0474-AA5E-0D6E-18D6130E4213}"/>
              </a:ext>
            </a:extLst>
          </p:cNvPr>
          <p:cNvSpPr/>
          <p:nvPr/>
        </p:nvSpPr>
        <p:spPr>
          <a:xfrm>
            <a:off x="838200" y="355795"/>
            <a:ext cx="4163008" cy="1062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63500">
              <a:schemeClr val="accent1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A2B5E-22DA-780D-6546-2E76009C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hax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\xc0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; \! ls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' AND age &gt; 40 AND age &lt; 50;</a:t>
            </a:r>
          </a:p>
          <a:p>
            <a:pPr marL="0" indent="0">
              <a:lnSpc>
                <a:spcPts val="1800"/>
              </a:lnSpc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SELECT * FROM employees WHERE </a:t>
            </a:r>
            <a:r>
              <a:rPr lang="en-US" sz="2000" dirty="0" err="1">
                <a:latin typeface="Consolas" panose="020B0609020204030204" pitchFamily="49" charset="0"/>
              </a:rPr>
              <a:t>last_name</a:t>
            </a:r>
            <a:r>
              <a:rPr lang="en-US" sz="2000" dirty="0">
                <a:latin typeface="Consolas" panose="020B0609020204030204" pitchFamily="49" charset="0"/>
              </a:rPr>
              <a:t> = '</a:t>
            </a:r>
            <a:r>
              <a:rPr lang="en-US" sz="2000" dirty="0" err="1">
                <a:latin typeface="Consolas" panose="020B0609020204030204" pitchFamily="49" charset="0"/>
              </a:rPr>
              <a:t>haxÀ</a:t>
            </a:r>
            <a:r>
              <a:rPr lang="en-US" sz="2000" dirty="0">
                <a:latin typeface="Consolas" panose="020B0609020204030204" pitchFamily="49" charset="0"/>
              </a:rPr>
              <a:t>';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ERROR:  invalid byte sequence for encoding "UTF8": 0xc0 0x27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PG_VERSION            </a:t>
            </a:r>
            <a:r>
              <a:rPr lang="en-US" sz="2000" dirty="0" err="1">
                <a:latin typeface="Consolas" panose="020B0609020204030204" pitchFamily="49" charset="0"/>
              </a:rPr>
              <a:t>pg_multixact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pg_twophase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base                  </a:t>
            </a:r>
            <a:r>
              <a:rPr lang="en-US" sz="2000" dirty="0" err="1">
                <a:latin typeface="Consolas" panose="020B0609020204030204" pitchFamily="49" charset="0"/>
              </a:rPr>
              <a:t>pg_notify</a:t>
            </a:r>
            <a:r>
              <a:rPr lang="en-US" sz="2000" dirty="0"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</a:rPr>
              <a:t>pg_wal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global                </a:t>
            </a:r>
            <a:r>
              <a:rPr lang="en-US" sz="2000" dirty="0" err="1">
                <a:latin typeface="Consolas" panose="020B0609020204030204" pitchFamily="49" charset="0"/>
              </a:rPr>
              <a:t>pg_replslot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pg_xact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logfile               </a:t>
            </a:r>
            <a:r>
              <a:rPr lang="en-US" sz="2000" dirty="0" err="1">
                <a:latin typeface="Consolas" panose="020B0609020204030204" pitchFamily="49" charset="0"/>
              </a:rPr>
              <a:t>pg_serial</a:t>
            </a:r>
            <a:r>
              <a:rPr lang="en-US" sz="2000" dirty="0">
                <a:latin typeface="Consolas" panose="020B0609020204030204" pitchFamily="49" charset="0"/>
              </a:rPr>
              <a:t>             </a:t>
            </a:r>
            <a:r>
              <a:rPr lang="en-US" sz="2000" dirty="0" err="1">
                <a:latin typeface="Consolas" panose="020B0609020204030204" pitchFamily="49" charset="0"/>
              </a:rPr>
              <a:t>postgresql.auto.conf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pg_commit_ts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pg_snapshots</a:t>
            </a:r>
            <a:r>
              <a:rPr lang="en-US" sz="2000" dirty="0">
                <a:latin typeface="Consolas" panose="020B0609020204030204" pitchFamily="49" charset="0"/>
              </a:rPr>
              <a:t>          </a:t>
            </a:r>
            <a:r>
              <a:rPr lang="en-US" sz="2000" dirty="0" err="1">
                <a:latin typeface="Consolas" panose="020B0609020204030204" pitchFamily="49" charset="0"/>
              </a:rPr>
              <a:t>postgresql.conf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pg_dynshmem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pg_stat</a:t>
            </a:r>
            <a:r>
              <a:rPr lang="en-US" sz="2000" dirty="0">
                <a:latin typeface="Consolas" panose="020B0609020204030204" pitchFamily="49" charset="0"/>
              </a:rPr>
              <a:t>               </a:t>
            </a:r>
            <a:r>
              <a:rPr lang="en-US" sz="2000" dirty="0" err="1">
                <a:latin typeface="Consolas" panose="020B0609020204030204" pitchFamily="49" charset="0"/>
              </a:rPr>
              <a:t>postmaster.opts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pg_hba.conf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pg_stat_tmp</a:t>
            </a: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postmaster.pid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pg_ident.conf</a:t>
            </a:r>
            <a:r>
              <a:rPr lang="en-US" sz="2000" dirty="0">
                <a:latin typeface="Consolas" panose="020B0609020204030204" pitchFamily="49" charset="0"/>
              </a:rPr>
              <a:t>         </a:t>
            </a:r>
            <a:r>
              <a:rPr lang="en-US" sz="2000" dirty="0" err="1">
                <a:latin typeface="Consolas" panose="020B0609020204030204" pitchFamily="49" charset="0"/>
              </a:rPr>
              <a:t>pg_subtrans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pg_logical</a:t>
            </a: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pg_tblspc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D512E-9E15-60C7-7B48-BDAB05E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13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FC131-5CAD-9AC0-7348-ED7FCA03CDD1}"/>
              </a:ext>
            </a:extLst>
          </p:cNvPr>
          <p:cNvSpPr txBox="1"/>
          <p:nvPr/>
        </p:nvSpPr>
        <p:spPr>
          <a:xfrm>
            <a:off x="9098197" y="2631274"/>
            <a:ext cx="2255603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CVE-2024-12356</a:t>
            </a:r>
          </a:p>
          <a:p>
            <a:r>
              <a:rPr lang="en-US" sz="2400" dirty="0"/>
              <a:t>CVE-2025-1094</a:t>
            </a:r>
            <a:endParaRPr lang="ru-RU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B317B5C-7ADA-711D-68AD-FAE21459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1353800" cy="1325563"/>
          </a:xfrm>
        </p:spPr>
        <p:txBody>
          <a:bodyPr/>
          <a:lstStyle/>
          <a:p>
            <a:r>
              <a:rPr lang="en-US" dirty="0"/>
              <a:t>Importance of UTF-8 validation during escaping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4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EF61-A0B1-CFEF-1323-5947FF1F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64B0-8484-32A6-6D83-FF5FFEC7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7DC3-F4AF-708F-BC78-1241019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7628A-5512-9544-79F3-517B5C93B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51034"/>
              </p:ext>
            </p:extLst>
          </p:nvPr>
        </p:nvGraphicFramePr>
        <p:xfrm>
          <a:off x="838200" y="365125"/>
          <a:ext cx="1091977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733033848"/>
                    </a:ext>
                  </a:extLst>
                </a:gridCol>
                <a:gridCol w="3289618">
                  <a:extLst>
                    <a:ext uri="{9D8B030D-6E8A-4147-A177-3AD203B41FA5}">
                      <a16:colId xmlns:a16="http://schemas.microsoft.com/office/drawing/2014/main" val="1491197849"/>
                    </a:ext>
                  </a:extLst>
                </a:gridCol>
                <a:gridCol w="6459855">
                  <a:extLst>
                    <a:ext uri="{9D8B030D-6E8A-4147-A177-3AD203B41FA5}">
                      <a16:colId xmlns:a16="http://schemas.microsoft.com/office/drawing/2014/main" val="38006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scadia Mono" panose="020B0609020000020004" pitchFamily="49" charset="0"/>
                        </a:rPr>
                        <a:t>JSON</a:t>
                      </a:r>
                      <a:endParaRPr lang="ru-RU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C++</a:t>
                      </a:r>
                      <a:endParaRPr lang="ru-RU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3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null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200">
                          <a:highlight>
                            <a:srgbClr val="FFFFFF"/>
                          </a:highlight>
                        </a:rPr>
                        <a:t> or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false</a:t>
                      </a:r>
                      <a:endParaRPr lang="ru-RU" sz="2200">
                        <a:highlight>
                          <a:srgbClr val="FFFFFF"/>
                        </a:highlight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6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3.14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int64_t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double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"hello"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[ 1, 2, 3 ]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vector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{ </a:t>
                      </a:r>
                      <a:r>
                        <a:rPr lang="en-US" sz="2200">
                          <a:solidFill>
                            <a:srgbClr val="2E75B6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"key"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"value"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}</a:t>
                      </a:r>
                      <a:endParaRPr lang="en-US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unordered_map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59653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C4DEFD-4EC3-10F1-515D-9487CD52FCB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45786" y="3429000"/>
            <a:ext cx="0" cy="28618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1C661C-3C0A-365A-894B-500E292ECC1C}"/>
              </a:ext>
            </a:extLst>
          </p:cNvPr>
          <p:cNvSpPr txBox="1"/>
          <p:nvPr/>
        </p:nvSpPr>
        <p:spPr>
          <a:xfrm>
            <a:off x="1540990" y="3715184"/>
            <a:ext cx="260959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keys are unordered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50486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449-B17C-F23B-FCF3-895D4B24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8218-BDBF-A38D-F953-735EA675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JSON value is a union type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nb-NO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nb-NO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b-NO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b-NO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nb-NO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406B-FAAB-C4BA-6714-FE82B0E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15</a:t>
            </a:fld>
            <a:endParaRPr lang="ru-R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35EE2B5-7737-91D0-6FA3-B9CF2CA05218}"/>
              </a:ext>
            </a:extLst>
          </p:cNvPr>
          <p:cNvSpPr/>
          <p:nvPr/>
        </p:nvSpPr>
        <p:spPr>
          <a:xfrm>
            <a:off x="2170300" y="986284"/>
            <a:ext cx="540689" cy="540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F86E0-DCA5-6E89-59D7-10A0873450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79976" y="1932693"/>
            <a:ext cx="32883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016811-7450-DE83-ACAC-637C99DC037E}"/>
              </a:ext>
            </a:extLst>
          </p:cNvPr>
          <p:cNvSpPr txBox="1"/>
          <p:nvPr/>
        </p:nvSpPr>
        <p:spPr>
          <a:xfrm>
            <a:off x="6508813" y="1701860"/>
            <a:ext cx="64776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null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129354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53F-7799-EDE0-C0DF-8D088C25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19E45078-C62C-FB44-C4B7-7700AB4C0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EB457C5B-FE94-E78C-8734-1A920B37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4024" y="365125"/>
            <a:ext cx="5417976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a stack structure.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recursion, i.e. call stack</a:t>
            </a:r>
          </a:p>
          <a:p>
            <a:pPr lvl="1"/>
            <a:r>
              <a:rPr lang="en-US" dirty="0"/>
              <a:t>can use stack space inefficiently</a:t>
            </a:r>
          </a:p>
          <a:p>
            <a:r>
              <a:rPr lang="en-US" dirty="0"/>
              <a:t>structure on program stack</a:t>
            </a:r>
          </a:p>
          <a:p>
            <a:pPr lvl="1"/>
            <a:r>
              <a:rPr lang="en-US" dirty="0"/>
              <a:t>can waste program stack space</a:t>
            </a:r>
          </a:p>
          <a:p>
            <a:r>
              <a:rPr lang="en-US" dirty="0"/>
              <a:t>structure on the heap</a:t>
            </a:r>
          </a:p>
          <a:p>
            <a:pPr lvl="1"/>
            <a:r>
              <a:rPr lang="en-US" dirty="0"/>
              <a:t>memory allocation expenses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09792-3225-720B-9404-7CBCCB80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F6461-A3A7-1B16-B1F7-8C52D42F73B2}"/>
              </a:ext>
            </a:extLst>
          </p:cNvPr>
          <p:cNvSpPr txBox="1"/>
          <p:nvPr/>
        </p:nvSpPr>
        <p:spPr>
          <a:xfrm>
            <a:off x="838200" y="365125"/>
            <a:ext cx="5478624" cy="532453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E8F8A62-CAD7-4964-AB96-E789C1F8A6F7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H="1" flipV="1">
            <a:off x="1203164" y="884123"/>
            <a:ext cx="1" cy="399912"/>
          </a:xfrm>
          <a:prstGeom prst="curvedConnector3">
            <a:avLst>
              <a:gd name="adj1" fmla="val -22860000000"/>
            </a:avLst>
          </a:prstGeom>
          <a:ln w="1905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E58373D-4BAD-7434-AC14-ED75769AB76D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>
          <a:xfrm rot="10800000" flipV="1">
            <a:off x="1203166" y="1284035"/>
            <a:ext cx="1" cy="400110"/>
          </a:xfrm>
          <a:prstGeom prst="curvedConnector3">
            <a:avLst>
              <a:gd name="adj1" fmla="val 22860100000"/>
            </a:avLst>
          </a:prstGeom>
          <a:ln w="1905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79F0E2F-FE52-9522-6F4F-B7E79E8F485F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rot="10800000" flipV="1">
            <a:off x="1203165" y="1684145"/>
            <a:ext cx="12700" cy="399912"/>
          </a:xfrm>
          <a:prstGeom prst="curvedConnector3">
            <a:avLst>
              <a:gd name="adj1" fmla="val 1800000"/>
            </a:avLst>
          </a:prstGeom>
          <a:ln w="1905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ABCDC21-A865-F2FF-E430-7A17D68C6118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H="1" flipV="1">
            <a:off x="1203164" y="2084057"/>
            <a:ext cx="1" cy="399912"/>
          </a:xfrm>
          <a:prstGeom prst="curvedConnector3">
            <a:avLst>
              <a:gd name="adj1" fmla="val -22860000000"/>
            </a:avLst>
          </a:prstGeom>
          <a:ln w="1905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DD7F546-D646-C0F6-CE22-BECB6E5AF43A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1203166" y="2483968"/>
            <a:ext cx="12700" cy="1012091"/>
          </a:xfrm>
          <a:prstGeom prst="curvedConnector3">
            <a:avLst>
              <a:gd name="adj1" fmla="val 1800000"/>
            </a:avLst>
          </a:prstGeom>
          <a:ln w="1905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A94634-6FF3-0C8D-74C9-5470345F5069}"/>
              </a:ext>
            </a:extLst>
          </p:cNvPr>
          <p:cNvSpPr txBox="1"/>
          <p:nvPr/>
        </p:nvSpPr>
        <p:spPr>
          <a:xfrm>
            <a:off x="1203165" y="684068"/>
            <a:ext cx="4796416" cy="40011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null":null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lang="ru-RU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3A354-679C-0495-3AF9-AE288A95D5BC}"/>
              </a:ext>
            </a:extLst>
          </p:cNvPr>
          <p:cNvSpPr txBox="1"/>
          <p:nvPr/>
        </p:nvSpPr>
        <p:spPr>
          <a:xfrm>
            <a:off x="1203166" y="1083980"/>
            <a:ext cx="4796416" cy="40011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":true,</a:t>
            </a:r>
            <a:endParaRPr lang="ru-RU" sz="105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3456D-C7AA-02E3-D4C0-90888E5734B9}"/>
              </a:ext>
            </a:extLst>
          </p:cNvPr>
          <p:cNvSpPr txBox="1"/>
          <p:nvPr/>
        </p:nvSpPr>
        <p:spPr>
          <a:xfrm>
            <a:off x="1203165" y="1884002"/>
            <a:ext cx="4796418" cy="40011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"decimal":3.14,</a:t>
            </a:r>
            <a:endParaRPr lang="ru-RU" sz="105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7EDC9-800E-B5F2-5638-CE610F7EE56E}"/>
              </a:ext>
            </a:extLst>
          </p:cNvPr>
          <p:cNvSpPr txBox="1"/>
          <p:nvPr/>
        </p:nvSpPr>
        <p:spPr>
          <a:xfrm>
            <a:off x="1203165" y="1484090"/>
            <a:ext cx="4796417" cy="40011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"integer":42,</a:t>
            </a:r>
            <a:endParaRPr lang="ru-RU" sz="105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37AB1-CBBA-84B5-689B-EC6C18C032C7}"/>
              </a:ext>
            </a:extLst>
          </p:cNvPr>
          <p:cNvSpPr txBox="1"/>
          <p:nvPr/>
        </p:nvSpPr>
        <p:spPr>
          <a:xfrm>
            <a:off x="1203166" y="2283914"/>
            <a:ext cx="4796418" cy="40011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string":"hello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lang="ru-RU" sz="105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16EDB-BA0A-B0EA-8272-E5FF723A493C}"/>
              </a:ext>
            </a:extLst>
          </p:cNvPr>
          <p:cNvSpPr txBox="1"/>
          <p:nvPr/>
        </p:nvSpPr>
        <p:spPr>
          <a:xfrm>
            <a:off x="1203166" y="2680452"/>
            <a:ext cx="4796418" cy="1631216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"array":[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F753D25E-63C4-7D23-841B-31653E1831D6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 rot="10800000" flipH="1">
            <a:off x="1203166" y="3097934"/>
            <a:ext cx="1704010" cy="398126"/>
          </a:xfrm>
          <a:prstGeom prst="curvedConnector3">
            <a:avLst>
              <a:gd name="adj1" fmla="val 45722"/>
            </a:avLst>
          </a:prstGeom>
          <a:ln w="19050" cap="rnd">
            <a:solidFill>
              <a:schemeClr val="accent1">
                <a:lumMod val="60000"/>
                <a:lumOff val="40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DF6ECCA-F2AF-AC6D-A36E-111B5079280F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V="1">
            <a:off x="2907176" y="3097934"/>
            <a:ext cx="12700" cy="400242"/>
          </a:xfrm>
          <a:prstGeom prst="curvedConnector3">
            <a:avLst>
              <a:gd name="adj1" fmla="val 1800000"/>
            </a:avLst>
          </a:prstGeom>
          <a:ln w="1905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00304-0AEB-821E-A287-3D7E91FEA65E}"/>
              </a:ext>
            </a:extLst>
          </p:cNvPr>
          <p:cNvSpPr txBox="1"/>
          <p:nvPr/>
        </p:nvSpPr>
        <p:spPr>
          <a:xfrm>
            <a:off x="2907176" y="2897879"/>
            <a:ext cx="507828" cy="4001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1,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FCA6F8C-7A11-AA6C-3B77-3B18089DDA90}"/>
              </a:ext>
            </a:extLst>
          </p:cNvPr>
          <p:cNvCxnSpPr>
            <a:cxnSpLocks/>
            <a:stCxn id="14" idx="1"/>
            <a:endCxn id="15" idx="1"/>
          </p:cNvCxnSpPr>
          <p:nvPr/>
        </p:nvCxnSpPr>
        <p:spPr>
          <a:xfrm rot="10800000" flipV="1">
            <a:off x="1203162" y="3894516"/>
            <a:ext cx="1704015" cy="923120"/>
          </a:xfrm>
          <a:prstGeom prst="curvedConnector3">
            <a:avLst>
              <a:gd name="adj1" fmla="val 109583"/>
            </a:avLst>
          </a:prstGeom>
          <a:ln w="19050" cap="rnd">
            <a:solidFill>
              <a:schemeClr val="accent1"/>
            </a:solidFill>
            <a:prstDash val="lgDash"/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DA3777-859A-BFAC-835B-DDE9C4A0C1E9}"/>
              </a:ext>
            </a:extLst>
          </p:cNvPr>
          <p:cNvSpPr txBox="1"/>
          <p:nvPr/>
        </p:nvSpPr>
        <p:spPr>
          <a:xfrm>
            <a:off x="3952203" y="4618512"/>
            <a:ext cx="1851437" cy="4001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B6149-368E-49C2-C946-322AF9CE6ACE}"/>
              </a:ext>
            </a:extLst>
          </p:cNvPr>
          <p:cNvSpPr txBox="1"/>
          <p:nvPr/>
        </p:nvSpPr>
        <p:spPr>
          <a:xfrm>
            <a:off x="1203161" y="4309804"/>
            <a:ext cx="4796423" cy="1015663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"nested object":{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},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7839922-6DA5-2149-5814-51C5752E57FC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2907176" y="3498176"/>
            <a:ext cx="12700" cy="396340"/>
          </a:xfrm>
          <a:prstGeom prst="curvedConnector3">
            <a:avLst>
              <a:gd name="adj1" fmla="val 1800000"/>
            </a:avLst>
          </a:prstGeom>
          <a:ln w="19050" cap="rnd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D41632-D2F0-C0E8-074D-61E81FCEED85}"/>
              </a:ext>
            </a:extLst>
          </p:cNvPr>
          <p:cNvSpPr txBox="1"/>
          <p:nvPr/>
        </p:nvSpPr>
        <p:spPr>
          <a:xfrm>
            <a:off x="2907176" y="3694461"/>
            <a:ext cx="507828" cy="4001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6CCE8-B42D-E2DD-6C06-C6619DC85B51}"/>
              </a:ext>
            </a:extLst>
          </p:cNvPr>
          <p:cNvSpPr txBox="1"/>
          <p:nvPr/>
        </p:nvSpPr>
        <p:spPr>
          <a:xfrm>
            <a:off x="2907176" y="3298121"/>
            <a:ext cx="507828" cy="40011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2,</a:t>
            </a:r>
          </a:p>
        </p:txBody>
      </p:sp>
    </p:spTree>
    <p:extLst>
      <p:ext uri="{BB962C8B-B14F-4D97-AF65-F5344CB8AC3E}">
        <p14:creationId xmlns:p14="http://schemas.microsoft.com/office/powerpoint/2010/main" val="330960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8E67-2D16-5AFA-7120-8B03B0AB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1A566-7852-3CC5-019D-A056D4632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NullLiteral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FalseLiteral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TrueLiteral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FFD5-F64E-152B-16FC-0CB7E262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04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88CA-D4B0-286E-0B9E-EB676C22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EED8-6FF3-865F-7A13-77EC320A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indent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validation = {};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sortObjectKeys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80EB-7622-97CF-C3E3-E244B6B5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3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D8B4-E35C-5160-1FB4-1E604C1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32F1-4FE5-7EF5-FA92-DD47A6D7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of validation of UTF-8 during string escaping</a:t>
            </a:r>
          </a:p>
          <a:p>
            <a:r>
              <a:rPr lang="en-US" b="1" dirty="0"/>
              <a:t>serialization/</a:t>
            </a:r>
            <a:r>
              <a:rPr lang="en-US" b="1" dirty="0" err="1"/>
              <a:t>stringification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3996-C594-56A8-F4F5-C524EB9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EED8-6FF3-865F-7A13-77EC320A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nullLiteral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NullLiteral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falseLiteral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FalseLiteral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da-DK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da-DK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trueLiteral = TrueLiteral;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objectOpeningBrace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objectClosingBrace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objectKeyValueSeparator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objectMemberSeparator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arrayOpeningBracket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arrayClosingBracket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arrayMemberSeparator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openingStringQuotation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\"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closingStringQuotation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\"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080EB-7622-97CF-C3E3-E244B6B5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5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BD7-F60A-CC85-586D-B29966ED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StdOStreamSink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 </a:t>
            </a:r>
            <a:r>
              <a:rPr lang="en-US" sz="16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7D3F-EAEE-B442-20ED-99BEA56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551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BD7-F60A-CC85-586D-B29966ED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initialIndentation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1600" dirty="0">
                <a:solidFill>
                  <a:srgbClr val="008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1600" dirty="0">
                <a:solidFill>
                  <a:srgbClr val="008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1600" dirty="0">
              <a:solidFill>
                <a:srgbClr val="000000">
                  <a:alpha val="50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>
                  <a:alpha val="50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StdOStreamSink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>
                  <a:alpha val="50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[[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serializeToString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 </a:t>
            </a:r>
            <a:r>
              <a:rPr lang="en-US" sz="16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8F08C4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600" dirty="0">
              <a:solidFill>
                <a:schemeClr val="tx1">
                  <a:alpha val="50000"/>
                </a:schemeClr>
              </a:solidFill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7D3F-EAEE-B442-20ED-99BEA56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84153-2D05-456E-CBDD-FCFCF8FB150B}"/>
              </a:ext>
            </a:extLst>
          </p:cNvPr>
          <p:cNvSpPr txBox="1"/>
          <p:nvPr/>
        </p:nvSpPr>
        <p:spPr>
          <a:xfrm>
            <a:off x="852469" y="2320397"/>
            <a:ext cx="11178165" cy="4093428"/>
          </a:xfrm>
          <a:prstGeom prst="rect">
            <a:avLst/>
          </a:prstGeom>
          <a:solidFill>
            <a:schemeClr val="bg1"/>
          </a:solidFill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StdOStreamSink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&gt;{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6ECC4-605D-D402-39CB-490E802F972C}"/>
              </a:ext>
            </a:extLst>
          </p:cNvPr>
          <p:cNvSpPr txBox="1"/>
          <p:nvPr/>
        </p:nvSpPr>
        <p:spPr>
          <a:xfrm>
            <a:off x="2315994" y="0"/>
            <a:ext cx="8251114" cy="255454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StdOStreamSink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&amp;s;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</a:p>
          <a:p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BD7-F60A-CC85-586D-B29966ED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!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? </a:t>
            </a:r>
            <a:r>
              <a:rPr lang="en-US" sz="16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16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16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{}, 0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7D3F-EAEE-B442-20ED-99BEA56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4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BD7-F60A-CC85-586D-B29966ED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8F08C4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!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16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1600" dirty="0" err="1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? </a:t>
            </a:r>
            <a:r>
              <a:rPr lang="en-US" sz="1600" dirty="0">
                <a:solidFill>
                  <a:srgbClr val="E21F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B776FB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1600" dirty="0">
                <a:solidFill>
                  <a:srgbClr val="E21F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1F377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8F08C4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1600" dirty="0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16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600" dirty="0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{}, 0 },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80808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16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74531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A7D3F-EAEE-B442-20ED-99BEA566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24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AA320-1129-05DB-E11A-25A6FC609ACF}"/>
              </a:ext>
            </a:extLst>
          </p:cNvPr>
          <p:cNvSpPr txBox="1"/>
          <p:nvPr/>
        </p:nvSpPr>
        <p:spPr>
          <a:xfrm>
            <a:off x="663388" y="1936377"/>
            <a:ext cx="11528612" cy="4093428"/>
          </a:xfrm>
          <a:prstGeom prst="rect">
            <a:avLst/>
          </a:prstGeom>
          <a:solidFill>
            <a:schemeClr val="bg1"/>
          </a:solidFill>
          <a:effectLst>
            <a:outerShdw blurRad="1651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!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?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.newlineSeparator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985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0" dur="indefinite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3" dur="indefinite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&amp;&amp;sink;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&amp;options;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indentation;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5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4F09-25C9-A2A9-9CE2-C6AD5BF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[24];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to_chars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sink(std::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14BEC-10EE-4F04-0286-608649ECA31D}"/>
              </a:ext>
            </a:extLst>
          </p:cNvPr>
          <p:cNvSpPr txBox="1"/>
          <p:nvPr/>
        </p:nvSpPr>
        <p:spPr>
          <a:xfrm>
            <a:off x="1785769" y="813293"/>
            <a:ext cx="10157415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to_chars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400" dirty="0"/>
              <a:t> gives </a:t>
            </a:r>
            <a:r>
              <a:rPr lang="en-US" sz="2400" i="1" dirty="0"/>
              <a:t>shortest</a:t>
            </a:r>
            <a:r>
              <a:rPr lang="en-US" sz="2400" dirty="0"/>
              <a:t> representation without loss of precision, </a:t>
            </a:r>
            <a:r>
              <a:rPr lang="en-US" sz="2400" dirty="0" err="1"/>
              <a:t>e.g</a:t>
            </a:r>
            <a:endParaRPr lang="en-US" sz="2400" dirty="0"/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1234.5678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1234.567800000000033833202905952930450439453125</a:t>
            </a:r>
          </a:p>
        </p:txBody>
      </p:sp>
    </p:spTree>
    <p:extLst>
      <p:ext uri="{BB962C8B-B14F-4D97-AF65-F5344CB8AC3E}">
        <p14:creationId xmlns:p14="http://schemas.microsoft.com/office/powerpoint/2010/main" val="31511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0E4D-8F2F-EED0-36EC-CD9A722C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0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options.openingStringQuotation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escapedSize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(sink,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options.escape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FailOnInvalidUtf8CodeUnits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escapedSize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badCodeUnits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substr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escapedSize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getExpectedUtf8CodePointSize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escapedSize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InvalidUtf8CodeUnitsError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 UTF-8 code units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badCodeUnits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escapedSize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options.closingStringQuotation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28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FE494-2BC3-163C-3270-76E179C258E7}"/>
              </a:ext>
            </a:extLst>
          </p:cNvPr>
          <p:cNvSpPr/>
          <p:nvPr/>
        </p:nvSpPr>
        <p:spPr>
          <a:xfrm>
            <a:off x="9348395" y="705789"/>
            <a:ext cx="1333053" cy="4637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69BDD-CD81-E673-E1CA-5BD16966788B}"/>
              </a:ext>
            </a:extLst>
          </p:cNvPr>
          <p:cNvSpPr txBox="1"/>
          <p:nvPr/>
        </p:nvSpPr>
        <p:spPr>
          <a:xfrm>
            <a:off x="9563549" y="710005"/>
            <a:ext cx="903641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hello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D3119-1D63-DDA4-31CF-F754C3D2D7CA}"/>
              </a:ext>
            </a:extLst>
          </p:cNvPr>
          <p:cNvSpPr txBox="1"/>
          <p:nvPr/>
        </p:nvSpPr>
        <p:spPr>
          <a:xfrm>
            <a:off x="9348395" y="710005"/>
            <a:ext cx="215154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EC1FD-FF84-8BE7-7098-A91F6BC92840}"/>
              </a:ext>
            </a:extLst>
          </p:cNvPr>
          <p:cNvSpPr txBox="1"/>
          <p:nvPr/>
        </p:nvSpPr>
        <p:spPr>
          <a:xfrm>
            <a:off x="10466294" y="707897"/>
            <a:ext cx="215154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CAD1A-A01B-7F50-15E6-1DAB6B262E94}"/>
              </a:ext>
            </a:extLst>
          </p:cNvPr>
          <p:cNvSpPr txBox="1"/>
          <p:nvPr/>
        </p:nvSpPr>
        <p:spPr>
          <a:xfrm>
            <a:off x="2489694" y="3989216"/>
            <a:ext cx="2846099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most reasonable way</a:t>
            </a:r>
          </a:p>
          <a:p>
            <a:pPr algn="ctr"/>
            <a:r>
              <a:rPr lang="en-US" sz="2400" dirty="0"/>
              <a:t>to report an error</a:t>
            </a:r>
          </a:p>
          <a:p>
            <a:pPr algn="ctr"/>
            <a:r>
              <a:rPr lang="en-US" sz="2400" dirty="0"/>
              <a:t>in this case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9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D7D3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5" grpId="0"/>
      <p:bldP spid="5" grpId="1"/>
      <p:bldP spid="5" grpId="2"/>
      <p:bldP spid="2" grpId="0"/>
      <p:bldP spid="2" grpId="1"/>
      <p:bldP spid="2" grpId="2"/>
      <p:bldP spid="6" grpId="0"/>
      <p:bldP spid="6" grpId="1"/>
      <p:bldP spid="6" grpId="2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835D-DAAC-AE79-B6F6-618FA1F8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35D8-FE8F-7DD0-59A8-16CBAB121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InvalidUtf8CodeUnitsError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runtime_error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InvalidUtf8CodeUnitsError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msg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codeUnits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offset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runtime_error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msg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codeUnits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codeUnits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offset{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offset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codeUnits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offset;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C2BF-F45C-8C18-DA4F-0359A882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29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954635-D333-1061-E70D-F5027DD90AC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486861" y="4206874"/>
            <a:ext cx="47333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7D817D-E745-9427-A5EF-2CB0AC957742}"/>
              </a:ext>
            </a:extLst>
          </p:cNvPr>
          <p:cNvSpPr txBox="1"/>
          <p:nvPr/>
        </p:nvSpPr>
        <p:spPr>
          <a:xfrm>
            <a:off x="6960198" y="3976041"/>
            <a:ext cx="3797449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forbids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noexcept</a:t>
            </a:r>
            <a:r>
              <a:rPr lang="en-US" sz="2400" dirty="0"/>
              <a:t> copy </a:t>
            </a:r>
            <a:r>
              <a:rPr lang="en-US" sz="2400" dirty="0" err="1"/>
              <a:t>ctor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93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793C-9935-072F-5527-17A139A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FEE2-2FCF-E7F7-FCBB-BCFADD68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Constraints for the implementation:</a:t>
            </a:r>
          </a:p>
          <a:p>
            <a:r>
              <a:rPr lang="en-US" dirty="0"/>
              <a:t>follow JSON specification as close as possible</a:t>
            </a:r>
          </a:p>
          <a:p>
            <a:r>
              <a:rPr lang="en-US" dirty="0"/>
              <a:t>use C++17</a:t>
            </a:r>
          </a:p>
          <a:p>
            <a:r>
              <a:rPr lang="en-US" dirty="0"/>
              <a:t>write as little code as possible</a:t>
            </a:r>
            <a:br>
              <a:rPr lang="en-US" dirty="0"/>
            </a:br>
            <a:r>
              <a:rPr lang="en-US" sz="2400" dirty="0"/>
              <a:t>(while maintaining reasonable design and performance)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in this talk: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of a C++ type for working with JSON values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escaping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47BF-D1AC-3F65-238A-B1069354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6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879E-BEF7-4CDE-82DD-7D5B12D7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553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595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E857-B1EC-0326-61E9-20071EF2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!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options.emptyObject.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options.emptyObject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options.objectOpeningBrace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indentation +=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writeNewlineAndIndentation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AF6CD-FAC1-6832-6510-C53FF2DE83A2}"/>
              </a:ext>
            </a:extLst>
          </p:cNvPr>
          <p:cNvSpPr txBox="1"/>
          <p:nvPr/>
        </p:nvSpPr>
        <p:spPr>
          <a:xfrm>
            <a:off x="9165514" y="2423920"/>
            <a:ext cx="2528048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FF7F7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⏎</a:t>
            </a:r>
          </a:p>
          <a:p>
            <a:r>
              <a:rPr lang="en-US" sz="2400" dirty="0">
                <a:solidFill>
                  <a:srgbClr val="FF7F7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··</a:t>
            </a:r>
          </a:p>
          <a:p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6EAFA-850A-8654-6532-D2A0F9D75D26}"/>
              </a:ext>
            </a:extLst>
          </p:cNvPr>
          <p:cNvSpPr txBox="1"/>
          <p:nvPr/>
        </p:nvSpPr>
        <p:spPr>
          <a:xfrm>
            <a:off x="9165514" y="1098357"/>
            <a:ext cx="54864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1)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options.sortObjectKeys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??? *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680B3-3DD0-B4A1-C9B8-CC76F63B6015}"/>
              </a:ext>
            </a:extLst>
          </p:cNvPr>
          <p:cNvSpPr txBox="1"/>
          <p:nvPr/>
        </p:nvSpPr>
        <p:spPr>
          <a:xfrm>
            <a:off x="9165514" y="2423920"/>
            <a:ext cx="2528048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5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E857-B1EC-0326-61E9-20071EF2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indentation -=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writeNewlineAndIndentation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options.objectClosingBrace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024FB-2C68-BF55-EDD5-7872E4C44CED}"/>
              </a:ext>
            </a:extLst>
          </p:cNvPr>
          <p:cNvSpPr txBox="1"/>
          <p:nvPr/>
        </p:nvSpPr>
        <p:spPr>
          <a:xfrm>
            <a:off x="9165514" y="2423920"/>
            <a:ext cx="2528048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3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1)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options.sortObjectKeys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???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0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??? 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272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82D8-1F14-CBF3-306F-C114E6E3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(++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++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options.objectMemberSeparator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writeNewlineAndIndentation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DFD2-2828-3E41-D6FE-922C44EB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0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D82D8-1F14-CBF3-306F-C114E6E3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&amp;[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sink(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options.objectKeyValueSeparator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EDFD2-2828-3E41-D6FE-922C44EB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36</a:t>
            </a:fld>
            <a:endParaRPr lang="ru-R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6D39B2-3028-6F35-E0F7-AEC0FD54F99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19596" y="3862629"/>
            <a:ext cx="47333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3C4C9E-8BC5-6A76-933B-8C7B06F328DD}"/>
              </a:ext>
            </a:extLst>
          </p:cNvPr>
          <p:cNvSpPr txBox="1"/>
          <p:nvPr/>
        </p:nvSpPr>
        <p:spPr>
          <a:xfrm>
            <a:off x="7992934" y="3631796"/>
            <a:ext cx="2441986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possible recursion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731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== 1)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options.sortObjectKeys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???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??? *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027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options.sortObjectKeys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reference_wrapper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ReferenceWrapper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???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});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021-AAD3-95D5-77E5-1152FE170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options.sortObjectKeys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ReferenceWrapper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reference_wrapper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value_type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ReferenceWrapper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std::sort(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std::get&lt;0&gt;(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&lt; std::get&lt;0&gt;(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});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writeObjectMembers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B49D-D30D-DFFE-FAFC-C19C5B6E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4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7CFC-6352-B988-212D-A953E35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748C-FD97-68E0-4C32-47E985403C0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text with newline</a:t>
            </a:r>
            <a:r>
              <a:rPr lang="en-US" dirty="0">
                <a:solidFill>
                  <a:srgbClr val="FF0000">
                    <a:alpha val="34000"/>
                  </a:srgb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⏎</a:t>
            </a: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quotation marks</a:t>
            </a:r>
            <a:r>
              <a:rPr lang="en-US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text with newline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\n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\"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quotation marks</a:t>
            </a:r>
            <a:r>
              <a:rPr lang="en-US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\"</a:t>
            </a:r>
            <a:endParaRPr lang="ru-RU" dirty="0">
              <a:solidFill>
                <a:schemeClr val="accent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35081-E0CD-B191-DDDE-62D4441D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</a:t>
            </a:fld>
            <a:endParaRPr lang="ru-RU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62F905B-CEFC-B982-652A-CDC75C4DA1F8}"/>
              </a:ext>
            </a:extLst>
          </p:cNvPr>
          <p:cNvSpPr/>
          <p:nvPr/>
        </p:nvSpPr>
        <p:spPr>
          <a:xfrm>
            <a:off x="2851428" y="1583444"/>
            <a:ext cx="540689" cy="540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51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7E99-CD47-A8AC-F0E1-8F34F5697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SerializingVisitor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*...*</a:t>
            </a:r>
            <a:r>
              <a:rPr lang="ru-RU" sz="21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&amp;&amp;sink;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&amp;options;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newlineSeparator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indentation;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ACCB-1F34-A59D-4134-29B30D1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476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A-B42B-9A38-154C-B06B77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F05-8A23-6DF4-8BC7-AD9E079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{"decimal":3.14,"null":null,"boolean":true,"nested object":{"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"},"integer":42,"string":"hello","array":[1,2,1234.5678]}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B42-CE09-989E-83CA-833754A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71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A-B42B-9A38-154C-B06B77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F05-8A23-6DF4-8BC7-AD9E079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 2 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B42-CE09-989E-83CA-833754A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F51B0-46D9-8F2B-428F-EC3A7BA99485}"/>
              </a:ext>
            </a:extLst>
          </p:cNvPr>
          <p:cNvSpPr txBox="1"/>
          <p:nvPr/>
        </p:nvSpPr>
        <p:spPr>
          <a:xfrm>
            <a:off x="8251115" y="856357"/>
            <a:ext cx="3940886" cy="60016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"decimal":3.14,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null":null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":true,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"nested object":{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},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"integer":42,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string":"hello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"array":[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1234.5678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CAFEAC-21B3-1477-15F7-85CCBD70FA1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820350" y="892885"/>
            <a:ext cx="0" cy="3507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31C997-AD09-65A6-16F6-A1D9AB8E81E7}"/>
              </a:ext>
            </a:extLst>
          </p:cNvPr>
          <p:cNvSpPr txBox="1"/>
          <p:nvPr/>
        </p:nvSpPr>
        <p:spPr>
          <a:xfrm>
            <a:off x="6314741" y="1243598"/>
            <a:ext cx="101121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indent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1212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A-B42B-9A38-154C-B06B77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F05-8A23-6DF4-8BC7-AD9E079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.sortObjectKeys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B42-CE09-989E-83CA-833754A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4D4C9-CE39-B03B-BB13-0043A329D79A}"/>
              </a:ext>
            </a:extLst>
          </p:cNvPr>
          <p:cNvSpPr txBox="1"/>
          <p:nvPr/>
        </p:nvSpPr>
        <p:spPr>
          <a:xfrm>
            <a:off x="8251115" y="856357"/>
            <a:ext cx="3940886" cy="60016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"array":[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1234.5678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":true,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"decimal":3.14,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"integer":42,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"nested object":{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},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null":null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string":"hello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0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A-B42B-9A38-154C-B06B77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F05-8A23-6DF4-8BC7-AD9E079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B42-CE09-989E-83CA-833754A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91CB4-63A7-9B0B-AC1F-ED8B87D1F686}"/>
              </a:ext>
            </a:extLst>
          </p:cNvPr>
          <p:cNvSpPr txBox="1"/>
          <p:nvPr/>
        </p:nvSpPr>
        <p:spPr>
          <a:xfrm>
            <a:off x="8251115" y="856357"/>
            <a:ext cx="3940886" cy="60016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"decimal":3.14,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null":null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":true,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"nested object":{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foo":"bar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},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"integer":42,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string":"hello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"array":[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1234.5678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07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2F4A-B42B-9A38-154C-B06B7761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1F05-8A23-6DF4-8BC7-AD9E0791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.objectKeyValueSeparator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FAB42-CE09-989E-83CA-833754A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A8AB7-F508-6F07-AB76-6D447558C2F1}"/>
              </a:ext>
            </a:extLst>
          </p:cNvPr>
          <p:cNvSpPr txBox="1"/>
          <p:nvPr/>
        </p:nvSpPr>
        <p:spPr>
          <a:xfrm>
            <a:off x="8251115" y="856357"/>
            <a:ext cx="3940886" cy="60016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"decimal": 3.14,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"null": null,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 true,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"nested object": {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"foo": "bar"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},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"integer": 42,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"string": "hello",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"array": [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1234.5678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7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47A8-C6EF-D460-27CD-A21C7C4A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.nullLiteral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[90mnull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.falseLiteral </a:t>
            </a:r>
            <a:r>
              <a:rPr lang="da-DK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da-DK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da-DK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[96mfalse</a:t>
            </a:r>
            <a:r>
              <a:rPr lang="da-DK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da-DK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da-DK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.trueLiteral </a:t>
            </a:r>
            <a:r>
              <a:rPr lang="da-DK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a-DK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da-DK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da-DK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[96mtrue</a:t>
            </a:r>
            <a:r>
              <a:rPr lang="da-DK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da-DK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da-DK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da-DK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[91m{}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.objectOpeningBrace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[91m{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.objectClosingBrace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[91m}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.objectKeyValueSeparator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[31m: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.objectMemberSeparator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[31m,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[95m[]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.arrayOpeningBracket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[95m[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.arrayClosingBracket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[95m]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.arrayMemberSeparator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[35m,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[90m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\"\x1b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[97m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.closingStringQuotation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[90m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\"\x1b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[0m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4C7B-15C5-A58E-F8C1-1441AF7F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E255F-9DE2-CA36-656B-90D7F549C67C}"/>
              </a:ext>
            </a:extLst>
          </p:cNvPr>
          <p:cNvSpPr txBox="1"/>
          <p:nvPr/>
        </p:nvSpPr>
        <p:spPr>
          <a:xfrm>
            <a:off x="8251113" y="1226372"/>
            <a:ext cx="3940886" cy="5632311"/>
          </a:xfrm>
          <a:prstGeom prst="rect">
            <a:avLst/>
          </a:prstGeom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  <a:t>{</a:t>
            </a:r>
            <a:b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3.14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F2F2F2"/>
                </a:solidFill>
                <a:latin typeface="Cascadia Mono" panose="020B0609020000020004" pitchFamily="49" charset="0"/>
              </a:rPr>
              <a:t>boolean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61D6D6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nested object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  <a:t>{</a:t>
            </a:r>
            <a:b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foo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bar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b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integer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42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hello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,</a:t>
            </a:r>
            <a:b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2F2F2"/>
                </a:solidFill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767676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C50F1F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B4009E"/>
                </a:solidFill>
                <a:latin typeface="Cascadia Mono" panose="020B0609020000020004" pitchFamily="49" charset="0"/>
              </a:rPr>
              <a:t>[</a:t>
            </a:r>
            <a:br>
              <a:rPr lang="en-US" sz="2400" dirty="0">
                <a:solidFill>
                  <a:srgbClr val="B4009E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  1,</a:t>
            </a:r>
            <a:b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  2,</a:t>
            </a:r>
            <a:b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  1234.5678</a:t>
            </a:r>
            <a:b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CCCCCC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B4009E"/>
                </a:solidFill>
                <a:latin typeface="Cascadia Mono" panose="020B0609020000020004" pitchFamily="49" charset="0"/>
              </a:rPr>
              <a:t>]</a:t>
            </a:r>
            <a:br>
              <a:rPr lang="en-US" sz="2400" dirty="0">
                <a:solidFill>
                  <a:srgbClr val="B4009E"/>
                </a:solidFill>
                <a:latin typeface="Cascadia Mono" panose="020B0609020000020004" pitchFamily="49" charset="0"/>
              </a:rPr>
            </a:br>
            <a:r>
              <a:rPr lang="en-US" sz="2400" dirty="0">
                <a:solidFill>
                  <a:srgbClr val="E74856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63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47A8-C6EF-D460-27CD-A21C7C4A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 wrap="none"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SerializationOptions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.indent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.nullLiteral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gray;"&gt;null&lt;/span&gt;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.falseLiteral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blue;"&gt;false&lt;/span&gt;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.trueLiteral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blue;"&gt;true&lt;/span&gt;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red;"&gt;{}&lt;/span&gt;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.objectOpeningBrace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red;"&gt;{&lt;/span&gt;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.objectClosingBrace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red;"&gt;}&lt;/span&gt;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.objectKeyValueSeparator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darkred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;"&gt;: 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.objectMemberSeparator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darkred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;"&gt;,&lt;/span&gt;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magenta;"&gt;[]&lt;/span&gt;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.arrayOpeningBracket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magenta;"&gt;[&lt;/span&gt;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.arrayClosingBracket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magenta;"&gt;]&lt;/span&gt;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.arrayMemberSeparator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darkmagenta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;"&gt;,&lt;/span&gt;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&lt;span style="color: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lightgray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;"&gt;"&lt;/span&gt;&lt;span style="color: teal;"&gt;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.closingStringQuotation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&lt;/span&gt;&lt;span style="color: 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lightgray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;"&gt;"&lt;/span&gt;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000" dirty="0" err="1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serializeToStream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4C7B-15C5-A58E-F8C1-1441AF7F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10E9-5FD0-9A9B-4B61-7DD439EE39F1}"/>
              </a:ext>
            </a:extLst>
          </p:cNvPr>
          <p:cNvSpPr txBox="1"/>
          <p:nvPr/>
        </p:nvSpPr>
        <p:spPr>
          <a:xfrm>
            <a:off x="0" y="845599"/>
            <a:ext cx="57786973" cy="60016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&lt;span style="color: red;"&gt;{&lt;/span&gt;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teal;"&gt;decimal&lt;/span&gt;&lt;span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&lt;/span&gt;3.14&lt;span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teal;"&gt;null&lt;/span&gt;&lt;span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gray;"&gt;null&lt;/span&gt;&lt;span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blue;"&gt;true&lt;/span&gt;&lt;span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teal;"&gt;nested object&lt;/span&gt;&lt;span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red;"&gt;{&lt;/span&gt;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teal;"&gt;foo&lt;/span&gt;&lt;span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teal;"&gt;bar&lt;/span&gt;&lt;span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red;"&gt;}&lt;/span&gt;&lt;span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teal;"&gt;integer&lt;/span&gt;&lt;span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&lt;/span&gt;42&lt;span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teal;"&gt;string&lt;/span&gt;&lt;span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teal;"&gt;hello&lt;/span&gt;&lt;span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;"&gt;,&lt;/span&gt;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teal;"&gt;array&lt;/span&gt;&lt;span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lightgray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;"&gt;"&lt;/span&gt;&lt;span style="color: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darkred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;"&gt;: &lt;/span&gt;&lt;span style="color: magenta;"&gt;[&lt;/span&gt;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2,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1234.5678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&lt;span style="color: magenta;"&gt;]&lt;/span&gt;</a:t>
            </a:r>
          </a:p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&lt;span style="color: red;"&gt;}&lt;/span&gt;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4284086-1461-B7F1-F3E8-0636491E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ru-RU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9B6BE4F-5677-A9B7-5B0A-83A901B6B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decimal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3.14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null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true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nested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object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foo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bar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integer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42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string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8B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array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1,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2,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1234.5678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FF00FF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4C7B-15C5-A58E-F8C1-1441AF7F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00901-1D22-48BA-37D6-72A174107245}"/>
              </a:ext>
            </a:extLst>
          </p:cNvPr>
          <p:cNvSpPr txBox="1"/>
          <p:nvPr/>
        </p:nvSpPr>
        <p:spPr>
          <a:xfrm>
            <a:off x="5034501" y="365125"/>
            <a:ext cx="212299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rendered 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10623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E520-8C74-0A6A-7D4B-7C70771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88EF-0868-0EDA-0968-B5E60471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 rIns="0">
            <a:normAutofit/>
          </a:bodyPr>
          <a:lstStyle/>
          <a:p>
            <a:r>
              <a:rPr lang="en-US" sz="2400" dirty="0"/>
              <a:t>UTF-8 validation may be important during escaping</a:t>
            </a:r>
          </a:p>
          <a:p>
            <a:r>
              <a:rPr lang="en-US" sz="2400" dirty="0"/>
              <a:t>use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to_chars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400" dirty="0">
                <a:highlight>
                  <a:srgbClr val="FFFFFF"/>
                </a:highlight>
              </a:rPr>
              <a:t> for floating point numbers</a:t>
            </a:r>
            <a:endParaRPr lang="en-US" sz="2400" dirty="0"/>
          </a:p>
          <a:p>
            <a:r>
              <a:rPr lang="en-US" sz="2400" dirty="0"/>
              <a:t>exception types </a:t>
            </a:r>
            <a:r>
              <a:rPr lang="en-US" sz="2400" i="1" dirty="0"/>
              <a:t>should</a:t>
            </a:r>
            <a:r>
              <a:rPr lang="en-US" sz="2400" dirty="0"/>
              <a:t> have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noexcept</a:t>
            </a:r>
            <a:r>
              <a:rPr lang="en-US" sz="2400" dirty="0"/>
              <a:t> copy constructor</a:t>
            </a:r>
          </a:p>
          <a:p>
            <a:r>
              <a:rPr lang="en-US" sz="2400" dirty="0"/>
              <a:t>know the standard library</a:t>
            </a:r>
            <a:br>
              <a:rPr lang="en-US" sz="2400" dirty="0"/>
            </a:br>
            <a:r>
              <a:rPr lang="en-US" sz="2400" dirty="0"/>
              <a:t>(e.g. using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reference_wrapper</a:t>
            </a:r>
            <a:r>
              <a:rPr lang="en-US" sz="2400" dirty="0" err="1"/>
              <a:t>s</a:t>
            </a:r>
            <a:r>
              <a:rPr lang="en-US" sz="2400" dirty="0"/>
              <a:t> to iterate in sorted order)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E4602-8152-C5D2-269E-C3E628F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5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68D9-1ED5-DC5A-497F-87D461C5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01E2-E390-758B-127E-EE8C54D9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RFC 8259 states: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8.  String and Character Issues</a:t>
            </a:r>
          </a:p>
          <a:p>
            <a:pPr marL="0" indent="0">
              <a:buNone/>
            </a:pPr>
            <a:r>
              <a:rPr lang="en-US" dirty="0"/>
              <a:t>8.1.  Character Encoding</a:t>
            </a:r>
          </a:p>
          <a:p>
            <a:pPr marL="0" indent="0">
              <a:buNone/>
            </a:pPr>
            <a:r>
              <a:rPr lang="en-US" dirty="0"/>
              <a:t>JSON text exchanged between systems that are not part of a closed ecosystem </a:t>
            </a:r>
            <a:r>
              <a:rPr lang="en-US" b="1" u="sng" dirty="0"/>
              <a:t>MUST be encoded using UTF-8</a:t>
            </a:r>
            <a:r>
              <a:rPr lang="en-US" dirty="0"/>
              <a:t> [RFC3629].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BBED-048B-301B-7D50-6DF3ED2D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01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A3814-EBB5-6B08-2969-B50F2046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50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A35EA4-2135-D21B-F70E-59E27B8D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0" y="1809000"/>
            <a:ext cx="5760000" cy="32400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E9EE48-160A-99F4-1152-25EB5BAFC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02" y="1809000"/>
            <a:ext cx="5760000" cy="3240000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549F8-B3EA-B304-412D-E78092A23EC5}"/>
              </a:ext>
            </a:extLst>
          </p:cNvPr>
          <p:cNvSpPr txBox="1"/>
          <p:nvPr/>
        </p:nvSpPr>
        <p:spPr>
          <a:xfrm>
            <a:off x="168000" y="1283936"/>
            <a:ext cx="575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youtu.be/-JjE5AhfhcM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7D397-92A3-C1D8-8D0C-7345264D2901}"/>
              </a:ext>
            </a:extLst>
          </p:cNvPr>
          <p:cNvSpPr txBox="1"/>
          <p:nvPr/>
        </p:nvSpPr>
        <p:spPr>
          <a:xfrm>
            <a:off x="6264002" y="1289578"/>
            <a:ext cx="575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5"/>
              </a:rPr>
              <a:t>youtu.be/1THwOpon4vg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5916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A44-E073-0CD3-546E-C15C6042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0597-C355-DC01-BD7F-3E207F83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minjsoncpp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Minimalistic JSON C++ library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https://github.com/toughengineer/minjsoncpp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4047-1F2F-5B25-1CDA-163D8D4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06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JSON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C++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serialization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bit.ly/3J2nL9G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52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AC65B-45DB-6B65-0A67-F493F881D215}"/>
              </a:ext>
            </a:extLst>
          </p:cNvPr>
          <p:cNvSpPr/>
          <p:nvPr/>
        </p:nvSpPr>
        <p:spPr>
          <a:xfrm>
            <a:off x="476250" y="1906425"/>
            <a:ext cx="361949" cy="36194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C31BDC-F5BC-B89F-396D-21044AD4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50" y="1906425"/>
            <a:ext cx="361949" cy="361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32FD846-9547-5013-CF5C-C39CE703E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0000" y="3117688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References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r>
              <a:rPr lang="en-US" sz="2000" dirty="0"/>
              <a:t>RFC 8259: The JavaScript Object Notation (JSON) Data Interchange Format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https://datatracker.ietf.org/doc/html/rfc8259</a:t>
            </a:r>
            <a:endParaRPr lang="en-US" sz="2000" dirty="0"/>
          </a:p>
          <a:p>
            <a:r>
              <a:rPr lang="en-US" sz="2000" dirty="0"/>
              <a:t>CVE-2024-12356 analysis </a:t>
            </a:r>
            <a:r>
              <a:rPr lang="en-US" sz="2000" dirty="0">
                <a:hlinkClick r:id="rId3"/>
              </a:rPr>
              <a:t>https://attackerkb.com/topics/G5s8ZWAbYH/cve-2024-12356/rapid7-analysis</a:t>
            </a:r>
            <a:endParaRPr lang="en-US" sz="2000" dirty="0"/>
          </a:p>
          <a:p>
            <a:r>
              <a:rPr lang="en-US" sz="2000" dirty="0"/>
              <a:t>ANSI escape code: Colors </a:t>
            </a:r>
            <a:r>
              <a:rPr lang="en-US" sz="2000" dirty="0">
                <a:hlinkClick r:id="rId4"/>
              </a:rPr>
              <a:t>https://en.wikipedia.org/wiki/ANSI_escape_code#Colors</a:t>
            </a:r>
            <a:endParaRPr lang="en-US" sz="2000" dirty="0"/>
          </a:p>
          <a:p>
            <a:r>
              <a:rPr lang="ru-RU" sz="2000" dirty="0"/>
              <a:t>JSON в C++: проектируем тип для работы с JSON-значениями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https://www.youtube.com/watch?v=-JjE5AhfhcM</a:t>
            </a:r>
            <a:endParaRPr lang="en-US" sz="2000" dirty="0"/>
          </a:p>
          <a:p>
            <a:r>
              <a:rPr lang="en-US" sz="2000" dirty="0"/>
              <a:t>JSON in C++: escaping and serialization </a:t>
            </a:r>
            <a:r>
              <a:rPr lang="en-US" sz="2000" dirty="0">
                <a:hlinkClick r:id="rId6"/>
              </a:rPr>
              <a:t>https://www.youtube.com/watch?v=1THwOpon4vg</a:t>
            </a:r>
            <a:endParaRPr lang="en-US" sz="2000" dirty="0"/>
          </a:p>
          <a:p>
            <a:r>
              <a:rPr lang="en-US" sz="2000" dirty="0" err="1"/>
              <a:t>minjsoncpp</a:t>
            </a:r>
            <a:r>
              <a:rPr lang="en-US" sz="2000" dirty="0"/>
              <a:t> — Minimalistic JSON C++ library </a:t>
            </a:r>
            <a:r>
              <a:rPr lang="en-US" sz="2000" dirty="0">
                <a:hlinkClick r:id="rId7"/>
              </a:rPr>
              <a:t>https://github.com/toughengineer/minjsoncpp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74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354290-A585-1FD6-7C84-03EE607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Bonus slides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0EF99C-DCEB-4599-CC24-4A9AF6BD9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EC4B4-D06C-5918-24E6-1F6B74BC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10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122C-7E3F-86C2-9ACF-660B487E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8DCA-E802-DDF0-196C-EDCC3D1A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isUtf8CodeUnit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&gt;(0xffu &lt;&lt; (7 - N));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pattern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&gt;(0xffu &lt;&lt; (8 - N));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==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pattern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mask    = 0xffu &lt;&lt; (7 - N) = 0b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1111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0000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pattern =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0xffu &lt;&lt; (8 - N) = 0b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1110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0000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2455-C4A9-6BD6-F9CC-7FB51B9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194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C2D8-22D5-7BBD-412B-39F029B8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8DCA-E802-DDF0-196C-EDCC3D1A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getExpectedUtf8CodePointSize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isUtf8CodeUnit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&lt;2&gt;(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isUtf8CodeUnit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&lt;3&gt;(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isUtf8CodeUnit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&lt;4&gt;(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2455-C4A9-6BD6-F9CC-7FB51B99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78A-C8F9-BCFB-157D-927711B1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demo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4A7F-F3DE-6A3E-1FC9-A3B2A8EB2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5125"/>
            <a:ext cx="11430663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SELECT version();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SELECT version();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                                                   version                                                               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--------------------------------------------------------------------------------------------------------------------------------------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PostgreSQL 14.5 on i686-buildroot-linux-musl, compiled by i686-buildroot-linux-musl-gcc.br_real (</a:t>
            </a:r>
            <a:r>
              <a:rPr lang="en-US" sz="1200" dirty="0" err="1">
                <a:latin typeface="Consolas" panose="020B0609020204030204" pitchFamily="49" charset="0"/>
              </a:rPr>
              <a:t>Buildroot</a:t>
            </a:r>
            <a:r>
              <a:rPr lang="en-US" sz="1200" dirty="0">
                <a:latin typeface="Consolas" panose="020B0609020204030204" pitchFamily="49" charset="0"/>
              </a:rPr>
              <a:t> 2022.02.8) 11.3.0, 32-bit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(1 row)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INSERT INTO employees VALUES(25, 'Joe',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INSERT INTO employees VALUES(25, 'Joe',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INSERT 0 1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INSERT INTO employees VALUES(48, 'Joe',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INSERT INTO employees VALUES(48, 'Joe',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INSERT 0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1613-1184-A818-A3ED-BCECD811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0309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9D165-9D13-665B-0BD3-4DE3C0DE3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4D80-09B8-79E8-6855-D6545073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demo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FBF4-E7D0-48A4-4981-99ACA3C0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select * from employees;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select * from employees;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age | </a:t>
            </a:r>
            <a:r>
              <a:rPr lang="en-US" sz="1200" dirty="0" err="1">
                <a:latin typeface="Consolas" panose="020B0609020204030204" pitchFamily="49" charset="0"/>
              </a:rPr>
              <a:t>first_name</a:t>
            </a:r>
            <a:r>
              <a:rPr lang="en-US" sz="1200" dirty="0">
                <a:latin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-----+------------+-----------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25 | Joe        | 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48 | Joe        | 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(2 rows)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SELECT * FROM employees WHERE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 AND age &gt; 40 AND age &lt; 50;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SELECT * FROM employees WHERE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r>
              <a:rPr lang="en-US" sz="1200" dirty="0">
                <a:latin typeface="Consolas" panose="020B0609020204030204" pitchFamily="49" charset="0"/>
              </a:rPr>
              <a:t>' AND age &gt; 40 AND age &lt; 50;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age | </a:t>
            </a:r>
            <a:r>
              <a:rPr lang="en-US" sz="1200" dirty="0" err="1">
                <a:latin typeface="Consolas" panose="020B0609020204030204" pitchFamily="49" charset="0"/>
              </a:rPr>
              <a:t>first_name</a:t>
            </a:r>
            <a:r>
              <a:rPr lang="en-US" sz="1200" dirty="0">
                <a:latin typeface="Consolas" panose="020B0609020204030204" pitchFamily="49" charset="0"/>
              </a:rPr>
              <a:t> |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-----+------------+-----------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  48 | Joe</a:t>
            </a:r>
            <a:r>
              <a:rPr lang="ru-RU" sz="1200" dirty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      | </a:t>
            </a:r>
            <a:r>
              <a:rPr lang="en-US" sz="1200" dirty="0" err="1">
                <a:latin typeface="Consolas" panose="020B0609020204030204" pitchFamily="49" charset="0"/>
              </a:rPr>
              <a:t>Shmoe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(1 row)</a:t>
            </a:r>
          </a:p>
          <a:p>
            <a:pPr marL="0" indent="0">
              <a:buNone/>
            </a:pP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A660-10B8-A91B-37DD-FE4F2F98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030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3B41-6162-393C-82D6-88C6AFE9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98A3-4099-6B4B-A2B9-42A45E67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demo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6C5A-D57E-4EB4-8762-519CD29D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\set q1 `echo -e "SELECT * FROM employees WHERE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</a:rPr>
              <a:t>hax</a:t>
            </a:r>
            <a:r>
              <a:rPr lang="en-US" sz="1200" dirty="0">
                <a:latin typeface="Consolas" panose="020B0609020204030204" pitchFamily="49" charset="0"/>
              </a:rPr>
              <a:t>\xc0'; \! ls #' AND age &gt; 40 AND age &lt; 50;"`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postgres</a:t>
            </a:r>
            <a:r>
              <a:rPr lang="en-US" sz="1200" dirty="0">
                <a:latin typeface="Consolas" panose="020B0609020204030204" pitchFamily="49" charset="0"/>
              </a:rPr>
              <a:t>=# :q1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SELECT * FROM employees WHERE </a:t>
            </a:r>
            <a:r>
              <a:rPr lang="en-US" sz="1200" dirty="0" err="1">
                <a:latin typeface="Consolas" panose="020B0609020204030204" pitchFamily="49" charset="0"/>
              </a:rPr>
              <a:t>last_name</a:t>
            </a:r>
            <a:r>
              <a:rPr lang="en-US" sz="1200" dirty="0">
                <a:latin typeface="Consolas" panose="020B06090202040302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</a:rPr>
              <a:t>haxÀ</a:t>
            </a:r>
            <a:r>
              <a:rPr lang="en-US" sz="1200" dirty="0">
                <a:latin typeface="Consolas" panose="020B0609020204030204" pitchFamily="49" charset="0"/>
              </a:rPr>
              <a:t>';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ERROR:  invalid byte sequence for encoding "UTF8": 0xc0 0x27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PG_VERSION            </a:t>
            </a:r>
            <a:r>
              <a:rPr lang="en-US" sz="1200" dirty="0" err="1">
                <a:latin typeface="Consolas" panose="020B0609020204030204" pitchFamily="49" charset="0"/>
              </a:rPr>
              <a:t>pg_multixact</a:t>
            </a:r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</a:rPr>
              <a:t>pg_twophase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base                  </a:t>
            </a:r>
            <a:r>
              <a:rPr lang="en-US" sz="1200" dirty="0" err="1">
                <a:latin typeface="Consolas" panose="020B0609020204030204" pitchFamily="49" charset="0"/>
              </a:rPr>
              <a:t>pg_notify</a:t>
            </a:r>
            <a:r>
              <a:rPr lang="en-US" sz="1200" dirty="0">
                <a:latin typeface="Consolas" panose="020B0609020204030204" pitchFamily="49" charset="0"/>
              </a:rPr>
              <a:t>             </a:t>
            </a:r>
            <a:r>
              <a:rPr lang="en-US" sz="1200" dirty="0" err="1">
                <a:latin typeface="Consolas" panose="020B0609020204030204" pitchFamily="49" charset="0"/>
              </a:rPr>
              <a:t>pg_wal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global                </a:t>
            </a:r>
            <a:r>
              <a:rPr lang="en-US" sz="1200" dirty="0" err="1">
                <a:latin typeface="Consolas" panose="020B0609020204030204" pitchFamily="49" charset="0"/>
              </a:rPr>
              <a:t>pg_replslot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pg_xact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logfile               </a:t>
            </a:r>
            <a:r>
              <a:rPr lang="en-US" sz="1200" dirty="0" err="1">
                <a:latin typeface="Consolas" panose="020B0609020204030204" pitchFamily="49" charset="0"/>
              </a:rPr>
              <a:t>pg_serial</a:t>
            </a:r>
            <a:r>
              <a:rPr lang="en-US" sz="1200" dirty="0">
                <a:latin typeface="Consolas" panose="020B0609020204030204" pitchFamily="49" charset="0"/>
              </a:rPr>
              <a:t>             </a:t>
            </a:r>
            <a:r>
              <a:rPr lang="en-US" sz="1200" dirty="0" err="1">
                <a:latin typeface="Consolas" panose="020B0609020204030204" pitchFamily="49" charset="0"/>
              </a:rPr>
              <a:t>postgresql.auto.conf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pg_commit_ts</a:t>
            </a:r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</a:rPr>
              <a:t>pg_snapshots</a:t>
            </a:r>
            <a:r>
              <a:rPr lang="en-US" sz="1200" dirty="0"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latin typeface="Consolas" panose="020B0609020204030204" pitchFamily="49" charset="0"/>
              </a:rPr>
              <a:t>postgresql.conf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pg_dynshmem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pg_stat</a:t>
            </a:r>
            <a:r>
              <a:rPr lang="en-US" sz="1200" dirty="0">
                <a:latin typeface="Consolas" panose="020B0609020204030204" pitchFamily="49" charset="0"/>
              </a:rPr>
              <a:t>               </a:t>
            </a:r>
            <a:r>
              <a:rPr lang="en-US" sz="1200" dirty="0" err="1">
                <a:latin typeface="Consolas" panose="020B0609020204030204" pitchFamily="49" charset="0"/>
              </a:rPr>
              <a:t>postmaster.opts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pg_hba.conf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pg_stat_tmp</a:t>
            </a:r>
            <a:r>
              <a:rPr lang="en-US" sz="1200" dirty="0">
                <a:latin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</a:rPr>
              <a:t>postmaster.pid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pg_ident.conf</a:t>
            </a:r>
            <a:r>
              <a:rPr lang="en-US" sz="1200" dirty="0"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latin typeface="Consolas" panose="020B0609020204030204" pitchFamily="49" charset="0"/>
              </a:rPr>
              <a:t>pg_subtrans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pg_logical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pg_tblspc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DCC5-2135-D5BE-33B0-012A560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8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DC2-E7DF-F50C-DFDF-76D5BFD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C++ string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BEA5-CAA5-152E-8755-8B77C276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C++17: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/>
              <a:t> —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(usually)</a:t>
            </a:r>
            <a:r>
              <a:rPr lang="en-US" sz="1800" dirty="0"/>
              <a:t> 8 bit integer type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C++20: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/>
              <a:t> — (at least) 8 bit integer type able to accommodate UTF-8 </a:t>
            </a:r>
            <a:r>
              <a:rPr lang="en-US" sz="1800" u="sng" dirty="0"/>
              <a:t>code units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What about interoperability between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2000" dirty="0"/>
              <a:t>? 🤷‍♀️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0162-35CE-FE02-C16F-1B81174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</a:t>
            </a:fld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7DFCF-258C-2BF8-C631-E060F4EEFF98}"/>
              </a:ext>
            </a:extLst>
          </p:cNvPr>
          <p:cNvCxnSpPr>
            <a:cxnSpLocks/>
          </p:cNvCxnSpPr>
          <p:nvPr/>
        </p:nvCxnSpPr>
        <p:spPr>
          <a:xfrm>
            <a:off x="1771650" y="950119"/>
            <a:ext cx="788194" cy="0"/>
          </a:xfrm>
          <a:prstGeom prst="line">
            <a:avLst/>
          </a:prstGeom>
          <a:ln w="15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5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8305-E477-748C-CF62-8B568F32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8E9D-9657-1A52-0670-9BE7913D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NonAscii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IgnoreInvalidUtf8CodeUnits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FailOnInvalidUtf8CodeUnits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55D08-BC70-39D7-0A33-C7611DD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0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E374-0157-662E-86AA-FB460480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string escaping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7660-C7BD-9F02-4EB5-2CCA1B28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85BB-EB74-B6D8-D61B-7E535A82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8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7660-C7BD-9F02-4EB5-2CCA1B28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{})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empty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Utf8Validation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2F4F4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IgnoreInvalidUtf8CodeUnits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.reserve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escapeMode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validation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85BB-EB74-B6D8-D61B-7E535A82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24E9B-5933-B545-008A-A7FC8CA39944}"/>
              </a:ext>
            </a:extLst>
          </p:cNvPr>
          <p:cNvSpPr txBox="1"/>
          <p:nvPr/>
        </p:nvSpPr>
        <p:spPr>
          <a:xfrm>
            <a:off x="1161647" y="1227951"/>
            <a:ext cx="9499181" cy="224676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StringSink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 +=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199D5-31AB-136D-54DE-417A4B0A92B2}"/>
              </a:ext>
            </a:extLst>
          </p:cNvPr>
          <p:cNvSpPr txBox="1"/>
          <p:nvPr/>
        </p:nvSpPr>
        <p:spPr>
          <a:xfrm>
            <a:off x="3885125" y="4618804"/>
            <a:ext cx="7383355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escape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R"(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 with newline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"quotation marks"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5950</Words>
  <Application>Microsoft Office PowerPoint</Application>
  <PresentationFormat>Widescreen</PresentationFormat>
  <Paragraphs>922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Cascadia Mono</vt:lpstr>
      <vt:lpstr>Arial</vt:lpstr>
      <vt:lpstr>Consolas</vt:lpstr>
      <vt:lpstr>Calibri</vt:lpstr>
      <vt:lpstr>Calibri Light</vt:lpstr>
      <vt:lpstr>Office Theme</vt:lpstr>
      <vt:lpstr>JSON in C++: serialization</vt:lpstr>
      <vt:lpstr>Plan for this talk</vt:lpstr>
      <vt:lpstr>Constraints for this talk</vt:lpstr>
      <vt:lpstr>JSON string escaping</vt:lpstr>
      <vt:lpstr>JSON string escaping</vt:lpstr>
      <vt:lpstr>Considerations for C++ string type</vt:lpstr>
      <vt:lpstr>JSON string escaping</vt:lpstr>
      <vt:lpstr>JSON string escaping</vt:lpstr>
      <vt:lpstr>PowerPoint Presentation</vt:lpstr>
      <vt:lpstr>Importance of UTF-8 validation during escaping</vt:lpstr>
      <vt:lpstr>Importance of UTF-8 validation during escaping</vt:lpstr>
      <vt:lpstr>Importance of UTF-8 validation during escaping</vt:lpstr>
      <vt:lpstr>Importance of UTF-8 validation during escaping</vt:lpstr>
      <vt:lpstr>Mapping of JSON types into C++</vt:lpstr>
      <vt:lpstr>Mapping of JSON types into C++</vt:lpstr>
      <vt:lpstr>Value type</vt:lpstr>
      <vt:lpstr>Serialization</vt:lpstr>
      <vt:lpstr>Serialization</vt:lpstr>
      <vt:lpstr>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Serialization</vt:lpstr>
      <vt:lpstr>Serialization</vt:lpstr>
      <vt:lpstr>PowerPoint Presentation</vt:lpstr>
      <vt:lpstr>Serialization</vt:lpstr>
      <vt:lpstr>Serialization</vt:lpstr>
      <vt:lpstr>Serialization</vt:lpstr>
      <vt:lpstr>PowerPoint Presentation</vt:lpstr>
      <vt:lpstr>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Serialization</vt:lpstr>
      <vt:lpstr>Serialization</vt:lpstr>
      <vt:lpstr>Serialization</vt:lpstr>
      <vt:lpstr>Serialization</vt:lpstr>
      <vt:lpstr>Serialization</vt:lpstr>
      <vt:lpstr>PowerPoint Presentation</vt:lpstr>
      <vt:lpstr>PowerPoint Presentation</vt:lpstr>
      <vt:lpstr>Serialization</vt:lpstr>
      <vt:lpstr>Conclusion</vt:lpstr>
      <vt:lpstr>PowerPoint Presentation</vt:lpstr>
      <vt:lpstr>PowerPoint Presentation</vt:lpstr>
      <vt:lpstr>JSON in C++: serialization</vt:lpstr>
      <vt:lpstr>References</vt:lpstr>
      <vt:lpstr>Bonus slides</vt:lpstr>
      <vt:lpstr>JSON string escaping</vt:lpstr>
      <vt:lpstr>JSON string escaping</vt:lpstr>
      <vt:lpstr>PostgreSQL demo</vt:lpstr>
      <vt:lpstr>PostgreSQL demo</vt:lpstr>
      <vt:lpstr>PostgreSQL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in C++: serialization</dc:title>
  <dc:creator>Pavel Novikov</dc:creator>
  <cp:lastModifiedBy>pavel n</cp:lastModifiedBy>
  <cp:revision>173</cp:revision>
  <dcterms:created xsi:type="dcterms:W3CDTF">2024-01-15T12:41:25Z</dcterms:created>
  <dcterms:modified xsi:type="dcterms:W3CDTF">2025-08-01T10:16:10Z</dcterms:modified>
</cp:coreProperties>
</file>