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60" r:id="rId2"/>
  </p:sldMasterIdLst>
  <p:notesMasterIdLst>
    <p:notesMasterId r:id="rId96"/>
  </p:notesMasterIdLst>
  <p:sldIdLst>
    <p:sldId id="362" r:id="rId3"/>
    <p:sldId id="256" r:id="rId4"/>
    <p:sldId id="258" r:id="rId5"/>
    <p:sldId id="259" r:id="rId6"/>
    <p:sldId id="261" r:id="rId7"/>
    <p:sldId id="262" r:id="rId8"/>
    <p:sldId id="263" r:id="rId9"/>
    <p:sldId id="264" r:id="rId10"/>
    <p:sldId id="270" r:id="rId11"/>
    <p:sldId id="265" r:id="rId12"/>
    <p:sldId id="267" r:id="rId13"/>
    <p:sldId id="268" r:id="rId14"/>
    <p:sldId id="333" r:id="rId15"/>
    <p:sldId id="269" r:id="rId16"/>
    <p:sldId id="273" r:id="rId17"/>
    <p:sldId id="274" r:id="rId18"/>
    <p:sldId id="275" r:id="rId19"/>
    <p:sldId id="272" r:id="rId20"/>
    <p:sldId id="277" r:id="rId21"/>
    <p:sldId id="278" r:id="rId22"/>
    <p:sldId id="279" r:id="rId23"/>
    <p:sldId id="280" r:id="rId24"/>
    <p:sldId id="276" r:id="rId25"/>
    <p:sldId id="281" r:id="rId26"/>
    <p:sldId id="332" r:id="rId27"/>
    <p:sldId id="283" r:id="rId28"/>
    <p:sldId id="282" r:id="rId29"/>
    <p:sldId id="284" r:id="rId30"/>
    <p:sldId id="285" r:id="rId31"/>
    <p:sldId id="288" r:id="rId32"/>
    <p:sldId id="287" r:id="rId33"/>
    <p:sldId id="289" r:id="rId34"/>
    <p:sldId id="360" r:id="rId35"/>
    <p:sldId id="291" r:id="rId36"/>
    <p:sldId id="292" r:id="rId37"/>
    <p:sldId id="294" r:id="rId38"/>
    <p:sldId id="295" r:id="rId39"/>
    <p:sldId id="293" r:id="rId40"/>
    <p:sldId id="296" r:id="rId41"/>
    <p:sldId id="298" r:id="rId42"/>
    <p:sldId id="297" r:id="rId43"/>
    <p:sldId id="299" r:id="rId44"/>
    <p:sldId id="302" r:id="rId45"/>
    <p:sldId id="303" r:id="rId46"/>
    <p:sldId id="304" r:id="rId47"/>
    <p:sldId id="308" r:id="rId48"/>
    <p:sldId id="324" r:id="rId49"/>
    <p:sldId id="305" r:id="rId50"/>
    <p:sldId id="301" r:id="rId51"/>
    <p:sldId id="310" r:id="rId52"/>
    <p:sldId id="325" r:id="rId53"/>
    <p:sldId id="307" r:id="rId54"/>
    <p:sldId id="327" r:id="rId55"/>
    <p:sldId id="311" r:id="rId56"/>
    <p:sldId id="326" r:id="rId57"/>
    <p:sldId id="328" r:id="rId58"/>
    <p:sldId id="306" r:id="rId59"/>
    <p:sldId id="330" r:id="rId60"/>
    <p:sldId id="329" r:id="rId61"/>
    <p:sldId id="334" r:id="rId62"/>
    <p:sldId id="335" r:id="rId63"/>
    <p:sldId id="336" r:id="rId64"/>
    <p:sldId id="337" r:id="rId65"/>
    <p:sldId id="338" r:id="rId66"/>
    <p:sldId id="339" r:id="rId67"/>
    <p:sldId id="340" r:id="rId68"/>
    <p:sldId id="341" r:id="rId69"/>
    <p:sldId id="343" r:id="rId70"/>
    <p:sldId id="344" r:id="rId71"/>
    <p:sldId id="345" r:id="rId72"/>
    <p:sldId id="346" r:id="rId73"/>
    <p:sldId id="342" r:id="rId74"/>
    <p:sldId id="348" r:id="rId75"/>
    <p:sldId id="349" r:id="rId76"/>
    <p:sldId id="351" r:id="rId77"/>
    <p:sldId id="352" r:id="rId78"/>
    <p:sldId id="353" r:id="rId79"/>
    <p:sldId id="354" r:id="rId80"/>
    <p:sldId id="355" r:id="rId81"/>
    <p:sldId id="356" r:id="rId82"/>
    <p:sldId id="357" r:id="rId83"/>
    <p:sldId id="358" r:id="rId84"/>
    <p:sldId id="347" r:id="rId85"/>
    <p:sldId id="266" r:id="rId86"/>
    <p:sldId id="260" r:id="rId87"/>
    <p:sldId id="300" r:id="rId88"/>
    <p:sldId id="331" r:id="rId89"/>
    <p:sldId id="359" r:id="rId90"/>
    <p:sldId id="286" r:id="rId91"/>
    <p:sldId id="321" r:id="rId92"/>
    <p:sldId id="315" r:id="rId93"/>
    <p:sldId id="316" r:id="rId94"/>
    <p:sldId id="317" r:id="rId95"/>
  </p:sldIdLst>
  <p:sldSz cx="12192000" cy="6858000"/>
  <p:notesSz cx="6858000" cy="9144000"/>
  <p:embeddedFontLst>
    <p:embeddedFont>
      <p:font typeface="Cascadia Mono" panose="020B0609020000020004" pitchFamily="49" charset="0"/>
      <p:regular r:id="rId97"/>
      <p:bold r:id="rId98"/>
      <p:italic r:id="rId99"/>
      <p:boldItalic r:id="rId100"/>
    </p:embeddedFont>
    <p:embeddedFont>
      <p:font typeface="Impact" panose="020B0806030902050204" pitchFamily="34" charset="0"/>
      <p:regular r:id="rId101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9734660-E2C0-4D1C-A1D3-8EC81017A0EB}">
          <p14:sldIdLst>
            <p14:sldId id="362"/>
            <p14:sldId id="256"/>
            <p14:sldId id="258"/>
          </p14:sldIdLst>
        </p14:section>
        <p14:section name="std containers" id="{A6CB29CD-0873-49D6-BC25-13758CBBB47C}">
          <p14:sldIdLst>
            <p14:sldId id="259"/>
            <p14:sldId id="261"/>
            <p14:sldId id="262"/>
            <p14:sldId id="263"/>
          </p14:sldIdLst>
        </p14:section>
        <p14:section name="flat map" id="{35403F7F-A6EB-48C8-8796-A865AFB43E13}">
          <p14:sldIdLst>
            <p14:sldId id="264"/>
            <p14:sldId id="270"/>
            <p14:sldId id="265"/>
            <p14:sldId id="267"/>
            <p14:sldId id="268"/>
            <p14:sldId id="333"/>
            <p14:sldId id="269"/>
            <p14:sldId id="273"/>
            <p14:sldId id="274"/>
            <p14:sldId id="275"/>
            <p14:sldId id="272"/>
            <p14:sldId id="277"/>
            <p14:sldId id="278"/>
            <p14:sldId id="279"/>
            <p14:sldId id="280"/>
            <p14:sldId id="276"/>
            <p14:sldId id="281"/>
            <p14:sldId id="332"/>
            <p14:sldId id="283"/>
            <p14:sldId id="282"/>
            <p14:sldId id="284"/>
            <p14:sldId id="285"/>
            <p14:sldId id="288"/>
            <p14:sldId id="287"/>
            <p14:sldId id="289"/>
            <p14:sldId id="360"/>
            <p14:sldId id="291"/>
            <p14:sldId id="292"/>
            <p14:sldId id="294"/>
            <p14:sldId id="295"/>
            <p14:sldId id="293"/>
            <p14:sldId id="296"/>
            <p14:sldId id="298"/>
            <p14:sldId id="297"/>
            <p14:sldId id="299"/>
          </p14:sldIdLst>
        </p14:section>
        <p14:section name="benchmarks" id="{5B9543AB-6EF9-4444-BFC2-F242F3FF0287}">
          <p14:sldIdLst>
            <p14:sldId id="302"/>
            <p14:sldId id="303"/>
            <p14:sldId id="304"/>
            <p14:sldId id="308"/>
            <p14:sldId id="324"/>
            <p14:sldId id="305"/>
            <p14:sldId id="301"/>
            <p14:sldId id="310"/>
            <p14:sldId id="325"/>
            <p14:sldId id="307"/>
            <p14:sldId id="327"/>
            <p14:sldId id="311"/>
            <p14:sldId id="326"/>
            <p14:sldId id="328"/>
            <p14:sldId id="306"/>
            <p14:sldId id="330"/>
          </p14:sldIdLst>
        </p14:section>
        <p14:section name="what else can we do" id="{F0E6CA2C-216B-47D3-A570-306415D7DD86}">
          <p14:sldIdLst>
            <p14:sldId id="329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3"/>
            <p14:sldId id="344"/>
            <p14:sldId id="345"/>
            <p14:sldId id="346"/>
            <p14:sldId id="342"/>
            <p14:sldId id="348"/>
            <p14:sldId id="349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47"/>
          </p14:sldIdLst>
        </p14:section>
        <p14:section name="credits" id="{46606DF3-E700-429E-AD50-357EF5CF5C9F}">
          <p14:sldIdLst>
            <p14:sldId id="266"/>
            <p14:sldId id="260"/>
            <p14:sldId id="300"/>
          </p14:sldIdLst>
        </p14:section>
        <p14:section name="bonus slides" id="{C03B6784-7F03-4785-A512-640881635DEB}">
          <p14:sldIdLst>
            <p14:sldId id="331"/>
            <p14:sldId id="359"/>
            <p14:sldId id="286"/>
            <p14:sldId id="321"/>
            <p14:sldId id="315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A13"/>
    <a:srgbClr val="E0E0E0"/>
    <a:srgbClr val="BFCFEB"/>
    <a:srgbClr val="F9D3B9"/>
    <a:srgbClr val="B8C4D9"/>
    <a:srgbClr val="E5E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20" d="100"/>
          <a:sy n="120" d="100"/>
        </p:scale>
        <p:origin x="1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font" Target="fonts/font3.fntdata"/><Relationship Id="rId10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font" Target="fonts/font1.fntdata"/><Relationship Id="rId104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font" Target="fonts/font4.fntdata"/><Relationship Id="rId105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font" Target="fonts/font2.fntdata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E3D15-8031-49E5-9096-EA1A52CB943F}" type="datetimeFigureOut">
              <a:rPr lang="ru-RU" smtClean="0"/>
              <a:t>2024-03-02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8E2E8-0F49-45C8-93DA-BDF8E83D3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212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2E9FF2-24B3-7A07-EE82-E8C326318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D338A1-A455-A567-6CAB-5B1BC5DC1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01371D-7BE8-8555-E8D1-B9E9A5A34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1FCC-BEBD-46BD-BE75-7DF58E991FD5}" type="datetime1">
              <a:rPr lang="ru-RU" smtClean="0"/>
              <a:t>2024-03-02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628E9C-0867-5DC9-2E87-7DF6830B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D1954B-E75A-2260-A782-DF9CDEA5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71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B8FCC-50A6-110F-946C-CDFF42D6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FED007B-8D35-43E8-9753-8448F0375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F2360-C04D-D426-E7E6-20B7309B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6576-0BB2-4983-B43E-5D4E4426459E}" type="datetime1">
              <a:rPr lang="ru-RU" smtClean="0"/>
              <a:t>2024-03-02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5D925E-F46E-9D86-2507-ACE99B53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B1372A-E459-2A65-3A7C-01EF3733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91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C5D5766-1D98-9A82-FB43-683F75DC0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97733C-6161-4FBD-AA6B-219651BD1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D4B31B-F2EA-CD76-0438-94DB8F6C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F542-F018-45A3-9D68-CEA6419E4CF1}" type="datetime1">
              <a:rPr lang="ru-RU" smtClean="0"/>
              <a:t>2024-03-02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6D4787-976C-2503-AC33-2E1B9E36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87E98-7731-28F2-7ABF-834CE85C8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892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2E9FF2-24B3-7A07-EE82-E8C326318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D338A1-A455-A567-6CAB-5B1BC5DC1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01371D-7BE8-8555-E8D1-B9E9A5A34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9A55-32A2-4E8E-9029-3089E6487D73}" type="datetime1">
              <a:rPr lang="ru-RU" smtClean="0"/>
              <a:t>2024-03-02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628E9C-0867-5DC9-2E87-7DF6830B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D1954B-E75A-2260-A782-DF9CDEA5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968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BC519-E0CC-3891-F044-8B612238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55EAB8-4693-4C8C-9963-6B0162FEB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1A2CC0-FF2F-B7F7-9B36-F7D18863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6C0B-380D-46AD-A4EE-A1806767105C}" type="datetime1">
              <a:rPr lang="ru-RU" smtClean="0"/>
              <a:t>2024-03-02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651F84-9F88-3EE0-6F71-F4BD20C5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5930B2-5946-D126-9EEE-7A757C85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647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AD349-525C-4B7F-4E84-B90112157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616428-9910-C204-D2D2-E9DA6EC7E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47DE61-8D30-AEB3-7074-CD2381215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FC0D-3F11-46F2-9E3E-E340B1FD1A2C}" type="datetime1">
              <a:rPr lang="ru-RU" smtClean="0"/>
              <a:t>2024-03-02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4D0E55-30AC-84F7-3E7D-92388F23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CF69D1-16C1-48E6-BBEF-595818C8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424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448E1-46EA-64D7-076D-14ADD5FA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505794-F16C-D9AD-808B-660E0AFA9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8CBA67-41E8-DAF5-E60D-146ED7A92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0FEF8E-4D01-94A4-86E5-9070D896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CF6-42B7-43DB-911A-7989FE09B9E1}" type="datetime1">
              <a:rPr lang="ru-RU" smtClean="0"/>
              <a:t>2024-03-02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CEA66D-723B-3CFE-F122-FAFB7ABF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028AA3-F2EA-272F-A182-04395C17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795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D84AD-2D68-4B36-C50F-CDC5637B0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44B84B-4D1F-9416-48FD-619B16540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69793B-4AC3-7192-8786-B26D9BFE0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E8AA4D5-D631-43A3-4190-EAEB317F4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75C3C4B-0ECC-FE83-1BC8-9AD521649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B593739-C16D-FA61-937F-51CCB5189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32A-EF46-4406-BA4C-EFF40321365C}" type="datetime1">
              <a:rPr lang="ru-RU" smtClean="0"/>
              <a:t>2024-03-02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383A8A9-243A-FDC3-2C39-481F70E3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A650F35-25C0-DA4D-8D68-54A4A8B4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050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6A2E9-CE68-7165-D535-3F9BE881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88F284-5532-DDD3-4925-FB8A4503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1999-C6B7-433B-BD3F-C2D5C2D88B44}" type="datetime1">
              <a:rPr lang="ru-RU" smtClean="0"/>
              <a:t>2024-03-02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322537-2B84-8157-9317-A7190A87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CBD125A-0E6D-C888-0054-A861FF22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540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972CC-5806-167A-DEE1-909BD537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494D-5474-4429-9FC3-BD9D584D030C}" type="datetime1">
              <a:rPr lang="ru-RU" smtClean="0"/>
              <a:t>2024-03-02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8FAFB2E-35DB-AB53-F7E7-46F21FB2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3074A0-1B6B-BD86-B249-B9E6B0B3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938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9A319-36CD-7C08-B8D3-A5E7B27D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886F85-CB21-E141-7A61-DBEFFAA79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D97BC2-4DFF-7B4F-E224-09E90F604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4F7425-DF6E-4AF0-CD5D-3C3092AA5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EFD5-B979-4CA0-976F-F5D595803E2A}" type="datetime1">
              <a:rPr lang="ru-RU" smtClean="0"/>
              <a:t>2024-03-02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CD1A50-F8D8-02E4-1111-BE3B1F13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374A3E-C8E7-3A90-E3C8-A970E9EA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16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BC519-E0CC-3891-F044-8B612238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55EAB8-4693-4C8C-9963-6B0162FEB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1A2CC0-FF2F-B7F7-9B36-F7D18863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17AE-F5F4-4653-882E-1D4491F177A7}" type="datetime1">
              <a:rPr lang="ru-RU" smtClean="0"/>
              <a:t>2024-03-02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651F84-9F88-3EE0-6F71-F4BD20C5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5930B2-5946-D126-9EEE-7A757C85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2704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CD67C-ABB1-1BA4-69F8-54F1C0E82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7B47102-2CD7-4E7C-3E04-1C16FB0B4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B1868B-8F95-9EF6-3406-B8B205222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A01F73-3677-E745-3C95-DAD8284E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4CFD-2420-44D1-81B9-7579F8D6BEC5}" type="datetime1">
              <a:rPr lang="ru-RU" smtClean="0"/>
              <a:t>2024-03-02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3AD1EE-C3D3-E3B1-0294-82B8508E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C151A0-2947-1137-D67C-83046DA4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636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B8FCC-50A6-110F-946C-CDFF42D6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FED007B-8D35-43E8-9753-8448F0375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F2360-C04D-D426-E7E6-20B7309B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1069-7BAA-4F8F-A541-639DBA210CF9}" type="datetime1">
              <a:rPr lang="ru-RU" smtClean="0"/>
              <a:t>2024-03-02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5D925E-F46E-9D86-2507-ACE99B53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B1372A-E459-2A65-3A7C-01EF3733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2563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C5D5766-1D98-9A82-FB43-683F75DC0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97733C-6161-4FBD-AA6B-219651BD1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D4B31B-F2EA-CD76-0438-94DB8F6C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2774-9BE1-46B7-B0C0-2CFA9C143BEE}" type="datetime1">
              <a:rPr lang="ru-RU" smtClean="0"/>
              <a:t>2024-03-02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6D4787-976C-2503-AC33-2E1B9E36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87E98-7731-28F2-7ABF-834CE85C8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93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AD349-525C-4B7F-4E84-B90112157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616428-9910-C204-D2D2-E9DA6EC7E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47DE61-8D30-AEB3-7074-CD2381215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21A2-4D09-46E2-9BEE-215351BF252A}" type="datetime1">
              <a:rPr lang="ru-RU" smtClean="0"/>
              <a:t>2024-03-02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4D0E55-30AC-84F7-3E7D-92388F23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CF69D1-16C1-48E6-BBEF-595818C8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07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448E1-46EA-64D7-076D-14ADD5FA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505794-F16C-D9AD-808B-660E0AFA9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8CBA67-41E8-DAF5-E60D-146ED7A92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0FEF8E-4D01-94A4-86E5-9070D896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616F-22B2-4744-AC57-2EADABDF24F6}" type="datetime1">
              <a:rPr lang="ru-RU" smtClean="0"/>
              <a:t>2024-03-02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CEA66D-723B-3CFE-F122-FAFB7ABF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028AA3-F2EA-272F-A182-04395C17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71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D84AD-2D68-4B36-C50F-CDC5637B0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44B84B-4D1F-9416-48FD-619B16540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69793B-4AC3-7192-8786-B26D9BFE0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E8AA4D5-D631-43A3-4190-EAEB317F4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75C3C4B-0ECC-FE83-1BC8-9AD521649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B593739-C16D-FA61-937F-51CCB5189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E810-2B16-47E5-BB45-08DC7AD1503D}" type="datetime1">
              <a:rPr lang="ru-RU" smtClean="0"/>
              <a:t>2024-03-02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383A8A9-243A-FDC3-2C39-481F70E3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A650F35-25C0-DA4D-8D68-54A4A8B4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84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6A2E9-CE68-7165-D535-3F9BE881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88F284-5532-DDD3-4925-FB8A4503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FEEA-210F-4F86-980B-D665D50A1E3F}" type="datetime1">
              <a:rPr lang="ru-RU" smtClean="0"/>
              <a:t>2024-03-02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322537-2B84-8157-9317-A7190A87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CBD125A-0E6D-C888-0054-A861FF22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4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972CC-5806-167A-DEE1-909BD537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51C7-4479-4B63-9F48-76BB8FCF3F8F}" type="datetime1">
              <a:rPr lang="ru-RU" smtClean="0"/>
              <a:t>2024-03-02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8FAFB2E-35DB-AB53-F7E7-46F21FB2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3074A0-1B6B-BD86-B249-B9E6B0B3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06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9A319-36CD-7C08-B8D3-A5E7B27D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886F85-CB21-E141-7A61-DBEFFAA79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D97BC2-4DFF-7B4F-E224-09E90F604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4F7425-DF6E-4AF0-CD5D-3C3092AA5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4A7EE-FEC7-4FB7-8CE2-B855A792FE47}" type="datetime1">
              <a:rPr lang="ru-RU" smtClean="0"/>
              <a:t>2024-03-02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CD1A50-F8D8-02E4-1111-BE3B1F13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374A3E-C8E7-3A90-E3C8-A970E9EA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93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CD67C-ABB1-1BA4-69F8-54F1C0E82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7B47102-2CD7-4E7C-3E04-1C16FB0B4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B1868B-8F95-9EF6-3406-B8B205222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A01F73-3677-E745-3C95-DAD8284E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219-DACF-480E-A2C3-3EAEB8D4CB42}" type="datetime1">
              <a:rPr lang="ru-RU" smtClean="0"/>
              <a:t>2024-03-02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3AD1EE-C3D3-E3B1-0294-82B8508E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C151A0-2947-1137-D67C-83046DA4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14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7D6546-000A-71AD-F715-7ADE0DAC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1CCBBF-EBF3-47F9-4D5C-0DEB6663D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5563"/>
            <a:ext cx="1051560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65B6A9-80C3-56B4-8C87-457012787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B6271-2830-4AC0-BF71-8D0039ACDB36}" type="datetime1">
              <a:rPr lang="ru-RU" smtClean="0"/>
              <a:t>2024-03-02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976DD1-0A0E-DC3C-29D5-2E76EB20A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2FAAC3-320A-CAA8-0F50-5B3B7624E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CD481-76FA-41FA-8060-672BFF046F6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326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7D6546-000A-71AD-F715-7ADE0DAC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2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1CCBBF-EBF3-47F9-4D5C-0DEB6663D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1051560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65B6A9-80C3-56B4-8C87-457012787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2EA81-2068-4FA4-BA56-71107BF32D33}" type="datetime1">
              <a:rPr lang="ru-RU" smtClean="0"/>
              <a:t>2024-03-02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976DD1-0A0E-DC3C-29D5-2E76EB20A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2FAAC3-320A-CAA8-0F50-5B3B7624E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CD481-76FA-41FA-8060-672BFF046F6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38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g21.link/P0429" TargetMode="Externa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4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bit.ly/3UY92Az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zlaine/flat_map/blob/master/implementation/flat_map" TargetMode="External"/><Relationship Id="rId2" Type="http://schemas.openxmlformats.org/officeDocument/2006/relationships/hyperlink" Target="https://wg21.link/P0429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FCAF29-E143-2691-4643-2BA831B2B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8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CB34E-5904-9E7A-8138-5BDBC503F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key_type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mapped_type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value_type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key_type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mapped_type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key_compare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sz="24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57EBC-7426-1D17-4416-C06A3139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10</a:t>
            </a:fld>
            <a:endParaRPr lang="ru-RU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418D64-CDCA-CB3E-20F4-D96C13E24DDE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6384032" y="2252429"/>
            <a:ext cx="864096" cy="23083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3B9610-7F6C-0DD2-AD22-5DE54D2013A3}"/>
              </a:ext>
            </a:extLst>
          </p:cNvPr>
          <p:cNvSpPr txBox="1"/>
          <p:nvPr/>
        </p:nvSpPr>
        <p:spPr>
          <a:xfrm>
            <a:off x="7248128" y="2252429"/>
            <a:ext cx="3672408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for empty base optimization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7130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E3CE3-9EEE-AC9F-9A40-40AE8982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flat map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CB34E-5904-9E7A-8138-5BDBC503F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5532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FlatMap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sz="24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reference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key_type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mapped_type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&amp;&gt;;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const_reference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key_type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mapped_type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&amp;&gt;;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ru-RU" sz="24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57EBC-7426-1D17-4416-C06A3139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00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E3CE3-9EEE-AC9F-9A40-40AE8982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flat map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CB34E-5904-9E7A-8138-5BDBC503F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5532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FlatMap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sz="24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difference_type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ptrdiff_t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ru-RU" sz="24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57EBC-7426-1D17-4416-C06A3139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01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CB34E-5904-9E7A-8138-5BDBC503F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FlatMap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sz="24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const_iterator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const_iterator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ru-RU" sz="24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57EBC-7426-1D17-4416-C06A3139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5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E3CE3-9EEE-AC9F-9A40-40AE8982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flat map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CB34E-5904-9E7A-8138-5BDBC503F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5532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FlatMap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sz="24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reverse_iterator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reverse_iterator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const_reverse_iterator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reverse_iterator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const_iterator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container_type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ru-RU" sz="24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57EBC-7426-1D17-4416-C06A3139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49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E3CE3-9EEE-AC9F-9A40-40AE8982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flat map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CB34E-5904-9E7A-8138-5BDBC503F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5532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FlatMap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sz="24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default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container.size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ru-RU" sz="24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57EBC-7426-1D17-4416-C06A3139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278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CB34E-5904-9E7A-8138-5BDBC503F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7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FlatMap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sz="24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container.begin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const_iterator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const_iterator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container.begin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const_iterator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cbegin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ru-RU" sz="24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57EBC-7426-1D17-4416-C06A3139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318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CB34E-5904-9E7A-8138-5BDBC503F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FlatMap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sz="24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container.end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const_iterator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const_iterator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container.end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const_iterator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cend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ru-RU" sz="24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57EBC-7426-1D17-4416-C06A3139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259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6096-257F-5936-DF86-A461ADF0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flat map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41A28-92E2-BADB-D8FE-2659FBD8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predicate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makePredicate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findNeedle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predicate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  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key &lt; *needle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container.end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predicate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const_iterator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find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400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const_iterator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const_cast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FlatMap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*&gt;(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)-&gt;find(</a:t>
            </a:r>
            <a:r>
              <a:rPr lang="en-US" sz="2400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).</a:t>
            </a:r>
            <a:r>
              <a:rPr lang="en-US" sz="24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6E278-7FED-0ECD-A4CB-75247C33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80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6096-257F-5936-DF86-A461ADF0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flat map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41A28-92E2-BADB-D8FE-2659FBD8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findNeedle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Predicate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predicate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lower_bound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container.begin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container.end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predicate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lower_bound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finds 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"first element not before"</a:t>
            </a:r>
            <a:r>
              <a:rPr lang="en-US" sz="2200" i="1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key 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bg1">
                    <a:lumMod val="50000"/>
                  </a:schemeClr>
                </a:solidFill>
              </a:rPr>
              <a:t>*comment in MSVC standard library source code</a:t>
            </a:r>
            <a:endParaRPr lang="ru-RU" sz="2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6E278-7FED-0ECD-A4CB-75247C33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19</a:t>
            </a:fld>
            <a:endParaRPr lang="ru-R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6716D6-EDC9-A623-C960-8FDB49950B41}"/>
              </a:ext>
            </a:extLst>
          </p:cNvPr>
          <p:cNvGrpSpPr/>
          <p:nvPr/>
        </p:nvGrpSpPr>
        <p:grpSpPr>
          <a:xfrm>
            <a:off x="3683892" y="4478008"/>
            <a:ext cx="4608000" cy="576064"/>
            <a:chOff x="3683892" y="4478008"/>
            <a:chExt cx="4608000" cy="576064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843988-34D7-B07C-C919-9097A72619CA}"/>
                </a:ext>
              </a:extLst>
            </p:cNvPr>
            <p:cNvSpPr/>
            <p:nvPr/>
          </p:nvSpPr>
          <p:spPr>
            <a:xfrm>
              <a:off x="3683892" y="4478008"/>
              <a:ext cx="57600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00989C-6908-4A1D-E992-DC6798B70417}"/>
                </a:ext>
              </a:extLst>
            </p:cNvPr>
            <p:cNvSpPr/>
            <p:nvPr/>
          </p:nvSpPr>
          <p:spPr>
            <a:xfrm>
              <a:off x="4259892" y="4478008"/>
              <a:ext cx="57600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59D735-6D56-714C-D043-EA10F884D5BE}"/>
                </a:ext>
              </a:extLst>
            </p:cNvPr>
            <p:cNvSpPr/>
            <p:nvPr/>
          </p:nvSpPr>
          <p:spPr>
            <a:xfrm>
              <a:off x="4835892" y="4478008"/>
              <a:ext cx="57600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946AED-0686-D5B6-0A7A-672AAE36DF32}"/>
                </a:ext>
              </a:extLst>
            </p:cNvPr>
            <p:cNvSpPr/>
            <p:nvPr/>
          </p:nvSpPr>
          <p:spPr>
            <a:xfrm>
              <a:off x="5411892" y="4478008"/>
              <a:ext cx="57600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D96FAE0-1D0A-54AD-C12F-41AEE3A307D5}"/>
                </a:ext>
              </a:extLst>
            </p:cNvPr>
            <p:cNvSpPr/>
            <p:nvPr/>
          </p:nvSpPr>
          <p:spPr>
            <a:xfrm>
              <a:off x="5987892" y="4478008"/>
              <a:ext cx="57600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4B9F2B7-7C6F-6637-4B50-4BE0400BAE4D}"/>
                </a:ext>
              </a:extLst>
            </p:cNvPr>
            <p:cNvSpPr/>
            <p:nvPr/>
          </p:nvSpPr>
          <p:spPr>
            <a:xfrm>
              <a:off x="6563892" y="4478008"/>
              <a:ext cx="576000" cy="5760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875D5D3-4E87-8C66-AC50-C1CEEDA118B4}"/>
                </a:ext>
              </a:extLst>
            </p:cNvPr>
            <p:cNvSpPr/>
            <p:nvPr/>
          </p:nvSpPr>
          <p:spPr>
            <a:xfrm>
              <a:off x="7139892" y="4478008"/>
              <a:ext cx="576000" cy="5760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E7EEC9-6F30-79B4-6F5D-5C6842D0D8E5}"/>
                </a:ext>
              </a:extLst>
            </p:cNvPr>
            <p:cNvSpPr/>
            <p:nvPr/>
          </p:nvSpPr>
          <p:spPr>
            <a:xfrm>
              <a:off x="7715892" y="4478008"/>
              <a:ext cx="576000" cy="5760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DCFD04D-0D17-8662-E939-DA8EF439A1BD}"/>
              </a:ext>
            </a:extLst>
          </p:cNvPr>
          <p:cNvCxnSpPr>
            <a:cxnSpLocks/>
            <a:stCxn id="26" idx="1"/>
            <a:endCxn id="13" idx="2"/>
          </p:cNvCxnSpPr>
          <p:nvPr/>
        </p:nvCxnSpPr>
        <p:spPr>
          <a:xfrm flipH="1" flipV="1">
            <a:off x="6851892" y="5054072"/>
            <a:ext cx="290502" cy="394922"/>
          </a:xfrm>
          <a:prstGeom prst="straightConnector1">
            <a:avLst/>
          </a:prstGeom>
          <a:ln w="25400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eft Brace 32">
            <a:extLst>
              <a:ext uri="{FF2B5EF4-FFF2-40B4-BE49-F238E27FC236}">
                <a16:creationId xmlns:a16="http://schemas.microsoft.com/office/drawing/2014/main" id="{B121AE2C-89FB-755C-BF7F-65533A23003C}"/>
              </a:ext>
            </a:extLst>
          </p:cNvPr>
          <p:cNvSpPr/>
          <p:nvPr/>
        </p:nvSpPr>
        <p:spPr>
          <a:xfrm rot="16200000">
            <a:off x="5034153" y="3703811"/>
            <a:ext cx="179478" cy="2880000"/>
          </a:xfrm>
          <a:prstGeom prst="leftBrace">
            <a:avLst>
              <a:gd name="adj1" fmla="val 7442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CDD48E-59E4-B634-BD08-C7CEF0E83007}"/>
              </a:ext>
            </a:extLst>
          </p:cNvPr>
          <p:cNvSpPr txBox="1"/>
          <p:nvPr/>
        </p:nvSpPr>
        <p:spPr>
          <a:xfrm>
            <a:off x="3719736" y="5233550"/>
            <a:ext cx="2808312" cy="430887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elements "before" key</a:t>
            </a:r>
            <a:endParaRPr lang="ru-RU" sz="2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BDD740-60DA-85B7-5869-638C4AB9B7CB}"/>
              </a:ext>
            </a:extLst>
          </p:cNvPr>
          <p:cNvSpPr txBox="1"/>
          <p:nvPr/>
        </p:nvSpPr>
        <p:spPr>
          <a:xfrm>
            <a:off x="7142394" y="5233550"/>
            <a:ext cx="3634126" cy="430887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200" dirty="0"/>
              <a:t>first element "not before" key</a:t>
            </a:r>
            <a:endParaRPr lang="ru-RU" sz="2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1D855D-78AC-DFF4-71AF-5CE5671278E6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143672" y="1437152"/>
            <a:ext cx="288032" cy="291917"/>
          </a:xfrm>
          <a:prstGeom prst="straightConnector1">
            <a:avLst/>
          </a:prstGeom>
          <a:ln w="25400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19B772-C296-BE65-29A8-961EFA89A907}"/>
              </a:ext>
            </a:extLst>
          </p:cNvPr>
          <p:cNvSpPr txBox="1"/>
          <p:nvPr/>
        </p:nvSpPr>
        <p:spPr>
          <a:xfrm>
            <a:off x="2207568" y="1729069"/>
            <a:ext cx="1872208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binary search</a:t>
            </a:r>
          </a:p>
        </p:txBody>
      </p:sp>
    </p:spTree>
    <p:extLst>
      <p:ext uri="{BB962C8B-B14F-4D97-AF65-F5344CB8AC3E}">
        <p14:creationId xmlns:p14="http://schemas.microsoft.com/office/powerpoint/2010/main" val="405279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F74B5B-C7E2-FA23-4DF9-2DA3D0919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flat_map</a:t>
            </a:r>
            <a:b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3200" dirty="0"/>
              <a:t>Who needs them? They're just like </a:t>
            </a:r>
            <a:r>
              <a:rPr lang="en-US" sz="3200" dirty="0">
                <a:latin typeface="Cascadia Mono" panose="020B0609020000020004" pitchFamily="49" charset="0"/>
                <a:cs typeface="Cascadia Mono" panose="020B0609020000020004" pitchFamily="49" charset="0"/>
              </a:rPr>
              <a:t>std::map</a:t>
            </a:r>
            <a:r>
              <a:rPr lang="en-US" sz="3200" dirty="0"/>
              <a:t>. We all have them.</a:t>
            </a:r>
            <a:endParaRPr lang="ru-RU" sz="7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8DAC1B-F15A-472C-D132-78043A02FA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Pavel Novikov</a:t>
            </a:r>
          </a:p>
          <a:p>
            <a:r>
              <a:rPr lang="en-US" dirty="0"/>
              <a:t>@cpp_ape</a:t>
            </a:r>
            <a:endParaRPr lang="ru-RU" dirty="0"/>
          </a:p>
        </p:txBody>
      </p:sp>
      <p:pic>
        <p:nvPicPr>
          <p:cNvPr id="5" name="Picture 4" descr="Twitter bird logo 2012.svg">
            <a:extLst>
              <a:ext uri="{FF2B5EF4-FFF2-40B4-BE49-F238E27FC236}">
                <a16:creationId xmlns:a16="http://schemas.microsoft.com/office/drawing/2014/main" id="{20D608CF-2EE2-9A93-FE71-9EB9E1A27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848" y="4138262"/>
            <a:ext cx="314325" cy="25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9A1F95-AECB-3E57-DBD9-8C6AE8297886}"/>
              </a:ext>
            </a:extLst>
          </p:cNvPr>
          <p:cNvSpPr/>
          <p:nvPr/>
        </p:nvSpPr>
        <p:spPr>
          <a:xfrm>
            <a:off x="5074846" y="4108400"/>
            <a:ext cx="314325" cy="31432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88C6C1A-8275-0027-3693-AFCB68A34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4847" y="4108400"/>
            <a:ext cx="3143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88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4F08A-4323-EF0A-12DA-6C5E27E62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Predicate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explicit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Predicate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: comp{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 {}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operator()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comp(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operator()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value_type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comp(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.first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operator()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value_type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comp(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.first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operator()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value_type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value_type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comp(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.first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.first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&amp;comp;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9B651-8C4E-E568-D879-261CCEB9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20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ED1550-620A-C9D5-3BD8-A0A48550C677}"/>
              </a:ext>
            </a:extLst>
          </p:cNvPr>
          <p:cNvSpPr txBox="1"/>
          <p:nvPr/>
        </p:nvSpPr>
        <p:spPr>
          <a:xfrm>
            <a:off x="4079776" y="5517232"/>
            <a:ext cx="7848872" cy="1015663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Predicate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makePredicate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Predicate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*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static_cast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*&gt;(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};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6426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0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3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6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9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1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1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20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23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6096-257F-5936-DF86-A461ADF0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flat map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41A28-92E2-BADB-D8FE-2659FBD8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iterator</a:t>
            </a:r>
            <a:r>
              <a:rPr lang="en-US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find</a:t>
            </a:r>
            <a:r>
              <a:rPr lang="en-US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200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predicate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2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makePredicate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2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findNeedle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predicate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    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key &lt; *needle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container.end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predicate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2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iterator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2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const_iterator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const_iterator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const_cast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FlatMap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*&gt;(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)-&gt;find(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).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6E278-7FED-0ECD-A4CB-75247C33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21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0AB6F-D26D-FC03-6120-633BB039F0CE}"/>
              </a:ext>
            </a:extLst>
          </p:cNvPr>
          <p:cNvSpPr txBox="1"/>
          <p:nvPr/>
        </p:nvSpPr>
        <p:spPr>
          <a:xfrm>
            <a:off x="6574275" y="2564904"/>
            <a:ext cx="4058229" cy="1015663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r>
              <a:rPr lang="en-US" sz="2000" dirty="0"/>
              <a:t> is </a:t>
            </a:r>
            <a:r>
              <a:rPr lang="en-US" sz="2000" i="1" dirty="0"/>
              <a:t>not before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endParaRPr lang="en-US" sz="2000" dirty="0"/>
          </a:p>
          <a:p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000" dirty="0"/>
              <a:t> is </a:t>
            </a:r>
            <a:r>
              <a:rPr lang="en-US" sz="2000" i="1" dirty="0"/>
              <a:t>before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endParaRPr lang="en-US" sz="2000" dirty="0"/>
          </a:p>
          <a:p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r>
              <a:rPr lang="en-US" sz="2000" dirty="0"/>
              <a:t> are </a:t>
            </a:r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</a:rPr>
              <a:t>not equivalent</a:t>
            </a:r>
            <a:endParaRPr lang="ru-RU" sz="20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7A75A-29A2-A52E-803C-52A55DC656AB}"/>
              </a:ext>
            </a:extLst>
          </p:cNvPr>
          <p:cNvSpPr txBox="1"/>
          <p:nvPr/>
        </p:nvSpPr>
        <p:spPr>
          <a:xfrm>
            <a:off x="5907589" y="3033007"/>
            <a:ext cx="3644795" cy="1015663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r>
              <a:rPr lang="en-US" sz="2000" dirty="0"/>
              <a:t> is </a:t>
            </a:r>
            <a:r>
              <a:rPr lang="en-US" sz="2000" i="1" dirty="0"/>
              <a:t>not before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endParaRPr lang="en-US" sz="2000" dirty="0"/>
          </a:p>
          <a:p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000" dirty="0"/>
              <a:t> is </a:t>
            </a:r>
            <a:r>
              <a:rPr lang="en-US" sz="2000" i="1" dirty="0"/>
              <a:t>not before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endParaRPr lang="en-US" sz="2000" dirty="0"/>
          </a:p>
          <a:p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r>
              <a:rPr lang="en-US" sz="2000" dirty="0"/>
              <a:t> are </a:t>
            </a:r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</a:rPr>
              <a:t>equivalent</a:t>
            </a:r>
            <a:endParaRPr lang="ru-RU" sz="20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69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6096-257F-5936-DF86-A461ADF0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flat map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41A28-92E2-BADB-D8FE-2659FBD8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iterator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predicate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2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makePredicate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2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findNeedle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predicate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    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key &lt; *needle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container.end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predicate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2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iterator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6E278-7FED-0ECD-A4CB-75247C33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28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1BE17-B8E0-E3AD-53EF-0290D80B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flat map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B1777-8A1D-442F-270E-5F55BC2D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iterator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2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insert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value_type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.first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predicate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2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makePredicate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2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findNeedle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predicate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    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key &lt; *needle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container.end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predicate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2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iterator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container.insert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},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pPr marL="0" indent="0">
              <a:buNone/>
            </a:pP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iterator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},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BFE3E-E5D8-15FC-9CA1-374EB5BC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99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1BE17-B8E0-E3AD-53EF-0290D80B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flat map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B1777-8A1D-442F-270E-5F55BC2D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iterator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2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insert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value_type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.first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predicate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2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makePredicate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2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findNeedle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predicate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    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key &lt; *needle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container.end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predicate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2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iterator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container.insert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std::move(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 },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iterator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},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BFE3E-E5D8-15FC-9CA1-374EB5BC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24</a:t>
            </a:fld>
            <a:endParaRPr lang="ru-RU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D835591-9A63-879B-C641-22EBA2CD2199}"/>
              </a:ext>
            </a:extLst>
          </p:cNvPr>
          <p:cNvSpPr/>
          <p:nvPr/>
        </p:nvSpPr>
        <p:spPr>
          <a:xfrm>
            <a:off x="7680960" y="787273"/>
            <a:ext cx="1089329" cy="49439"/>
          </a:xfrm>
          <a:custGeom>
            <a:avLst/>
            <a:gdLst>
              <a:gd name="connsiteX0" fmla="*/ 0 w 1089329"/>
              <a:gd name="connsiteY0" fmla="*/ 32273 h 49439"/>
              <a:gd name="connsiteX1" fmla="*/ 302150 w 1089329"/>
              <a:gd name="connsiteY1" fmla="*/ 48176 h 49439"/>
              <a:gd name="connsiteX2" fmla="*/ 763325 w 1089329"/>
              <a:gd name="connsiteY2" fmla="*/ 32273 h 49439"/>
              <a:gd name="connsiteX3" fmla="*/ 842838 w 1089329"/>
              <a:gd name="connsiteY3" fmla="*/ 24322 h 49439"/>
              <a:gd name="connsiteX4" fmla="*/ 954157 w 1089329"/>
              <a:gd name="connsiteY4" fmla="*/ 16371 h 49439"/>
              <a:gd name="connsiteX5" fmla="*/ 1009816 w 1089329"/>
              <a:gd name="connsiteY5" fmla="*/ 8419 h 49439"/>
              <a:gd name="connsiteX6" fmla="*/ 1057523 w 1089329"/>
              <a:gd name="connsiteY6" fmla="*/ 468 h 49439"/>
              <a:gd name="connsiteX7" fmla="*/ 1089329 w 1089329"/>
              <a:gd name="connsiteY7" fmla="*/ 468 h 4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9329" h="49439">
                <a:moveTo>
                  <a:pt x="0" y="32273"/>
                </a:moveTo>
                <a:cubicBezTo>
                  <a:pt x="119106" y="56096"/>
                  <a:pt x="68047" y="48176"/>
                  <a:pt x="302150" y="48176"/>
                </a:cubicBezTo>
                <a:cubicBezTo>
                  <a:pt x="400410" y="48176"/>
                  <a:pt x="648883" y="37042"/>
                  <a:pt x="763325" y="32273"/>
                </a:cubicBezTo>
                <a:lnTo>
                  <a:pt x="842838" y="24322"/>
                </a:lnTo>
                <a:cubicBezTo>
                  <a:pt x="879910" y="21233"/>
                  <a:pt x="917124" y="19898"/>
                  <a:pt x="954157" y="16371"/>
                </a:cubicBezTo>
                <a:cubicBezTo>
                  <a:pt x="972814" y="14594"/>
                  <a:pt x="991293" y="11269"/>
                  <a:pt x="1009816" y="8419"/>
                </a:cubicBezTo>
                <a:cubicBezTo>
                  <a:pt x="1025750" y="5968"/>
                  <a:pt x="1041481" y="2072"/>
                  <a:pt x="1057523" y="468"/>
                </a:cubicBezTo>
                <a:cubicBezTo>
                  <a:pt x="1068072" y="-587"/>
                  <a:pt x="1078727" y="468"/>
                  <a:pt x="1089329" y="468"/>
                </a:cubicBezTo>
              </a:path>
            </a:pathLst>
          </a:custGeom>
          <a:noFill/>
          <a:ln w="635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1DD02E-3BF5-E665-77C8-6EC678F6C503}"/>
              </a:ext>
            </a:extLst>
          </p:cNvPr>
          <p:cNvSpPr/>
          <p:nvPr/>
        </p:nvSpPr>
        <p:spPr>
          <a:xfrm>
            <a:off x="8778240" y="3395207"/>
            <a:ext cx="2743200" cy="55659"/>
          </a:xfrm>
          <a:custGeom>
            <a:avLst/>
            <a:gdLst>
              <a:gd name="connsiteX0" fmla="*/ 0 w 2743200"/>
              <a:gd name="connsiteY0" fmla="*/ 23854 h 55659"/>
              <a:gd name="connsiteX1" fmla="*/ 166977 w 2743200"/>
              <a:gd name="connsiteY1" fmla="*/ 31805 h 55659"/>
              <a:gd name="connsiteX2" fmla="*/ 357809 w 2743200"/>
              <a:gd name="connsiteY2" fmla="*/ 47708 h 55659"/>
              <a:gd name="connsiteX3" fmla="*/ 795130 w 2743200"/>
              <a:gd name="connsiteY3" fmla="*/ 55659 h 55659"/>
              <a:gd name="connsiteX4" fmla="*/ 1097280 w 2743200"/>
              <a:gd name="connsiteY4" fmla="*/ 47708 h 55659"/>
              <a:gd name="connsiteX5" fmla="*/ 1240403 w 2743200"/>
              <a:gd name="connsiteY5" fmla="*/ 23854 h 55659"/>
              <a:gd name="connsiteX6" fmla="*/ 1478943 w 2743200"/>
              <a:gd name="connsiteY6" fmla="*/ 7951 h 55659"/>
              <a:gd name="connsiteX7" fmla="*/ 1717482 w 2743200"/>
              <a:gd name="connsiteY7" fmla="*/ 15903 h 55659"/>
              <a:gd name="connsiteX8" fmla="*/ 1892410 w 2743200"/>
              <a:gd name="connsiteY8" fmla="*/ 23854 h 55659"/>
              <a:gd name="connsiteX9" fmla="*/ 2703443 w 2743200"/>
              <a:gd name="connsiteY9" fmla="*/ 15903 h 55659"/>
              <a:gd name="connsiteX10" fmla="*/ 2743200 w 2743200"/>
              <a:gd name="connsiteY10" fmla="*/ 0 h 55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55659">
                <a:moveTo>
                  <a:pt x="0" y="23854"/>
                </a:moveTo>
                <a:lnTo>
                  <a:pt x="166977" y="31805"/>
                </a:lnTo>
                <a:cubicBezTo>
                  <a:pt x="230667" y="36051"/>
                  <a:pt x="294024" y="45286"/>
                  <a:pt x="357809" y="47708"/>
                </a:cubicBezTo>
                <a:cubicBezTo>
                  <a:pt x="503502" y="53241"/>
                  <a:pt x="649356" y="53009"/>
                  <a:pt x="795130" y="55659"/>
                </a:cubicBezTo>
                <a:cubicBezTo>
                  <a:pt x="895847" y="53009"/>
                  <a:pt x="996785" y="54886"/>
                  <a:pt x="1097280" y="47708"/>
                </a:cubicBezTo>
                <a:cubicBezTo>
                  <a:pt x="1145523" y="44262"/>
                  <a:pt x="1192411" y="29853"/>
                  <a:pt x="1240403" y="23854"/>
                </a:cubicBezTo>
                <a:cubicBezTo>
                  <a:pt x="1262341" y="21112"/>
                  <a:pt x="1465089" y="8817"/>
                  <a:pt x="1478943" y="7951"/>
                </a:cubicBezTo>
                <a:lnTo>
                  <a:pt x="1717482" y="15903"/>
                </a:lnTo>
                <a:cubicBezTo>
                  <a:pt x="1775808" y="18146"/>
                  <a:pt x="1834040" y="23854"/>
                  <a:pt x="1892410" y="23854"/>
                </a:cubicBezTo>
                <a:lnTo>
                  <a:pt x="2703443" y="15903"/>
                </a:lnTo>
                <a:cubicBezTo>
                  <a:pt x="2738885" y="7042"/>
                  <a:pt x="2727522" y="15678"/>
                  <a:pt x="2743200" y="0"/>
                </a:cubicBezTo>
              </a:path>
            </a:pathLst>
          </a:custGeom>
          <a:noFill/>
          <a:ln w="635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36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6096-257F-5936-DF86-A461ADF0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flat map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41A28-92E2-BADB-D8FE-2659FBD8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iterator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predicate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2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makePredicate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2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findNeedle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predicate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    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key &lt; *needle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container.end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predicate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2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iterator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6E278-7FED-0ECD-A4CB-75247C33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019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1BE17-B8E0-E3AD-53EF-0290D80B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flat map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B1777-8A1D-442F-270E-5F55BC2D5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mapped_type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2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operator[]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predicate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2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makePredicate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2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findNeedle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predicate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    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key &lt; *needle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container.end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predicate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2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container.emplace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std::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piecewise_construct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std::</a:t>
            </a:r>
            <a:r>
              <a:rPr lang="en-US" sz="22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forward_as_tuple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std::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tuple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&lt;&gt;())-&gt;second;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-&gt;second;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BFE3E-E5D8-15FC-9CA1-374EB5BC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26</a:t>
            </a:fld>
            <a:endParaRPr lang="ru-RU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1FABCA3-7194-AC40-5397-9301C9E7D00E}"/>
              </a:ext>
            </a:extLst>
          </p:cNvPr>
          <p:cNvSpPr/>
          <p:nvPr/>
        </p:nvSpPr>
        <p:spPr>
          <a:xfrm>
            <a:off x="5303912" y="2996952"/>
            <a:ext cx="288032" cy="1152128"/>
          </a:xfrm>
          <a:prstGeom prst="leftBrace">
            <a:avLst>
              <a:gd name="adj1" fmla="val 39108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A3A24-4CA3-2AD1-777A-94360728D441}"/>
              </a:ext>
            </a:extLst>
          </p:cNvPr>
          <p:cNvSpPr txBox="1"/>
          <p:nvPr/>
        </p:nvSpPr>
        <p:spPr>
          <a:xfrm>
            <a:off x="2279576" y="3188295"/>
            <a:ext cx="3024336" cy="769441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200" dirty="0"/>
              <a:t>this behavior is required by the C++ standard</a:t>
            </a:r>
            <a:endParaRPr lang="ru-RU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99D09-A96A-65FF-DAAC-2FD674B17EF8}"/>
              </a:ext>
            </a:extLst>
          </p:cNvPr>
          <p:cNvSpPr txBox="1"/>
          <p:nvPr/>
        </p:nvSpPr>
        <p:spPr>
          <a:xfrm>
            <a:off x="5375920" y="4365104"/>
            <a:ext cx="6768752" cy="144655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  <a:prstDash val="dash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200" b="0" i="0" dirty="0">
                <a:solidFill>
                  <a:srgbClr val="0000D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template</a:t>
            </a:r>
            <a:r>
              <a:rPr lang="en-US" sz="2200" b="0" i="0" dirty="0">
                <a:solidFill>
                  <a:srgbClr val="00008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</a:t>
            </a:r>
            <a:r>
              <a:rPr lang="en-US" sz="2200" b="0" i="0" dirty="0">
                <a:solidFill>
                  <a:srgbClr val="0000D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class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... Args1, </a:t>
            </a:r>
            <a:r>
              <a:rPr lang="en-US" sz="2200" b="0" i="0" dirty="0">
                <a:solidFill>
                  <a:srgbClr val="0000D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class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... Args2</a:t>
            </a:r>
            <a:r>
              <a:rPr lang="en-US" sz="2200" b="0" i="0" dirty="0">
                <a:solidFill>
                  <a:srgbClr val="00008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&gt;</a:t>
            </a:r>
            <a:br>
              <a:rPr lang="en-US" sz="22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200" b="0" i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pair</a:t>
            </a:r>
            <a:r>
              <a:rPr lang="en-US" sz="2200" b="0" i="0" dirty="0">
                <a:solidFill>
                  <a:srgbClr val="008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200" b="0" i="0" u="none" strike="noStrike" dirty="0">
                <a:solidFill>
                  <a:srgbClr val="00308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std::piecewise_construct_t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br>
              <a:rPr lang="en-US" sz="2200" b="0" i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200" b="0" i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    </a:t>
            </a:r>
            <a:r>
              <a:rPr lang="en-US" sz="2200" b="0" i="0" u="none" strike="noStrike" dirty="0">
                <a:solidFill>
                  <a:srgbClr val="00308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std::tuple</a:t>
            </a:r>
            <a:r>
              <a:rPr lang="en-US" sz="2200" b="0" i="0" dirty="0">
                <a:solidFill>
                  <a:srgbClr val="00008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Args1...</a:t>
            </a:r>
            <a:r>
              <a:rPr lang="en-US" sz="2200" b="0" i="0" dirty="0">
                <a:solidFill>
                  <a:srgbClr val="00008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&gt;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 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first_args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br>
              <a:rPr lang="en-US" sz="2200" b="0" i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200" b="0" i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    </a:t>
            </a:r>
            <a:r>
              <a:rPr lang="en-US" sz="2200" b="0" i="0" u="none" strike="noStrike" dirty="0">
                <a:solidFill>
                  <a:srgbClr val="00308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std::tuple</a:t>
            </a:r>
            <a:r>
              <a:rPr lang="en-US" sz="2200" b="0" i="0" dirty="0">
                <a:solidFill>
                  <a:srgbClr val="00008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Args2...</a:t>
            </a:r>
            <a:r>
              <a:rPr lang="en-US" sz="2200" b="0" i="0" dirty="0">
                <a:solidFill>
                  <a:srgbClr val="00008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&gt;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 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second_args</a:t>
            </a:r>
            <a:r>
              <a:rPr lang="en-US" sz="2200" b="0" i="0" dirty="0">
                <a:solidFill>
                  <a:srgbClr val="008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  <a:r>
              <a:rPr lang="en-US" sz="2200" b="0" i="0" dirty="0">
                <a:solidFill>
                  <a:srgbClr val="00808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  <a:endParaRPr lang="ru-RU" sz="22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9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B0E8-0A6D-A71A-0B2E-1B77D517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flat map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9F097-2D2A-4D49-CB01-5953D3FEB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FlatMap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&gt;{};</a:t>
            </a: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1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23;</a:t>
            </a: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8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insert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2, 42 });</a:t>
            </a: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3, 9000 };</a:t>
            </a:r>
            <a:endParaRPr lang="it-IT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8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insert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&amp;[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: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std::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\t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n-US" sz="28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\n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826E7-C5BD-4D0B-8CF5-C861AE5D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39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B0E8-0A6D-A71A-0B2E-1B77D517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flat map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9F097-2D2A-4D49-CB01-5953D3FEB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&amp;[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: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std::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\t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n-US" sz="28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\n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__range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__begin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__</a:t>
            </a:r>
            <a:r>
              <a:rPr lang="en-US" sz="28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range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8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__end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__</a:t>
            </a:r>
            <a:r>
              <a:rPr lang="en-US" sz="28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range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8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(;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__begin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!=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__end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++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__begin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&amp;[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= 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__begin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loop-statement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826E7-C5BD-4D0B-8CF5-C861AE5D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28</a:t>
            </a:fld>
            <a:endParaRPr lang="ru-RU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0F4EEBA-37A2-830D-C676-7505F2276D1F}"/>
              </a:ext>
            </a:extLst>
          </p:cNvPr>
          <p:cNvSpPr/>
          <p:nvPr/>
        </p:nvSpPr>
        <p:spPr>
          <a:xfrm>
            <a:off x="5087888" y="1412776"/>
            <a:ext cx="792088" cy="72008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F0FF8-BD51-8C88-6AAE-D8E304F9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1353800" cy="6492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explicit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: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std::move(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} {}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operator++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{ ++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std::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&amp;&gt;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operator*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-&gt;first,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-&gt;second }; 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friend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&lt;=&gt;(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&amp;)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default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friend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682BF-2738-90C0-89AE-60F924FD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29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B5615-3584-1665-2D40-B4F6A3C41EE4}"/>
              </a:ext>
            </a:extLst>
          </p:cNvPr>
          <p:cNvSpPr txBox="1"/>
          <p:nvPr/>
        </p:nvSpPr>
        <p:spPr>
          <a:xfrm>
            <a:off x="1847528" y="4725144"/>
            <a:ext cx="10344472" cy="1323439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=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const_iterator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const_iterator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8000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9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2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B978B6F7-1CE2-CB78-01EB-3935FDF51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will learn</a:t>
            </a: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81FFDCE2-053F-B7B8-FD60-80FE618CA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refresher for the standard associative containers</a:t>
            </a:r>
            <a:br>
              <a:rPr lang="en-US" sz="3600" dirty="0"/>
            </a:br>
            <a:r>
              <a:rPr lang="en-US" sz="3600" dirty="0"/>
              <a:t>and when to use them</a:t>
            </a:r>
          </a:p>
          <a:p>
            <a:r>
              <a:rPr lang="en-US" sz="3600" dirty="0"/>
              <a:t>what is </a:t>
            </a:r>
            <a:r>
              <a:rPr lang="en-US" sz="3600" b="1" dirty="0"/>
              <a:t>flat map</a:t>
            </a:r>
            <a:r>
              <a:rPr lang="en-US" sz="3600" dirty="0"/>
              <a:t> and when to use it</a:t>
            </a:r>
          </a:p>
          <a:p>
            <a:pPr lvl="1"/>
            <a:r>
              <a:rPr lang="en-US" sz="3200" dirty="0"/>
              <a:t>Boost </a:t>
            </a:r>
            <a:r>
              <a:rPr lang="en-US" sz="32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flat_map</a:t>
            </a:r>
            <a:r>
              <a:rPr lang="en-US" sz="3200" dirty="0"/>
              <a:t> and </a:t>
            </a:r>
            <a:r>
              <a:rPr lang="en-US" sz="3200" dirty="0">
                <a:latin typeface="Cascadia Mono" panose="020B0609020000020004" pitchFamily="49" charset="0"/>
                <a:cs typeface="Cascadia Mono" panose="020B0609020000020004" pitchFamily="49" charset="0"/>
              </a:rPr>
              <a:t>std::</a:t>
            </a:r>
            <a:r>
              <a:rPr lang="en-US" sz="32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flat_map</a:t>
            </a:r>
            <a:br>
              <a:rPr lang="en-US" sz="36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  <a:cs typeface="Cascadia Mono" panose="020B0609020000020004" pitchFamily="49" charset="0"/>
              </a:rPr>
              <a:t>+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performance comparison with standard associative containers</a:t>
            </a:r>
          </a:p>
          <a:p>
            <a:r>
              <a:rPr lang="en-US" sz="3600" dirty="0"/>
              <a:t>what else can we do with </a:t>
            </a:r>
            <a:r>
              <a:rPr lang="en-US" sz="3600" b="1" dirty="0"/>
              <a:t>flat map</a:t>
            </a:r>
            <a:r>
              <a:rPr lang="en-US" sz="3600" dirty="0"/>
              <a:t>?</a:t>
            </a:r>
            <a:endParaRPr lang="ru-RU" sz="3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561E85-0D51-F650-3C43-E39F8E9A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325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DC4DE-18F8-A672-6045-7D6383DC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iterator nuance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F0FF8-BD51-8C88-6AAE-D8E304F97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Iterator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ru-RU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&amp;&gt;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en-US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FlatMap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&gt;{};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682BF-2738-90C0-89AE-60F924FD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30</a:t>
            </a:fld>
            <a:endParaRPr lang="ru-RU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E561C6-947D-B4B4-6C8A-1B68D5BB705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935760" y="5205065"/>
            <a:ext cx="1512168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37E72A-A4EF-C10A-5700-C268F1719C63}"/>
              </a:ext>
            </a:extLst>
          </p:cNvPr>
          <p:cNvSpPr txBox="1"/>
          <p:nvPr/>
        </p:nvSpPr>
        <p:spPr>
          <a:xfrm>
            <a:off x="5447928" y="4512567"/>
            <a:ext cx="5832648" cy="138499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/>
              <a:t>returns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&amp;&gt;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not</a:t>
            </a:r>
            <a:r>
              <a:rPr lang="en-US" sz="2800" dirty="0">
                <a:solidFill>
                  <a:srgbClr val="C00000"/>
                </a:solidFill>
              </a:rPr>
              <a:t> a reference!</a:t>
            </a:r>
            <a:endParaRPr lang="ru-RU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02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CDD1-EA31-563C-01F0-41C5CB4E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iterator nuance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0120F-BBAF-6C5E-1ADB-1D12FAE95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less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FlatMap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value_type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key_type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mapped_type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sz="24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BB6D3-9B42-2802-2FCC-00362499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31</a:t>
            </a:fld>
            <a:endParaRPr lang="ru-RU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BD439A2-3926-642C-0262-F31CB29ABF46}"/>
              </a:ext>
            </a:extLst>
          </p:cNvPr>
          <p:cNvSpPr/>
          <p:nvPr/>
        </p:nvSpPr>
        <p:spPr>
          <a:xfrm>
            <a:off x="5605670" y="2830228"/>
            <a:ext cx="548640" cy="16339"/>
          </a:xfrm>
          <a:custGeom>
            <a:avLst/>
            <a:gdLst>
              <a:gd name="connsiteX0" fmla="*/ 0 w 548640"/>
              <a:gd name="connsiteY0" fmla="*/ 16339 h 16339"/>
              <a:gd name="connsiteX1" fmla="*/ 548640 w 548640"/>
              <a:gd name="connsiteY1" fmla="*/ 436 h 1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8640" h="16339">
                <a:moveTo>
                  <a:pt x="0" y="16339"/>
                </a:moveTo>
                <a:cubicBezTo>
                  <a:pt x="378888" y="-4142"/>
                  <a:pt x="195989" y="436"/>
                  <a:pt x="548640" y="436"/>
                </a:cubicBezTo>
              </a:path>
            </a:pathLst>
          </a:custGeom>
          <a:noFill/>
          <a:ln w="635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FE18BA0-92A0-DEC0-5C68-E3444A15EC19}"/>
              </a:ext>
            </a:extLst>
          </p:cNvPr>
          <p:cNvSpPr/>
          <p:nvPr/>
        </p:nvSpPr>
        <p:spPr>
          <a:xfrm>
            <a:off x="6162261" y="4961226"/>
            <a:ext cx="2512612" cy="32193"/>
          </a:xfrm>
          <a:custGeom>
            <a:avLst/>
            <a:gdLst>
              <a:gd name="connsiteX0" fmla="*/ 0 w 2512612"/>
              <a:gd name="connsiteY0" fmla="*/ 16291 h 32193"/>
              <a:gd name="connsiteX1" fmla="*/ 644056 w 2512612"/>
              <a:gd name="connsiteY1" fmla="*/ 32193 h 32193"/>
              <a:gd name="connsiteX2" fmla="*/ 1304014 w 2512612"/>
              <a:gd name="connsiteY2" fmla="*/ 16291 h 32193"/>
              <a:gd name="connsiteX3" fmla="*/ 2409245 w 2512612"/>
              <a:gd name="connsiteY3" fmla="*/ 8339 h 32193"/>
              <a:gd name="connsiteX4" fmla="*/ 2512612 w 2512612"/>
              <a:gd name="connsiteY4" fmla="*/ 388 h 3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2612" h="32193">
                <a:moveTo>
                  <a:pt x="0" y="16291"/>
                </a:moveTo>
                <a:lnTo>
                  <a:pt x="644056" y="32193"/>
                </a:lnTo>
                <a:cubicBezTo>
                  <a:pt x="1167208" y="32193"/>
                  <a:pt x="873703" y="21266"/>
                  <a:pt x="1304014" y="16291"/>
                </a:cubicBezTo>
                <a:lnTo>
                  <a:pt x="2409245" y="8339"/>
                </a:lnTo>
                <a:cubicBezTo>
                  <a:pt x="2475254" y="-2662"/>
                  <a:pt x="2440831" y="388"/>
                  <a:pt x="2512612" y="388"/>
                </a:cubicBezTo>
              </a:path>
            </a:pathLst>
          </a:custGeom>
          <a:noFill/>
          <a:ln w="635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155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A7497-95B1-2CBB-DE35-274865094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1353800" cy="6492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boost::container::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flat_map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&gt;{};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sequence_type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sequence_type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const_iterator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const_iterator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,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,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= 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,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Allocator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flat_map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91ADA-1060-122E-2BE9-88D58768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32</a:t>
            </a:fld>
            <a:endParaRPr lang="ru-RU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581722D-1B6F-2701-99B6-D79842EEB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3645024"/>
            <a:ext cx="4943872" cy="2908607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09D35A-644E-3449-C9EB-F70B68BED48F}"/>
              </a:ext>
            </a:extLst>
          </p:cNvPr>
          <p:cNvSpPr txBox="1"/>
          <p:nvPr/>
        </p:nvSpPr>
        <p:spPr>
          <a:xfrm>
            <a:off x="7248128" y="3645024"/>
            <a:ext cx="494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  <a:latin typeface="Impact" panose="020B0806030902050204" pitchFamily="34" charset="0"/>
              </a:rPr>
              <a:t>ONE DOES NOT SIMPLY</a:t>
            </a:r>
            <a:endParaRPr lang="ru-RU" sz="3600" dirty="0">
              <a:solidFill>
                <a:schemeClr val="bg1"/>
              </a:solidFill>
              <a:effectLst>
                <a:glow rad="63500">
                  <a:schemeClr val="tx1"/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E8C14-7266-EFA8-66AB-30937E779527}"/>
              </a:ext>
            </a:extLst>
          </p:cNvPr>
          <p:cNvSpPr txBox="1"/>
          <p:nvPr/>
        </p:nvSpPr>
        <p:spPr>
          <a:xfrm>
            <a:off x="7248128" y="5968856"/>
            <a:ext cx="4943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  <a:latin typeface="Impact" panose="020B0806030902050204" pitchFamily="34" charset="0"/>
              </a:rPr>
              <a:t>KNOW THE CONTAINER TYPE</a:t>
            </a:r>
            <a:endParaRPr lang="ru-RU" sz="3200" dirty="0">
              <a:solidFill>
                <a:schemeClr val="bg1"/>
              </a:solidFill>
              <a:effectLst>
                <a:glow rad="63500">
                  <a:schemeClr val="tx1"/>
                </a:glo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83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DCD3-DE5E-0907-3964-809ED7991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iterator nuance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A7497-95B1-2CBB-DE35-274865094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boost::container::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flat_map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&gt;{};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boost::container::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value_type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sz="2400" dirty="0">
              <a:solidFill>
                <a:srgbClr val="008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91ADA-1060-122E-2BE9-88D58768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33</a:t>
            </a:fld>
            <a:endParaRPr lang="ru-RU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C3593C-CC8A-D06F-FF53-271AA5F16796}"/>
              </a:ext>
            </a:extLst>
          </p:cNvPr>
          <p:cNvSpPr/>
          <p:nvPr/>
        </p:nvSpPr>
        <p:spPr>
          <a:xfrm>
            <a:off x="5390984" y="2204864"/>
            <a:ext cx="3315694" cy="40579"/>
          </a:xfrm>
          <a:custGeom>
            <a:avLst/>
            <a:gdLst>
              <a:gd name="connsiteX0" fmla="*/ 0 w 3315694"/>
              <a:gd name="connsiteY0" fmla="*/ 8774 h 40579"/>
              <a:gd name="connsiteX1" fmla="*/ 302150 w 3315694"/>
              <a:gd name="connsiteY1" fmla="*/ 24677 h 40579"/>
              <a:gd name="connsiteX2" fmla="*/ 1200647 w 3315694"/>
              <a:gd name="connsiteY2" fmla="*/ 40579 h 40579"/>
              <a:gd name="connsiteX3" fmla="*/ 1892411 w 3315694"/>
              <a:gd name="connsiteY3" fmla="*/ 32628 h 40579"/>
              <a:gd name="connsiteX4" fmla="*/ 1995778 w 3315694"/>
              <a:gd name="connsiteY4" fmla="*/ 24677 h 40579"/>
              <a:gd name="connsiteX5" fmla="*/ 2321781 w 3315694"/>
              <a:gd name="connsiteY5" fmla="*/ 16725 h 40579"/>
              <a:gd name="connsiteX6" fmla="*/ 3140766 w 3315694"/>
              <a:gd name="connsiteY6" fmla="*/ 8774 h 40579"/>
              <a:gd name="connsiteX7" fmla="*/ 3315694 w 3315694"/>
              <a:gd name="connsiteY7" fmla="*/ 823 h 4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15694" h="40579">
                <a:moveTo>
                  <a:pt x="0" y="8774"/>
                </a:moveTo>
                <a:cubicBezTo>
                  <a:pt x="100717" y="14075"/>
                  <a:pt x="201329" y="22006"/>
                  <a:pt x="302150" y="24677"/>
                </a:cubicBezTo>
                <a:lnTo>
                  <a:pt x="1200647" y="40579"/>
                </a:lnTo>
                <a:lnTo>
                  <a:pt x="1892411" y="32628"/>
                </a:lnTo>
                <a:cubicBezTo>
                  <a:pt x="1926962" y="31937"/>
                  <a:pt x="1961244" y="25956"/>
                  <a:pt x="1995778" y="24677"/>
                </a:cubicBezTo>
                <a:cubicBezTo>
                  <a:pt x="2104404" y="20654"/>
                  <a:pt x="2213091" y="18235"/>
                  <a:pt x="2321781" y="16725"/>
                </a:cubicBezTo>
                <a:lnTo>
                  <a:pt x="3140766" y="8774"/>
                </a:lnTo>
                <a:cubicBezTo>
                  <a:pt x="3241195" y="-3779"/>
                  <a:pt x="3183008" y="823"/>
                  <a:pt x="3315694" y="823"/>
                </a:cubicBezTo>
              </a:path>
            </a:pathLst>
          </a:custGeom>
          <a:noFill/>
          <a:ln w="635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FBB04C9-AB45-43E4-CE44-F8FD7FB8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4265"/>
            <a:ext cx="12192000" cy="1127760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96F180-A951-163E-1713-3B397F71FB23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231904" y="2810545"/>
            <a:ext cx="180020" cy="258415"/>
          </a:xfrm>
          <a:prstGeom prst="straightConnector1">
            <a:avLst/>
          </a:prstGeom>
          <a:ln w="25400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22DCB6-B3B4-7666-AD9A-0638E332CDEF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331804" y="2810544"/>
            <a:ext cx="108012" cy="258415"/>
          </a:xfrm>
          <a:prstGeom prst="straightConnector1">
            <a:avLst/>
          </a:prstGeom>
          <a:ln w="25400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1B3EFF2-A41F-2996-2069-676640D673EF}"/>
              </a:ext>
            </a:extLst>
          </p:cNvPr>
          <p:cNvSpPr txBox="1"/>
          <p:nvPr/>
        </p:nvSpPr>
        <p:spPr>
          <a:xfrm>
            <a:off x="3935760" y="2348879"/>
            <a:ext cx="792088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endParaRPr lang="ru-RU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926798-5138-4418-E2F0-9847B42F300B}"/>
              </a:ext>
            </a:extLst>
          </p:cNvPr>
          <p:cNvSpPr txBox="1"/>
          <p:nvPr/>
        </p:nvSpPr>
        <p:spPr>
          <a:xfrm>
            <a:off x="5015880" y="2348880"/>
            <a:ext cx="792088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endParaRPr lang="ru-RU" sz="2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4C899A-AF6C-325E-BBB4-754F075A9F5E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531818" y="4646214"/>
            <a:ext cx="1480476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A494278-34F8-CB52-B48D-96C0BB1CCA38}"/>
              </a:ext>
            </a:extLst>
          </p:cNvPr>
          <p:cNvSpPr txBox="1"/>
          <p:nvPr/>
        </p:nvSpPr>
        <p:spPr>
          <a:xfrm>
            <a:off x="5012294" y="4230715"/>
            <a:ext cx="4856228" cy="830997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returns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&gt;&amp;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meh…</a:t>
            </a:r>
            <a:endParaRPr lang="en-US" sz="2400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53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DCD3-DE5E-0907-3964-809ED7991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iterator nuance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A7497-95B1-2CBB-DE35-274865094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boost::container::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flat_map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&gt;{};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boost::container::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value_type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sz="2400" dirty="0">
              <a:solidFill>
                <a:srgbClr val="008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91ADA-1060-122E-2BE9-88D58768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34</a:t>
            </a:fld>
            <a:endParaRPr lang="ru-R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144750-3149-1DB6-F1DE-FE427E7F484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231904" y="2810545"/>
            <a:ext cx="180020" cy="258415"/>
          </a:xfrm>
          <a:prstGeom prst="straightConnector1">
            <a:avLst/>
          </a:prstGeom>
          <a:ln w="25400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77CE82-04DE-44D5-38D1-5019DC213F3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827748" y="2810544"/>
            <a:ext cx="342038" cy="258416"/>
          </a:xfrm>
          <a:prstGeom prst="straightConnector1">
            <a:avLst/>
          </a:prstGeom>
          <a:ln w="25400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2BA00B7-D373-EED5-2FAA-9A739A342368}"/>
              </a:ext>
            </a:extLst>
          </p:cNvPr>
          <p:cNvSpPr txBox="1"/>
          <p:nvPr/>
        </p:nvSpPr>
        <p:spPr>
          <a:xfrm>
            <a:off x="2927648" y="2348879"/>
            <a:ext cx="1800200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4ED91-8D09-E1BC-71E3-AB92FD07078C}"/>
              </a:ext>
            </a:extLst>
          </p:cNvPr>
          <p:cNvSpPr txBox="1"/>
          <p:nvPr/>
        </p:nvSpPr>
        <p:spPr>
          <a:xfrm>
            <a:off x="5015880" y="2348880"/>
            <a:ext cx="792088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endParaRPr lang="ru-RU" sz="24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87C343B-274E-1E1C-8EBE-88E14046C5CD}"/>
              </a:ext>
            </a:extLst>
          </p:cNvPr>
          <p:cNvSpPr/>
          <p:nvPr/>
        </p:nvSpPr>
        <p:spPr>
          <a:xfrm>
            <a:off x="7744408" y="821089"/>
            <a:ext cx="1642188" cy="37327"/>
          </a:xfrm>
          <a:custGeom>
            <a:avLst/>
            <a:gdLst>
              <a:gd name="connsiteX0" fmla="*/ 0 w 1642188"/>
              <a:gd name="connsiteY0" fmla="*/ 18666 h 37327"/>
              <a:gd name="connsiteX1" fmla="*/ 578498 w 1642188"/>
              <a:gd name="connsiteY1" fmla="*/ 37327 h 37327"/>
              <a:gd name="connsiteX2" fmla="*/ 1054359 w 1642188"/>
              <a:gd name="connsiteY2" fmla="*/ 27997 h 37327"/>
              <a:gd name="connsiteX3" fmla="*/ 1259633 w 1642188"/>
              <a:gd name="connsiteY3" fmla="*/ 18666 h 37327"/>
              <a:gd name="connsiteX4" fmla="*/ 1334278 w 1642188"/>
              <a:gd name="connsiteY4" fmla="*/ 9335 h 37327"/>
              <a:gd name="connsiteX5" fmla="*/ 1642188 w 1642188"/>
              <a:gd name="connsiteY5" fmla="*/ 5 h 37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2188" h="37327">
                <a:moveTo>
                  <a:pt x="0" y="18666"/>
                </a:moveTo>
                <a:lnTo>
                  <a:pt x="578498" y="37327"/>
                </a:lnTo>
                <a:cubicBezTo>
                  <a:pt x="737149" y="37327"/>
                  <a:pt x="895739" y="31107"/>
                  <a:pt x="1054359" y="27997"/>
                </a:cubicBezTo>
                <a:cubicBezTo>
                  <a:pt x="1122784" y="24887"/>
                  <a:pt x="1191289" y="23222"/>
                  <a:pt x="1259633" y="18666"/>
                </a:cubicBezTo>
                <a:cubicBezTo>
                  <a:pt x="1284653" y="16998"/>
                  <a:pt x="1309241" y="10726"/>
                  <a:pt x="1334278" y="9335"/>
                </a:cubicBezTo>
                <a:cubicBezTo>
                  <a:pt x="1512210" y="-550"/>
                  <a:pt x="1526037" y="5"/>
                  <a:pt x="1642188" y="5"/>
                </a:cubicBezTo>
              </a:path>
            </a:pathLst>
          </a:custGeom>
          <a:noFill/>
          <a:ln w="635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B168035-3B00-6E91-A5D2-5901D5F8038D}"/>
              </a:ext>
            </a:extLst>
          </p:cNvPr>
          <p:cNvSpPr/>
          <p:nvPr/>
        </p:nvSpPr>
        <p:spPr>
          <a:xfrm>
            <a:off x="7259216" y="2204864"/>
            <a:ext cx="1642188" cy="42096"/>
          </a:xfrm>
          <a:custGeom>
            <a:avLst/>
            <a:gdLst>
              <a:gd name="connsiteX0" fmla="*/ 0 w 1642188"/>
              <a:gd name="connsiteY0" fmla="*/ 37322 h 42096"/>
              <a:gd name="connsiteX1" fmla="*/ 401217 w 1642188"/>
              <a:gd name="connsiteY1" fmla="*/ 18661 h 42096"/>
              <a:gd name="connsiteX2" fmla="*/ 737119 w 1642188"/>
              <a:gd name="connsiteY2" fmla="*/ 27992 h 42096"/>
              <a:gd name="connsiteX3" fmla="*/ 1604866 w 1642188"/>
              <a:gd name="connsiteY3" fmla="*/ 9331 h 42096"/>
              <a:gd name="connsiteX4" fmla="*/ 1642188 w 1642188"/>
              <a:gd name="connsiteY4" fmla="*/ 0 h 4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188" h="42096">
                <a:moveTo>
                  <a:pt x="0" y="37322"/>
                </a:moveTo>
                <a:cubicBezTo>
                  <a:pt x="95554" y="32014"/>
                  <a:pt x="320237" y="18661"/>
                  <a:pt x="401217" y="18661"/>
                </a:cubicBezTo>
                <a:cubicBezTo>
                  <a:pt x="513228" y="18661"/>
                  <a:pt x="625152" y="24882"/>
                  <a:pt x="737119" y="27992"/>
                </a:cubicBezTo>
                <a:cubicBezTo>
                  <a:pt x="1000700" y="24997"/>
                  <a:pt x="1323033" y="71960"/>
                  <a:pt x="1604866" y="9331"/>
                </a:cubicBezTo>
                <a:cubicBezTo>
                  <a:pt x="1617384" y="6549"/>
                  <a:pt x="1629747" y="3110"/>
                  <a:pt x="1642188" y="0"/>
                </a:cubicBezTo>
              </a:path>
            </a:pathLst>
          </a:custGeom>
          <a:noFill/>
          <a:ln w="635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037A3E-BDAC-DA10-E81E-31E201F91C1D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3531818" y="4646214"/>
            <a:ext cx="1480476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25F7B3-CB79-E97C-7154-5C1B81930D1F}"/>
              </a:ext>
            </a:extLst>
          </p:cNvPr>
          <p:cNvSpPr txBox="1"/>
          <p:nvPr/>
        </p:nvSpPr>
        <p:spPr>
          <a:xfrm>
            <a:off x="5012294" y="4230715"/>
            <a:ext cx="4856228" cy="830997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returns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&gt;&amp;</a:t>
            </a:r>
          </a:p>
        </p:txBody>
      </p:sp>
    </p:spTree>
    <p:extLst>
      <p:ext uri="{BB962C8B-B14F-4D97-AF65-F5344CB8AC3E}">
        <p14:creationId xmlns:p14="http://schemas.microsoft.com/office/powerpoint/2010/main" val="276429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8C86-82E7-A067-9A0F-FBEB72A2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iterator nuance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3FF76-05A6-C8AA-24E2-8C1A3ADAB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&gt;{};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value_type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key_type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mapped_type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sz="2400" dirty="0">
              <a:solidFill>
                <a:srgbClr val="008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FE022-2C87-55B5-E7F1-C93DF787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35</a:t>
            </a:fld>
            <a:endParaRPr lang="ru-R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772BA9-6C08-FD1A-411A-F0432A90E30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531818" y="4646214"/>
            <a:ext cx="1480476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F91D9C-73C6-FDDD-A8AE-B2134E014B90}"/>
              </a:ext>
            </a:extLst>
          </p:cNvPr>
          <p:cNvSpPr txBox="1"/>
          <p:nvPr/>
        </p:nvSpPr>
        <p:spPr>
          <a:xfrm>
            <a:off x="5012294" y="4230715"/>
            <a:ext cx="5044146" cy="830997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returns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&amp;&gt;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9229696-BE4D-2FD6-67EA-86ECDA105B6D}"/>
              </a:ext>
            </a:extLst>
          </p:cNvPr>
          <p:cNvSpPr/>
          <p:nvPr/>
        </p:nvSpPr>
        <p:spPr>
          <a:xfrm>
            <a:off x="3053301" y="2170706"/>
            <a:ext cx="3458817" cy="63611"/>
          </a:xfrm>
          <a:custGeom>
            <a:avLst/>
            <a:gdLst>
              <a:gd name="connsiteX0" fmla="*/ 0 w 3458817"/>
              <a:gd name="connsiteY0" fmla="*/ 31805 h 63611"/>
              <a:gd name="connsiteX1" fmla="*/ 540689 w 3458817"/>
              <a:gd name="connsiteY1" fmla="*/ 47708 h 63611"/>
              <a:gd name="connsiteX2" fmla="*/ 644056 w 3458817"/>
              <a:gd name="connsiteY2" fmla="*/ 55659 h 63611"/>
              <a:gd name="connsiteX3" fmla="*/ 842838 w 3458817"/>
              <a:gd name="connsiteY3" fmla="*/ 63611 h 63611"/>
              <a:gd name="connsiteX4" fmla="*/ 1367624 w 3458817"/>
              <a:gd name="connsiteY4" fmla="*/ 55659 h 63611"/>
              <a:gd name="connsiteX5" fmla="*/ 2735249 w 3458817"/>
              <a:gd name="connsiteY5" fmla="*/ 39757 h 63611"/>
              <a:gd name="connsiteX6" fmla="*/ 3164619 w 3458817"/>
              <a:gd name="connsiteY6" fmla="*/ 23854 h 63611"/>
              <a:gd name="connsiteX7" fmla="*/ 3267986 w 3458817"/>
              <a:gd name="connsiteY7" fmla="*/ 15903 h 63611"/>
              <a:gd name="connsiteX8" fmla="*/ 3307742 w 3458817"/>
              <a:gd name="connsiteY8" fmla="*/ 7951 h 63611"/>
              <a:gd name="connsiteX9" fmla="*/ 3458817 w 3458817"/>
              <a:gd name="connsiteY9" fmla="*/ 0 h 63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58817" h="63611">
                <a:moveTo>
                  <a:pt x="0" y="31805"/>
                </a:moveTo>
                <a:cubicBezTo>
                  <a:pt x="510239" y="55000"/>
                  <a:pt x="-329453" y="18213"/>
                  <a:pt x="540689" y="47708"/>
                </a:cubicBezTo>
                <a:cubicBezTo>
                  <a:pt x="575227" y="48879"/>
                  <a:pt x="609546" y="53843"/>
                  <a:pt x="644056" y="55659"/>
                </a:cubicBezTo>
                <a:cubicBezTo>
                  <a:pt x="710278" y="59144"/>
                  <a:pt x="776577" y="60960"/>
                  <a:pt x="842838" y="63611"/>
                </a:cubicBezTo>
                <a:lnTo>
                  <a:pt x="1367624" y="55659"/>
                </a:lnTo>
                <a:lnTo>
                  <a:pt x="2735249" y="39757"/>
                </a:lnTo>
                <a:cubicBezTo>
                  <a:pt x="2878448" y="37223"/>
                  <a:pt x="3164619" y="23854"/>
                  <a:pt x="3164619" y="23854"/>
                </a:cubicBezTo>
                <a:cubicBezTo>
                  <a:pt x="3199075" y="21204"/>
                  <a:pt x="3233640" y="19719"/>
                  <a:pt x="3267986" y="15903"/>
                </a:cubicBezTo>
                <a:cubicBezTo>
                  <a:pt x="3281418" y="14411"/>
                  <a:pt x="3294274" y="9073"/>
                  <a:pt x="3307742" y="7951"/>
                </a:cubicBezTo>
                <a:cubicBezTo>
                  <a:pt x="3357996" y="3763"/>
                  <a:pt x="3408459" y="2650"/>
                  <a:pt x="3458817" y="0"/>
                </a:cubicBezTo>
              </a:path>
            </a:pathLst>
          </a:custGeom>
          <a:noFill/>
          <a:ln w="635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417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B0E8-0A6D-A71A-0B2E-1B77D517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iterator nuance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9F097-2D2A-4D49-CB01-5953D3FEB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&amp;[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: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std::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\t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n-US" sz="28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\n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8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__range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__begin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__</a:t>
            </a:r>
            <a:r>
              <a:rPr lang="en-US" sz="2800" dirty="0" err="1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range</a:t>
            </a:r>
            <a:r>
              <a:rPr lang="en-US" sz="28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800" dirty="0" err="1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__end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__</a:t>
            </a:r>
            <a:r>
              <a:rPr lang="en-US" sz="2800" dirty="0" err="1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range</a:t>
            </a:r>
            <a:r>
              <a:rPr lang="en-US" sz="28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800" dirty="0" err="1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(; </a:t>
            </a:r>
            <a:r>
              <a:rPr lang="en-US" sz="28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__begin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!=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__end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800" dirty="0">
                <a:solidFill>
                  <a:srgbClr val="0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++</a:t>
            </a:r>
            <a:r>
              <a:rPr lang="en-US" sz="28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__begin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&amp;[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= 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__begin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8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loop-statement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826E7-C5BD-4D0B-8CF5-C861AE5D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36</a:t>
            </a:fld>
            <a:endParaRPr lang="ru-RU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0F4EEBA-37A2-830D-C676-7505F2276D1F}"/>
              </a:ext>
            </a:extLst>
          </p:cNvPr>
          <p:cNvSpPr/>
          <p:nvPr/>
        </p:nvSpPr>
        <p:spPr>
          <a:xfrm>
            <a:off x="5087888" y="1412776"/>
            <a:ext cx="792088" cy="720080"/>
          </a:xfrm>
          <a:prstGeom prst="downArrow">
            <a:avLst/>
          </a:prstGeom>
          <a:solidFill>
            <a:srgbClr val="E5ECF7"/>
          </a:solidFill>
          <a:ln w="38100">
            <a:solidFill>
              <a:srgbClr val="B8C4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07768C-FD49-A173-06E3-A6C41D526D27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7896200" y="4581128"/>
            <a:ext cx="361833" cy="21602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B447F0-C158-BCC0-DC4B-E4E835BB8495}"/>
              </a:ext>
            </a:extLst>
          </p:cNvPr>
          <p:cNvSpPr txBox="1"/>
          <p:nvPr/>
        </p:nvSpPr>
        <p:spPr>
          <a:xfrm>
            <a:off x="5735960" y="4797152"/>
            <a:ext cx="5044146" cy="830997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returns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&amp;&gt;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0DAB99-50C3-6E52-894D-9C58CFEDCE46}"/>
              </a:ext>
            </a:extLst>
          </p:cNvPr>
          <p:cNvSpPr/>
          <p:nvPr/>
        </p:nvSpPr>
        <p:spPr>
          <a:xfrm>
            <a:off x="1991544" y="779228"/>
            <a:ext cx="2496709" cy="7951"/>
          </a:xfrm>
          <a:custGeom>
            <a:avLst/>
            <a:gdLst>
              <a:gd name="connsiteX0" fmla="*/ 0 w 2496709"/>
              <a:gd name="connsiteY0" fmla="*/ 0 h 7951"/>
              <a:gd name="connsiteX1" fmla="*/ 2496709 w 2496709"/>
              <a:gd name="connsiteY1" fmla="*/ 7951 h 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96709" h="7951">
                <a:moveTo>
                  <a:pt x="0" y="0"/>
                </a:moveTo>
                <a:lnTo>
                  <a:pt x="2496709" y="7951"/>
                </a:lnTo>
              </a:path>
            </a:pathLst>
          </a:custGeom>
          <a:noFill/>
          <a:ln w="635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0680B10-D940-AB08-7D9F-D6C9A020F8E3}"/>
              </a:ext>
            </a:extLst>
          </p:cNvPr>
          <p:cNvSpPr/>
          <p:nvPr/>
        </p:nvSpPr>
        <p:spPr>
          <a:xfrm>
            <a:off x="1343770" y="4507590"/>
            <a:ext cx="2536467" cy="40556"/>
          </a:xfrm>
          <a:custGeom>
            <a:avLst/>
            <a:gdLst>
              <a:gd name="connsiteX0" fmla="*/ 0 w 2536467"/>
              <a:gd name="connsiteY0" fmla="*/ 16702 h 40556"/>
              <a:gd name="connsiteX1" fmla="*/ 39757 w 2536467"/>
              <a:gd name="connsiteY1" fmla="*/ 8751 h 40556"/>
              <a:gd name="connsiteX2" fmla="*/ 445273 w 2536467"/>
              <a:gd name="connsiteY2" fmla="*/ 8751 h 40556"/>
              <a:gd name="connsiteX3" fmla="*/ 652007 w 2536467"/>
              <a:gd name="connsiteY3" fmla="*/ 24653 h 40556"/>
              <a:gd name="connsiteX4" fmla="*/ 1359673 w 2536467"/>
              <a:gd name="connsiteY4" fmla="*/ 40556 h 40556"/>
              <a:gd name="connsiteX5" fmla="*/ 1574359 w 2536467"/>
              <a:gd name="connsiteY5" fmla="*/ 32605 h 40556"/>
              <a:gd name="connsiteX6" fmla="*/ 1701580 w 2536467"/>
              <a:gd name="connsiteY6" fmla="*/ 24653 h 40556"/>
              <a:gd name="connsiteX7" fmla="*/ 1892411 w 2536467"/>
              <a:gd name="connsiteY7" fmla="*/ 16702 h 40556"/>
              <a:gd name="connsiteX8" fmla="*/ 2130950 w 2536467"/>
              <a:gd name="connsiteY8" fmla="*/ 800 h 40556"/>
              <a:gd name="connsiteX9" fmla="*/ 2536467 w 2536467"/>
              <a:gd name="connsiteY9" fmla="*/ 800 h 4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36467" h="40556">
                <a:moveTo>
                  <a:pt x="0" y="16702"/>
                </a:moveTo>
                <a:cubicBezTo>
                  <a:pt x="13252" y="14052"/>
                  <a:pt x="26303" y="10032"/>
                  <a:pt x="39757" y="8751"/>
                </a:cubicBezTo>
                <a:cubicBezTo>
                  <a:pt x="201469" y="-6649"/>
                  <a:pt x="251471" y="3214"/>
                  <a:pt x="445273" y="8751"/>
                </a:cubicBezTo>
                <a:cubicBezTo>
                  <a:pt x="514184" y="14052"/>
                  <a:pt x="582966" y="21466"/>
                  <a:pt x="652007" y="24653"/>
                </a:cubicBezTo>
                <a:cubicBezTo>
                  <a:pt x="747518" y="29061"/>
                  <a:pt x="1303663" y="39436"/>
                  <a:pt x="1359673" y="40556"/>
                </a:cubicBezTo>
                <a:lnTo>
                  <a:pt x="1574359" y="32605"/>
                </a:lnTo>
                <a:cubicBezTo>
                  <a:pt x="1616803" y="30631"/>
                  <a:pt x="1659143" y="26775"/>
                  <a:pt x="1701580" y="24653"/>
                </a:cubicBezTo>
                <a:lnTo>
                  <a:pt x="1892411" y="16702"/>
                </a:lnTo>
                <a:cubicBezTo>
                  <a:pt x="1993235" y="-101"/>
                  <a:pt x="1962250" y="3049"/>
                  <a:pt x="2130950" y="800"/>
                </a:cubicBezTo>
                <a:cubicBezTo>
                  <a:pt x="2266110" y="-1002"/>
                  <a:pt x="2401295" y="800"/>
                  <a:pt x="2536467" y="800"/>
                </a:cubicBezTo>
              </a:path>
            </a:pathLst>
          </a:custGeom>
          <a:noFill/>
          <a:ln w="635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98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B0E8-0A6D-A71A-0B2E-1B77D517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iterator nuance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9F097-2D2A-4D49-CB01-5953D3FEB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&amp;[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: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std::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\t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n-US" sz="28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\n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8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__range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__begin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__</a:t>
            </a:r>
            <a:r>
              <a:rPr lang="en-US" sz="2800" dirty="0" err="1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range</a:t>
            </a:r>
            <a:r>
              <a:rPr lang="en-US" sz="28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800" dirty="0" err="1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__end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__</a:t>
            </a:r>
            <a:r>
              <a:rPr lang="en-US" sz="2800" dirty="0" err="1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range</a:t>
            </a:r>
            <a:r>
              <a:rPr lang="en-US" sz="28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800" dirty="0" err="1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(; </a:t>
            </a:r>
            <a:r>
              <a:rPr lang="en-US" sz="28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__begin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!=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__end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800" dirty="0">
                <a:solidFill>
                  <a:srgbClr val="0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++</a:t>
            </a:r>
            <a:r>
              <a:rPr lang="en-US" sz="28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__begin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&amp;[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= 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__begin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800" dirty="0">
                <a:solidFill>
                  <a:srgbClr val="C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does not work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8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loop-statement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826E7-C5BD-4D0B-8CF5-C861AE5D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37</a:t>
            </a:fld>
            <a:endParaRPr lang="ru-RU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0F4EEBA-37A2-830D-C676-7505F2276D1F}"/>
              </a:ext>
            </a:extLst>
          </p:cNvPr>
          <p:cNvSpPr/>
          <p:nvPr/>
        </p:nvSpPr>
        <p:spPr>
          <a:xfrm>
            <a:off x="5087888" y="1412776"/>
            <a:ext cx="792088" cy="720080"/>
          </a:xfrm>
          <a:prstGeom prst="downArrow">
            <a:avLst/>
          </a:prstGeom>
          <a:solidFill>
            <a:srgbClr val="E5ECF7"/>
          </a:solidFill>
          <a:ln w="38100">
            <a:solidFill>
              <a:srgbClr val="B8C4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07768C-FD49-A173-06E3-A6C41D526D27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951984" y="4653136"/>
            <a:ext cx="216024" cy="55951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B447F0-C158-BCC0-DC4B-E4E835BB8495}"/>
              </a:ext>
            </a:extLst>
          </p:cNvPr>
          <p:cNvSpPr txBox="1"/>
          <p:nvPr/>
        </p:nvSpPr>
        <p:spPr>
          <a:xfrm>
            <a:off x="6168008" y="4797152"/>
            <a:ext cx="5044146" cy="830997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returns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&amp;&gt;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3315995-5366-F694-6689-8307BE58C16A}"/>
              </a:ext>
            </a:extLst>
          </p:cNvPr>
          <p:cNvSpPr/>
          <p:nvPr/>
        </p:nvSpPr>
        <p:spPr>
          <a:xfrm>
            <a:off x="1963972" y="747082"/>
            <a:ext cx="1288111" cy="8292"/>
          </a:xfrm>
          <a:custGeom>
            <a:avLst/>
            <a:gdLst>
              <a:gd name="connsiteX0" fmla="*/ 0 w 1288111"/>
              <a:gd name="connsiteY0" fmla="*/ 8292 h 8292"/>
              <a:gd name="connsiteX1" fmla="*/ 1288111 w 1288111"/>
              <a:gd name="connsiteY1" fmla="*/ 341 h 8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8111" h="8292">
                <a:moveTo>
                  <a:pt x="0" y="8292"/>
                </a:moveTo>
                <a:cubicBezTo>
                  <a:pt x="842820" y="-2513"/>
                  <a:pt x="413451" y="341"/>
                  <a:pt x="1288111" y="341"/>
                </a:cubicBezTo>
              </a:path>
            </a:pathLst>
          </a:custGeom>
          <a:noFill/>
          <a:ln w="635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17AD190-033A-E371-0E26-82EE1B75330B}"/>
              </a:ext>
            </a:extLst>
          </p:cNvPr>
          <p:cNvSpPr/>
          <p:nvPr/>
        </p:nvSpPr>
        <p:spPr>
          <a:xfrm>
            <a:off x="1304014" y="4508390"/>
            <a:ext cx="1359673" cy="15902"/>
          </a:xfrm>
          <a:custGeom>
            <a:avLst/>
            <a:gdLst>
              <a:gd name="connsiteX0" fmla="*/ 0 w 1359673"/>
              <a:gd name="connsiteY0" fmla="*/ 0 h 15902"/>
              <a:gd name="connsiteX1" fmla="*/ 962108 w 1359673"/>
              <a:gd name="connsiteY1" fmla="*/ 7951 h 15902"/>
              <a:gd name="connsiteX2" fmla="*/ 1121134 w 1359673"/>
              <a:gd name="connsiteY2" fmla="*/ 15902 h 15902"/>
              <a:gd name="connsiteX3" fmla="*/ 1359673 w 1359673"/>
              <a:gd name="connsiteY3" fmla="*/ 7951 h 15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9673" h="15902">
                <a:moveTo>
                  <a:pt x="0" y="0"/>
                </a:moveTo>
                <a:lnTo>
                  <a:pt x="962108" y="7951"/>
                </a:lnTo>
                <a:cubicBezTo>
                  <a:pt x="1015178" y="8704"/>
                  <a:pt x="1068059" y="15902"/>
                  <a:pt x="1121134" y="15902"/>
                </a:cubicBezTo>
                <a:cubicBezTo>
                  <a:pt x="1200691" y="15902"/>
                  <a:pt x="1280116" y="7951"/>
                  <a:pt x="1359673" y="7951"/>
                </a:cubicBezTo>
              </a:path>
            </a:pathLst>
          </a:custGeom>
          <a:noFill/>
          <a:ln w="635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58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04C68-ECA1-9106-5A36-E774C802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iterator nuance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40984-1B30-5A97-ACB5-53CE9AC4A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</a:t>
            </a:r>
            <a:r>
              <a:rPr lang="es-E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s-E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s-E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E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v1</a:t>
            </a:r>
            <a:r>
              <a:rPr lang="es-E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{ 1, 2, 3 };</a:t>
            </a:r>
          </a:p>
          <a:p>
            <a:pPr marL="0" indent="0">
              <a:buNone/>
            </a:pPr>
            <a:r>
              <a:rPr lang="es-E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</a:t>
            </a:r>
            <a:r>
              <a:rPr lang="es-E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s-E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s-E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E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v2</a:t>
            </a:r>
            <a:r>
              <a:rPr lang="es-E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{ 23, 42,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9000</a:t>
            </a:r>
            <a:r>
              <a:rPr lang="es-E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pPr marL="0" indent="0">
              <a:buNone/>
            </a:pPr>
            <a:r>
              <a:rPr lang="es-ES" dirty="0">
                <a:solidFill>
                  <a:srgbClr val="C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s-ES" dirty="0" err="1">
                <a:solidFill>
                  <a:srgbClr val="C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does</a:t>
            </a:r>
            <a:r>
              <a:rPr lang="es-ES" dirty="0">
                <a:solidFill>
                  <a:srgbClr val="C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ES" dirty="0" err="1">
                <a:solidFill>
                  <a:srgbClr val="C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</a:t>
            </a:r>
            <a:r>
              <a:rPr lang="es-ES" dirty="0">
                <a:solidFill>
                  <a:srgbClr val="C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ES" dirty="0" err="1">
                <a:solidFill>
                  <a:srgbClr val="C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</a:t>
            </a:r>
            <a:endParaRPr lang="es-ES" sz="2800" dirty="0">
              <a:solidFill>
                <a:srgbClr val="C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&amp;[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: std::views::zip(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v1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v2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pPr marL="0" indent="0">
              <a:buNone/>
            </a:pP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*= ++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fr-FR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std::views::zip(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v1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v2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).</a:t>
            </a:r>
            <a:r>
              <a:rPr lang="en-US" sz="28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DF4D1-C329-3CB6-2C39-01A30CD7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38</a:t>
            </a:fld>
            <a:endParaRPr lang="ru-R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CDB021-883F-799A-333E-2F3B2A4F00CB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475820" y="4365104"/>
            <a:ext cx="0" cy="21322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427C49-70C2-04C5-BC79-61CA854A57A1}"/>
              </a:ext>
            </a:extLst>
          </p:cNvPr>
          <p:cNvSpPr txBox="1"/>
          <p:nvPr/>
        </p:nvSpPr>
        <p:spPr>
          <a:xfrm>
            <a:off x="2063552" y="4578330"/>
            <a:ext cx="4824536" cy="954107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/>
              <a:t>returns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tuple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&amp;&gt;</a:t>
            </a:r>
          </a:p>
        </p:txBody>
      </p:sp>
    </p:spTree>
    <p:extLst>
      <p:ext uri="{BB962C8B-B14F-4D97-AF65-F5344CB8AC3E}">
        <p14:creationId xmlns:p14="http://schemas.microsoft.com/office/powerpoint/2010/main" val="12366700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972B-19AB-3766-320D-B776669F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iterator nuance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4855D-C06D-E4EF-5F41-4743AEB70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Recommendation: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range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8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loop body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works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&amp;&amp;[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: std::views::zip(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v1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v2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pPr marL="0" indent="0">
              <a:buNone/>
            </a:pP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*= ++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3C9F1-6EFE-2E00-8DE0-D1750615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31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B0480-01FA-1D7C-801F-B316EF68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associative containers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CF78E5-4EFA-C877-97A7-11799210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&lt;std::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std::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8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getItems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unordered_map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std::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8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getItems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std::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8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getItems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flat_map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std::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8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getItems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73C3790-A933-4A50-5717-442A727A83F5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>
            <a:off x="2639616" y="764704"/>
            <a:ext cx="504056" cy="526416"/>
          </a:xfrm>
          <a:prstGeom prst="curvedConnector2">
            <a:avLst/>
          </a:prstGeom>
          <a:ln w="25400" cap="flat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303FF616-957F-FA6C-6444-0785A79E18B9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3359696" y="2309981"/>
            <a:ext cx="504056" cy="526407"/>
          </a:xfrm>
          <a:prstGeom prst="curvedConnector2">
            <a:avLst/>
          </a:prstGeom>
          <a:ln w="25400" cap="flat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745F157-92ED-3049-E485-194C23AD81A6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2080917" y="3857590"/>
            <a:ext cx="504052" cy="524064"/>
          </a:xfrm>
          <a:prstGeom prst="curvedConnector2">
            <a:avLst/>
          </a:prstGeom>
          <a:ln w="25400" cap="flat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C1B97C4-FDA6-993B-E222-ED8347273A3D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2080917" y="4381654"/>
            <a:ext cx="504053" cy="631522"/>
          </a:xfrm>
          <a:prstGeom prst="curvedConnector2">
            <a:avLst/>
          </a:prstGeom>
          <a:ln w="25400" cap="flat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C853A74-1F00-40FF-B7F8-C6933BDAE388}"/>
              </a:ext>
            </a:extLst>
          </p:cNvPr>
          <p:cNvSpPr txBox="1"/>
          <p:nvPr/>
        </p:nvSpPr>
        <p:spPr>
          <a:xfrm>
            <a:off x="3143672" y="875621"/>
            <a:ext cx="3528392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non-unique "keys"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unordered (</a:t>
            </a:r>
            <a:r>
              <a:rPr lang="en-US" sz="2400" dirty="0" err="1">
                <a:solidFill>
                  <a:srgbClr val="00B050"/>
                </a:solidFill>
              </a:rPr>
              <a:t>w.r.t.</a:t>
            </a:r>
            <a:r>
              <a:rPr lang="en-US" sz="2400" dirty="0">
                <a:solidFill>
                  <a:srgbClr val="00B050"/>
                </a:solidFill>
              </a:rPr>
              <a:t> "keys")</a:t>
            </a:r>
            <a:endParaRPr lang="ru-RU" sz="24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0E3115-9BF5-C476-B5C2-D382F4D504E7}"/>
              </a:ext>
            </a:extLst>
          </p:cNvPr>
          <p:cNvSpPr txBox="1"/>
          <p:nvPr/>
        </p:nvSpPr>
        <p:spPr>
          <a:xfrm>
            <a:off x="3863752" y="2420888"/>
            <a:ext cx="1944216" cy="830997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unique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unordered</a:t>
            </a:r>
            <a:endParaRPr lang="ru-RU" sz="2400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4DCE6E-A761-87C7-AA3C-6158A48B373F}"/>
              </a:ext>
            </a:extLst>
          </p:cNvPr>
          <p:cNvSpPr txBox="1"/>
          <p:nvPr/>
        </p:nvSpPr>
        <p:spPr>
          <a:xfrm>
            <a:off x="2584969" y="3966155"/>
            <a:ext cx="1944216" cy="830997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unique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ordered</a:t>
            </a:r>
            <a:endParaRPr lang="ru-RU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38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4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4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B0E8-0A6D-A71A-0B2E-1B77D517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iterator nuance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9F097-2D2A-4D49-CB01-5953D3FEB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&amp;&amp;[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: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std::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\t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n-US" sz="28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\n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8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__range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__begin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__</a:t>
            </a:r>
            <a:r>
              <a:rPr lang="en-US" sz="2800" dirty="0" err="1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range</a:t>
            </a:r>
            <a:r>
              <a:rPr lang="en-US" sz="28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800" dirty="0" err="1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__end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__</a:t>
            </a:r>
            <a:r>
              <a:rPr lang="en-US" sz="2800" dirty="0" err="1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range</a:t>
            </a:r>
            <a:r>
              <a:rPr lang="en-US" sz="28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800" dirty="0" err="1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(; </a:t>
            </a:r>
            <a:r>
              <a:rPr lang="en-US" sz="28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__begin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!=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__end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800" dirty="0">
                <a:solidFill>
                  <a:srgbClr val="0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++</a:t>
            </a:r>
            <a:r>
              <a:rPr lang="en-US" sz="28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__begin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&amp;&amp;[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= 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__begin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works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8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loop-statement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826E7-C5BD-4D0B-8CF5-C861AE5D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40</a:t>
            </a:fld>
            <a:endParaRPr lang="ru-RU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0F4EEBA-37A2-830D-C676-7505F2276D1F}"/>
              </a:ext>
            </a:extLst>
          </p:cNvPr>
          <p:cNvSpPr/>
          <p:nvPr/>
        </p:nvSpPr>
        <p:spPr>
          <a:xfrm>
            <a:off x="5087888" y="1412776"/>
            <a:ext cx="792088" cy="720080"/>
          </a:xfrm>
          <a:prstGeom prst="downArrow">
            <a:avLst/>
          </a:prstGeom>
          <a:solidFill>
            <a:srgbClr val="E5ECF7"/>
          </a:solidFill>
          <a:ln w="38100">
            <a:solidFill>
              <a:srgbClr val="B8C4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07768C-FD49-A173-06E3-A6C41D526D27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092414" y="4653136"/>
            <a:ext cx="216024" cy="55951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B447F0-C158-BCC0-DC4B-E4E835BB8495}"/>
              </a:ext>
            </a:extLst>
          </p:cNvPr>
          <p:cNvSpPr txBox="1"/>
          <p:nvPr/>
        </p:nvSpPr>
        <p:spPr>
          <a:xfrm>
            <a:off x="6308438" y="4797152"/>
            <a:ext cx="5044146" cy="830997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returns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&amp;&gt;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7FEDDD8-A892-CC76-E910-C308FC7C9DD7}"/>
              </a:ext>
            </a:extLst>
          </p:cNvPr>
          <p:cNvSpPr/>
          <p:nvPr/>
        </p:nvSpPr>
        <p:spPr>
          <a:xfrm>
            <a:off x="1940118" y="795130"/>
            <a:ext cx="1510748" cy="17221"/>
          </a:xfrm>
          <a:custGeom>
            <a:avLst/>
            <a:gdLst>
              <a:gd name="connsiteX0" fmla="*/ 0 w 1510748"/>
              <a:gd name="connsiteY0" fmla="*/ 0 h 17221"/>
              <a:gd name="connsiteX1" fmla="*/ 39757 w 1510748"/>
              <a:gd name="connsiteY1" fmla="*/ 7952 h 17221"/>
              <a:gd name="connsiteX2" fmla="*/ 1510748 w 1510748"/>
              <a:gd name="connsiteY2" fmla="*/ 15903 h 17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0748" h="17221">
                <a:moveTo>
                  <a:pt x="0" y="0"/>
                </a:moveTo>
                <a:cubicBezTo>
                  <a:pt x="13252" y="2651"/>
                  <a:pt x="26249" y="7509"/>
                  <a:pt x="39757" y="7952"/>
                </a:cubicBezTo>
                <a:cubicBezTo>
                  <a:pt x="468432" y="22007"/>
                  <a:pt x="1162164" y="15903"/>
                  <a:pt x="1510748" y="15903"/>
                </a:cubicBezTo>
              </a:path>
            </a:pathLst>
          </a:custGeom>
          <a:noFill/>
          <a:ln w="635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030ACCC-173D-7918-07B3-C9941603EA4A}"/>
              </a:ext>
            </a:extLst>
          </p:cNvPr>
          <p:cNvSpPr/>
          <p:nvPr/>
        </p:nvSpPr>
        <p:spPr>
          <a:xfrm>
            <a:off x="1319917" y="4509120"/>
            <a:ext cx="1542553" cy="24541"/>
          </a:xfrm>
          <a:custGeom>
            <a:avLst/>
            <a:gdLst>
              <a:gd name="connsiteX0" fmla="*/ 0 w 1542553"/>
              <a:gd name="connsiteY0" fmla="*/ 24541 h 24541"/>
              <a:gd name="connsiteX1" fmla="*/ 318052 w 1542553"/>
              <a:gd name="connsiteY1" fmla="*/ 8639 h 24541"/>
              <a:gd name="connsiteX2" fmla="*/ 1542553 w 1542553"/>
              <a:gd name="connsiteY2" fmla="*/ 687 h 24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2553" h="24541">
                <a:moveTo>
                  <a:pt x="0" y="24541"/>
                </a:moveTo>
                <a:lnTo>
                  <a:pt x="318052" y="8639"/>
                </a:lnTo>
                <a:cubicBezTo>
                  <a:pt x="814310" y="-3465"/>
                  <a:pt x="996251" y="687"/>
                  <a:pt x="1542553" y="687"/>
                </a:cubicBezTo>
              </a:path>
            </a:pathLst>
          </a:custGeom>
          <a:noFill/>
          <a:ln w="635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33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E268-A894-C5F3-C74D-3C127760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iterator nuance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39D2A-ABD1-4261-0195-C967A63BC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FlatMap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&gt;{};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&amp;[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: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std::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\t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n-US" sz="28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\n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&amp;&amp;[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: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can modify 'value', but not 'key'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++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B207E-C067-8FA3-18AC-F0C09E19C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3111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A1C0-4DDA-1416-9F4D-5C10DF9A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iterator nuance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0E404-E3C6-B31E-2714-299910821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KeyContainer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MappedContainer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flat_map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P0429</a:t>
            </a:r>
            <a:r>
              <a:rPr lang="en-US" dirty="0"/>
              <a:t> A Standard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flat_map</a:t>
            </a:r>
            <a:r>
              <a:rPr lang="en-US" dirty="0"/>
              <a:t> by Zach Laine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65B5F-74FB-8201-6632-FC0B48700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7071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CD63E8A5-BE5F-6F4C-EBB3-A8D5E273C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1677650" cy="5581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093ADC-5BD5-1BF6-7BC7-42A55F77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3B3DE-2527-DFCE-52F9-3AD293FA2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970E0-A846-4D29-F38D-05AB145CE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830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C4488AE1-C5D9-7572-2A16-8DF317BD8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1677650" cy="5581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E1E1B5-2935-9B3C-CA47-FEBDCD7A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E786E-B0B3-931E-5BC6-7F353724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71831-AC68-EF30-425C-EEE95AF7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496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phic 30">
            <a:extLst>
              <a:ext uri="{FF2B5EF4-FFF2-40B4-BE49-F238E27FC236}">
                <a16:creationId xmlns:a16="http://schemas.microsoft.com/office/drawing/2014/main" id="{A7EF42B9-BACA-0ED3-D1BF-88CB23A65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5" y="0"/>
            <a:ext cx="11811000" cy="5581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E33569-B8E9-5DA8-693F-20D5E566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7F21E-EBAC-D7F3-4EAE-FF761EB94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24F98-70C1-8CBD-7321-93D37CF9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45</a:t>
            </a:fld>
            <a:endParaRPr lang="ru-RU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4BA5AC-9020-BC08-7E95-F14DAD09D89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0084093" y="1418496"/>
            <a:ext cx="548411" cy="200055"/>
          </a:xfrm>
          <a:prstGeom prst="straightConnector1">
            <a:avLst/>
          </a:prstGeom>
          <a:ln w="25400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C2AAB51-1E9E-328A-BBCF-D07FF6AB0FD0}"/>
              </a:ext>
            </a:extLst>
          </p:cNvPr>
          <p:cNvSpPr txBox="1"/>
          <p:nvPr/>
        </p:nvSpPr>
        <p:spPr>
          <a:xfrm>
            <a:off x="6816080" y="1218441"/>
            <a:ext cx="3268013" cy="40011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std::map</a:t>
            </a:r>
            <a:r>
              <a:rPr lang="en-US" sz="2000" dirty="0"/>
              <a:t> is slow for large N</a:t>
            </a:r>
            <a:endParaRPr lang="ru-RU" sz="2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C6B8FE-91EB-C4EA-3519-7C001FE0C132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8832304" y="3429000"/>
            <a:ext cx="288032" cy="432048"/>
          </a:xfrm>
          <a:prstGeom prst="straightConnector1">
            <a:avLst/>
          </a:prstGeom>
          <a:ln w="25400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C646E98-99FA-8173-E82D-F4E8EE9B8FEF}"/>
              </a:ext>
            </a:extLst>
          </p:cNvPr>
          <p:cNvSpPr txBox="1"/>
          <p:nvPr/>
        </p:nvSpPr>
        <p:spPr>
          <a:xfrm>
            <a:off x="9120336" y="3075057"/>
            <a:ext cx="2927648" cy="707886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std::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unordered_map</a:t>
            </a:r>
            <a:r>
              <a:rPr lang="en-US" sz="2000" dirty="0"/>
              <a:t> is the fastest for large N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274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24CA9F93-0A22-2376-138F-334C49912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1811000" cy="5581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422DE8-F224-2DCE-3102-4DDBCC210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CDBDF-EA17-7A7C-ECC2-D149ACD57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9AD33-4550-6F88-CF70-34FDB690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5193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phic 30">
            <a:extLst>
              <a:ext uri="{FF2B5EF4-FFF2-40B4-BE49-F238E27FC236}">
                <a16:creationId xmlns:a16="http://schemas.microsoft.com/office/drawing/2014/main" id="{A7EF42B9-BACA-0ED3-D1BF-88CB23A65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5" y="0"/>
            <a:ext cx="11811000" cy="5581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E33569-B8E9-5DA8-693F-20D5E566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7F21E-EBAC-D7F3-4EAE-FF761EB94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24F98-70C1-8CBD-7321-93D37CF9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47</a:t>
            </a:fld>
            <a:endParaRPr lang="ru-RU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4BA5AC-9020-BC08-7E95-F14DAD09D89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0084093" y="1418496"/>
            <a:ext cx="548411" cy="200055"/>
          </a:xfrm>
          <a:prstGeom prst="straightConnector1">
            <a:avLst/>
          </a:prstGeom>
          <a:ln w="25400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C2AAB51-1E9E-328A-BBCF-D07FF6AB0FD0}"/>
              </a:ext>
            </a:extLst>
          </p:cNvPr>
          <p:cNvSpPr txBox="1"/>
          <p:nvPr/>
        </p:nvSpPr>
        <p:spPr>
          <a:xfrm>
            <a:off x="6816080" y="1218441"/>
            <a:ext cx="3268013" cy="40011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std::map</a:t>
            </a:r>
            <a:r>
              <a:rPr lang="en-US" sz="2000" dirty="0"/>
              <a:t> is slow for large N</a:t>
            </a:r>
            <a:endParaRPr lang="ru-RU" sz="2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C6B8FE-91EB-C4EA-3519-7C001FE0C132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8832304" y="3429000"/>
            <a:ext cx="288032" cy="432048"/>
          </a:xfrm>
          <a:prstGeom prst="straightConnector1">
            <a:avLst/>
          </a:prstGeom>
          <a:ln w="25400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C646E98-99FA-8173-E82D-F4E8EE9B8FEF}"/>
              </a:ext>
            </a:extLst>
          </p:cNvPr>
          <p:cNvSpPr txBox="1"/>
          <p:nvPr/>
        </p:nvSpPr>
        <p:spPr>
          <a:xfrm>
            <a:off x="9120336" y="3075057"/>
            <a:ext cx="2927648" cy="707886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std::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unordered_map</a:t>
            </a:r>
            <a:r>
              <a:rPr lang="en-US" sz="2000" dirty="0"/>
              <a:t> is the fastest for large N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734093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48817F6A-0EE5-E030-5D26-17331B629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1811000" cy="5581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E33569-B8E9-5DA8-693F-20D5E566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7F21E-EBAC-D7F3-4EAE-FF761EB94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24F98-70C1-8CBD-7321-93D37CF9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024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513C8CB4-DC5D-AE5A-5C25-0881A5DA8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1811000" cy="5581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5E63F6-E1CC-02A8-1773-91B6D343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C88C7-96F9-C87A-1C20-E7D4791B8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03969-D5F5-0D11-6CC7-92F713FC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49</a:t>
            </a:fld>
            <a:endParaRPr lang="ru-R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CD193A-B73E-7B66-233E-47516E72761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0084093" y="2332911"/>
            <a:ext cx="476403" cy="304001"/>
          </a:xfrm>
          <a:prstGeom prst="straightConnector1">
            <a:avLst/>
          </a:prstGeom>
          <a:ln w="25400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8739C-3C32-F2A0-0DD4-FEA296DF6D96}"/>
              </a:ext>
            </a:extLst>
          </p:cNvPr>
          <p:cNvSpPr txBox="1"/>
          <p:nvPr/>
        </p:nvSpPr>
        <p:spPr>
          <a:xfrm>
            <a:off x="6312024" y="2132856"/>
            <a:ext cx="3772069" cy="40011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flat maps are very slow for large N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4385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DD4485A-8364-E09E-7D0B-C0C257899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857A82-B547-87EE-48A5-21A2295CE9B3}"/>
              </a:ext>
            </a:extLst>
          </p:cNvPr>
          <p:cNvSpPr/>
          <p:nvPr/>
        </p:nvSpPr>
        <p:spPr>
          <a:xfrm>
            <a:off x="3431704" y="1916832"/>
            <a:ext cx="5040560" cy="11521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accent2"/>
            </a:solidFill>
            <a:prstDash val="dash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allocated memory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366A1A-755B-08EB-D260-5D217B6C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5</a:t>
            </a:fld>
            <a:endParaRPr lang="ru-R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1EBB5E0-F132-3971-E6DA-97FE14EDFF93}"/>
              </a:ext>
            </a:extLst>
          </p:cNvPr>
          <p:cNvGrpSpPr/>
          <p:nvPr/>
        </p:nvGrpSpPr>
        <p:grpSpPr>
          <a:xfrm>
            <a:off x="3647728" y="2276872"/>
            <a:ext cx="4608000" cy="576064"/>
            <a:chOff x="3575720" y="1772816"/>
            <a:chExt cx="4608000" cy="576064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1A0FDA-D248-4E95-87A6-593B32587459}"/>
                </a:ext>
              </a:extLst>
            </p:cNvPr>
            <p:cNvSpPr/>
            <p:nvPr/>
          </p:nvSpPr>
          <p:spPr>
            <a:xfrm>
              <a:off x="3575720" y="1772816"/>
              <a:ext cx="57600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6BAE8F-7A09-3387-7911-160EE4110465}"/>
                </a:ext>
              </a:extLst>
            </p:cNvPr>
            <p:cNvSpPr/>
            <p:nvPr/>
          </p:nvSpPr>
          <p:spPr>
            <a:xfrm>
              <a:off x="4151720" y="1772816"/>
              <a:ext cx="57600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969195-F97A-8D0B-55A2-0F4180927F80}"/>
                </a:ext>
              </a:extLst>
            </p:cNvPr>
            <p:cNvSpPr/>
            <p:nvPr/>
          </p:nvSpPr>
          <p:spPr>
            <a:xfrm>
              <a:off x="4727720" y="1772816"/>
              <a:ext cx="57600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8322F0-3605-332B-B790-368FA66AB644}"/>
                </a:ext>
              </a:extLst>
            </p:cNvPr>
            <p:cNvSpPr/>
            <p:nvPr/>
          </p:nvSpPr>
          <p:spPr>
            <a:xfrm>
              <a:off x="5303720" y="1772816"/>
              <a:ext cx="57600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C4DD34C-76FA-E417-F2B0-212FD71820E5}"/>
                </a:ext>
              </a:extLst>
            </p:cNvPr>
            <p:cNvSpPr/>
            <p:nvPr/>
          </p:nvSpPr>
          <p:spPr>
            <a:xfrm>
              <a:off x="5879720" y="1772816"/>
              <a:ext cx="57600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3398653-1F90-1E01-437D-73B2393D57F1}"/>
                </a:ext>
              </a:extLst>
            </p:cNvPr>
            <p:cNvSpPr/>
            <p:nvPr/>
          </p:nvSpPr>
          <p:spPr>
            <a:xfrm>
              <a:off x="6455720" y="1772816"/>
              <a:ext cx="576000" cy="576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ACCE84-0476-3EAD-AB02-434BCB7A230A}"/>
                </a:ext>
              </a:extLst>
            </p:cNvPr>
            <p:cNvSpPr/>
            <p:nvPr/>
          </p:nvSpPr>
          <p:spPr>
            <a:xfrm>
              <a:off x="7031720" y="1772816"/>
              <a:ext cx="576000" cy="576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F76817-2ACD-3DF8-4206-AF4A7EE000E2}"/>
                </a:ext>
              </a:extLst>
            </p:cNvPr>
            <p:cNvSpPr/>
            <p:nvPr/>
          </p:nvSpPr>
          <p:spPr>
            <a:xfrm>
              <a:off x="7607720" y="1772816"/>
              <a:ext cx="576000" cy="576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aphicFrame>
        <p:nvGraphicFramePr>
          <p:cNvPr id="48" name="Table 48">
            <a:extLst>
              <a:ext uri="{FF2B5EF4-FFF2-40B4-BE49-F238E27FC236}">
                <a16:creationId xmlns:a16="http://schemas.microsoft.com/office/drawing/2014/main" id="{28F58E0D-61CF-7438-534C-AE58E068B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155469"/>
              </p:ext>
            </p:extLst>
          </p:nvPr>
        </p:nvGraphicFramePr>
        <p:xfrm>
          <a:off x="838200" y="3975114"/>
          <a:ext cx="8450326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6326">
                  <a:extLst>
                    <a:ext uri="{9D8B030D-6E8A-4147-A177-3AD203B41FA5}">
                      <a16:colId xmlns:a16="http://schemas.microsoft.com/office/drawing/2014/main" val="82450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242138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Complexity:</a:t>
                      </a:r>
                      <a:endParaRPr lang="ru-RU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09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search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linear </a:t>
                      </a:r>
                      <a:r>
                        <a:rPr lang="en-US" sz="2800" b="1" i="1" dirty="0"/>
                        <a:t>O(N)</a:t>
                      </a:r>
                      <a:endParaRPr lang="ru-RU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47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element insertion/removal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linear </a:t>
                      </a:r>
                      <a:r>
                        <a:rPr lang="en-US" sz="2800" b="1" i="1" dirty="0"/>
                        <a:t>O(N)</a:t>
                      </a:r>
                      <a:endParaRPr lang="ru-RU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96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element insertion at the end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amortized constant </a:t>
                      </a:r>
                      <a:r>
                        <a:rPr lang="en-US" sz="2800" b="1" i="1" dirty="0"/>
                        <a:t>O(1)</a:t>
                      </a:r>
                      <a:endParaRPr lang="ru-RU" sz="28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236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3226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43DF964E-094A-B3E7-12AC-FC5AB32E8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1811000" cy="5581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9F2631-7328-9443-F962-4AAA5960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7B338-B61E-FF05-83B9-2B5073777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4440E-59FD-4B24-06E5-05AAE82A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506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513C8CB4-DC5D-AE5A-5C25-0881A5DA8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1811000" cy="5581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5E63F6-E1CC-02A8-1773-91B6D343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C88C7-96F9-C87A-1C20-E7D4791B8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03969-D5F5-0D11-6CC7-92F713FC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51</a:t>
            </a:fld>
            <a:endParaRPr lang="ru-R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CD193A-B73E-7B66-233E-47516E72761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0084093" y="2332911"/>
            <a:ext cx="476403" cy="304001"/>
          </a:xfrm>
          <a:prstGeom prst="straightConnector1">
            <a:avLst/>
          </a:prstGeom>
          <a:ln w="25400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8739C-3C32-F2A0-0DD4-FEA296DF6D96}"/>
              </a:ext>
            </a:extLst>
          </p:cNvPr>
          <p:cNvSpPr txBox="1"/>
          <p:nvPr/>
        </p:nvSpPr>
        <p:spPr>
          <a:xfrm>
            <a:off x="6312024" y="2132856"/>
            <a:ext cx="3772069" cy="40011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flat maps are very slow for large N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025460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C28EEEF2-5EDD-3DD5-4DA5-2A24B3F08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1811000" cy="5581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D8DD0F-9D01-CD90-0FDD-FAE95318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84BB-C812-3E04-CB92-1761E1E76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312FD-941F-9F23-098F-D898D7C2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0766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5B5092FA-608C-6940-26B8-6D3AF36AC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1811000" cy="5581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9F2631-7328-9443-F962-4AAA5960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7B338-B61E-FF05-83B9-2B5073777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4440E-59FD-4B24-06E5-05AAE82A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53</a:t>
            </a:fld>
            <a:endParaRPr lang="ru-RU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A88774-468A-77DB-C4E5-BBF6BF9391F3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744072" y="3861048"/>
            <a:ext cx="489452" cy="209927"/>
          </a:xfrm>
          <a:prstGeom prst="straightConnector1">
            <a:avLst/>
          </a:prstGeom>
          <a:ln w="25400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71A088-5FA0-C4CB-138E-4CA901953051}"/>
              </a:ext>
            </a:extLst>
          </p:cNvPr>
          <p:cNvSpPr txBox="1"/>
          <p:nvPr/>
        </p:nvSpPr>
        <p:spPr>
          <a:xfrm>
            <a:off x="7233524" y="3717032"/>
            <a:ext cx="3615003" cy="707886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boost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flat_map</a:t>
            </a:r>
            <a:r>
              <a:rPr lang="en-US" sz="2000" dirty="0"/>
              <a:t> and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FlatMap</a:t>
            </a:r>
            <a:r>
              <a:rPr lang="en-US" sz="2000" dirty="0"/>
              <a:t> are the fastest for small N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535451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92DD6A4-EBDE-087E-7606-F71BF4D2F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1811000" cy="5581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9F2631-7328-9443-F962-4AAA5960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7B338-B61E-FF05-83B9-2B5073777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4440E-59FD-4B24-06E5-05AAE82A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54</a:t>
            </a:fld>
            <a:endParaRPr lang="ru-R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0FDD0E-3BEF-30C9-8C82-0D37B54E2B03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559496" y="1838727"/>
            <a:ext cx="504056" cy="222121"/>
          </a:xfrm>
          <a:prstGeom prst="straightConnector1">
            <a:avLst/>
          </a:prstGeom>
          <a:ln w="25400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20EA3D-E8C9-A6E8-2148-30A9705489EA}"/>
              </a:ext>
            </a:extLst>
          </p:cNvPr>
          <p:cNvSpPr txBox="1"/>
          <p:nvPr/>
        </p:nvSpPr>
        <p:spPr>
          <a:xfrm>
            <a:off x="2063552" y="1484784"/>
            <a:ext cx="5184576" cy="707886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std::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flat_map</a:t>
            </a:r>
            <a:r>
              <a:rPr lang="en-US" sz="2000" dirty="0"/>
              <a:t> is ⁓twice as slow for small N</a:t>
            </a:r>
          </a:p>
          <a:p>
            <a:r>
              <a:rPr lang="en-US" sz="2000" dirty="0"/>
              <a:t>due to double the amount of allocations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697982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C7B2-3A4B-CB87-25B6-2314C825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737B2-48DB-1CFE-F52F-509A8D024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KeyContainer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MappedContainer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flat_map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31EAD-5429-41B6-9E19-5BC5BE81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55</a:t>
            </a:fld>
            <a:endParaRPr lang="ru-RU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006F578-1DDB-02A7-8498-6BF06C68D008}"/>
              </a:ext>
            </a:extLst>
          </p:cNvPr>
          <p:cNvSpPr/>
          <p:nvPr/>
        </p:nvSpPr>
        <p:spPr>
          <a:xfrm>
            <a:off x="3004457" y="3358992"/>
            <a:ext cx="5472000" cy="65112"/>
          </a:xfrm>
          <a:custGeom>
            <a:avLst/>
            <a:gdLst>
              <a:gd name="connsiteX0" fmla="*/ 0 w 5915608"/>
              <a:gd name="connsiteY0" fmla="*/ 9359 h 65112"/>
              <a:gd name="connsiteX1" fmla="*/ 1782147 w 5915608"/>
              <a:gd name="connsiteY1" fmla="*/ 28020 h 65112"/>
              <a:gd name="connsiteX2" fmla="*/ 2155372 w 5915608"/>
              <a:gd name="connsiteY2" fmla="*/ 37351 h 65112"/>
              <a:gd name="connsiteX3" fmla="*/ 2313992 w 5915608"/>
              <a:gd name="connsiteY3" fmla="*/ 46681 h 65112"/>
              <a:gd name="connsiteX4" fmla="*/ 2435290 w 5915608"/>
              <a:gd name="connsiteY4" fmla="*/ 56012 h 65112"/>
              <a:gd name="connsiteX5" fmla="*/ 3387012 w 5915608"/>
              <a:gd name="connsiteY5" fmla="*/ 46681 h 65112"/>
              <a:gd name="connsiteX6" fmla="*/ 3844212 w 5915608"/>
              <a:gd name="connsiteY6" fmla="*/ 18690 h 65112"/>
              <a:gd name="connsiteX7" fmla="*/ 5057192 w 5915608"/>
              <a:gd name="connsiteY7" fmla="*/ 28020 h 65112"/>
              <a:gd name="connsiteX8" fmla="*/ 5505061 w 5915608"/>
              <a:gd name="connsiteY8" fmla="*/ 18690 h 65112"/>
              <a:gd name="connsiteX9" fmla="*/ 5728996 w 5915608"/>
              <a:gd name="connsiteY9" fmla="*/ 9359 h 65112"/>
              <a:gd name="connsiteX10" fmla="*/ 5915608 w 5915608"/>
              <a:gd name="connsiteY10" fmla="*/ 28 h 6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15608" h="65112">
                <a:moveTo>
                  <a:pt x="0" y="9359"/>
                </a:moveTo>
                <a:cubicBezTo>
                  <a:pt x="582544" y="125873"/>
                  <a:pt x="1188089" y="22763"/>
                  <a:pt x="1782147" y="28020"/>
                </a:cubicBezTo>
                <a:cubicBezTo>
                  <a:pt x="1906589" y="29121"/>
                  <a:pt x="2030964" y="34241"/>
                  <a:pt x="2155372" y="37351"/>
                </a:cubicBezTo>
                <a:lnTo>
                  <a:pt x="2313992" y="46681"/>
                </a:lnTo>
                <a:cubicBezTo>
                  <a:pt x="2354454" y="49378"/>
                  <a:pt x="2394738" y="56012"/>
                  <a:pt x="2435290" y="56012"/>
                </a:cubicBezTo>
                <a:lnTo>
                  <a:pt x="3387012" y="46681"/>
                </a:lnTo>
                <a:cubicBezTo>
                  <a:pt x="3595804" y="20582"/>
                  <a:pt x="3572967" y="18690"/>
                  <a:pt x="3844212" y="18690"/>
                </a:cubicBezTo>
                <a:lnTo>
                  <a:pt x="5057192" y="28020"/>
                </a:lnTo>
                <a:lnTo>
                  <a:pt x="5505061" y="18690"/>
                </a:lnTo>
                <a:cubicBezTo>
                  <a:pt x="5579742" y="16616"/>
                  <a:pt x="5654384" y="13185"/>
                  <a:pt x="5728996" y="9359"/>
                </a:cubicBezTo>
                <a:cubicBezTo>
                  <a:pt x="5931115" y="-1006"/>
                  <a:pt x="5806685" y="28"/>
                  <a:pt x="5915608" y="28"/>
                </a:cubicBezTo>
              </a:path>
            </a:pathLst>
          </a:custGeom>
          <a:noFill/>
          <a:ln w="635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FEA36F8-B286-8562-A343-F98F66DF1F4E}"/>
              </a:ext>
            </a:extLst>
          </p:cNvPr>
          <p:cNvSpPr/>
          <p:nvPr/>
        </p:nvSpPr>
        <p:spPr>
          <a:xfrm>
            <a:off x="3004457" y="3900128"/>
            <a:ext cx="5652000" cy="46721"/>
          </a:xfrm>
          <a:custGeom>
            <a:avLst/>
            <a:gdLst>
              <a:gd name="connsiteX0" fmla="*/ 0 w 5962261"/>
              <a:gd name="connsiteY0" fmla="*/ 46721 h 46721"/>
              <a:gd name="connsiteX1" fmla="*/ 1035698 w 5962261"/>
              <a:gd name="connsiteY1" fmla="*/ 46721 h 46721"/>
              <a:gd name="connsiteX2" fmla="*/ 2146041 w 5962261"/>
              <a:gd name="connsiteY2" fmla="*/ 37390 h 46721"/>
              <a:gd name="connsiteX3" fmla="*/ 3275045 w 5962261"/>
              <a:gd name="connsiteY3" fmla="*/ 18729 h 46721"/>
              <a:gd name="connsiteX4" fmla="*/ 3834882 w 5962261"/>
              <a:gd name="connsiteY4" fmla="*/ 37390 h 46721"/>
              <a:gd name="connsiteX5" fmla="*/ 4404049 w 5962261"/>
              <a:gd name="connsiteY5" fmla="*/ 46721 h 46721"/>
              <a:gd name="connsiteX6" fmla="*/ 4711959 w 5962261"/>
              <a:gd name="connsiteY6" fmla="*/ 37390 h 46721"/>
              <a:gd name="connsiteX7" fmla="*/ 4805265 w 5962261"/>
              <a:gd name="connsiteY7" fmla="*/ 28060 h 46721"/>
              <a:gd name="connsiteX8" fmla="*/ 5122506 w 5962261"/>
              <a:gd name="connsiteY8" fmla="*/ 9399 h 46721"/>
              <a:gd name="connsiteX9" fmla="*/ 5962261 w 5962261"/>
              <a:gd name="connsiteY9" fmla="*/ 68 h 46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62261" h="46721">
                <a:moveTo>
                  <a:pt x="0" y="46721"/>
                </a:moveTo>
                <a:cubicBezTo>
                  <a:pt x="524894" y="21725"/>
                  <a:pt x="-80641" y="46721"/>
                  <a:pt x="1035698" y="46721"/>
                </a:cubicBezTo>
                <a:lnTo>
                  <a:pt x="2146041" y="37390"/>
                </a:lnTo>
                <a:cubicBezTo>
                  <a:pt x="2571499" y="26194"/>
                  <a:pt x="2791116" y="18729"/>
                  <a:pt x="3275045" y="18729"/>
                </a:cubicBezTo>
                <a:cubicBezTo>
                  <a:pt x="3417116" y="18729"/>
                  <a:pt x="3684798" y="33979"/>
                  <a:pt x="3834882" y="37390"/>
                </a:cubicBezTo>
                <a:lnTo>
                  <a:pt x="4404049" y="46721"/>
                </a:lnTo>
                <a:lnTo>
                  <a:pt x="4711959" y="37390"/>
                </a:lnTo>
                <a:cubicBezTo>
                  <a:pt x="4743182" y="35938"/>
                  <a:pt x="4774125" y="30768"/>
                  <a:pt x="4805265" y="28060"/>
                </a:cubicBezTo>
                <a:cubicBezTo>
                  <a:pt x="4907427" y="19176"/>
                  <a:pt x="5022037" y="11849"/>
                  <a:pt x="5122506" y="9399"/>
                </a:cubicBezTo>
                <a:cubicBezTo>
                  <a:pt x="5565700" y="-1410"/>
                  <a:pt x="5604675" y="68"/>
                  <a:pt x="5962261" y="68"/>
                </a:cubicBezTo>
              </a:path>
            </a:pathLst>
          </a:custGeom>
          <a:noFill/>
          <a:ln w="635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552E5A-BCC3-988C-B5C3-618FFA0A139D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976320" y="3358992"/>
            <a:ext cx="40341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0CD72F-FB47-CEC7-4F54-B7068A6B8D13}"/>
              </a:ext>
            </a:extLst>
          </p:cNvPr>
          <p:cNvSpPr txBox="1"/>
          <p:nvPr/>
        </p:nvSpPr>
        <p:spPr>
          <a:xfrm>
            <a:off x="9379734" y="2881938"/>
            <a:ext cx="2525960" cy="954107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/>
              <a:t>also it is</a:t>
            </a:r>
          </a:p>
          <a:p>
            <a:r>
              <a:rPr lang="en-US" sz="2800" dirty="0"/>
              <a:t>not composable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72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4635-8C76-C103-4A0E-63D47D552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7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&lt;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less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KeyContainer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MappedContainer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flat_map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ru-RU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key_container_type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0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KeyContainer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mapped_container_type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0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MappedContainer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ru-RU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key_container_type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keys;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mapped_container_type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values;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ru-RU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c; </a:t>
            </a:r>
            <a:r>
              <a:rPr lang="en-US" sz="2000" i="1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exposition only</a:t>
            </a:r>
            <a:endParaRPr lang="en-US" sz="2000" i="1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2D8BA-0322-8889-07E1-30A5BC545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9234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63F6-E1CC-02A8-1773-91B6D343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flat map?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C88C7-96F9-C87A-1C20-E7D4791B8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Flat maps should be used:</a:t>
            </a:r>
          </a:p>
          <a:p>
            <a:r>
              <a:rPr lang="en-US" dirty="0"/>
              <a:t>for small constant maximum number of elements (known at compile time)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e.g. for maximum number of elements = 30?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Flat maps may be used:</a:t>
            </a:r>
          </a:p>
          <a:p>
            <a:r>
              <a:rPr lang="en-US" sz="2400" dirty="0"/>
              <a:t>to do </a:t>
            </a:r>
            <a:r>
              <a:rPr lang="en-US" sz="2400" i="1" dirty="0"/>
              <a:t>mostly lookups</a:t>
            </a:r>
            <a:r>
              <a:rPr lang="en-US" sz="2400" dirty="0"/>
              <a:t> if 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std::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unordered_map</a:t>
            </a:r>
            <a:r>
              <a:rPr lang="en-US" sz="2400" dirty="0"/>
              <a:t> is unavailable to use</a:t>
            </a:r>
            <a:br>
              <a:rPr lang="en-US" sz="2400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e.g. initialization at once, and then only doing lookups</a:t>
            </a:r>
          </a:p>
          <a:p>
            <a:r>
              <a:rPr lang="en-US" sz="2400" dirty="0"/>
              <a:t>to do </a:t>
            </a:r>
            <a:r>
              <a:rPr lang="en-US" sz="2400" i="1" dirty="0"/>
              <a:t>mostly iterations in order</a:t>
            </a:r>
            <a:br>
              <a:rPr lang="en-US" sz="2400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e.g. rare lookups/insertions/erasures, frequent iterations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03969-D5F5-0D11-6CC7-92F713FC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11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BAD6-D62D-EF81-240B-D2629A8F2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flat map?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E9865-E69A-9F9A-79D9-8F152AC79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Universal advice:</a:t>
            </a:r>
          </a:p>
          <a:p>
            <a:pPr algn="ctr"/>
            <a:r>
              <a:rPr lang="en-US" sz="4000" dirty="0"/>
              <a:t>measure</a:t>
            </a:r>
          </a:p>
          <a:p>
            <a:pPr algn="ctr"/>
            <a:r>
              <a:rPr lang="en-US" sz="4000" dirty="0"/>
              <a:t>measure</a:t>
            </a:r>
          </a:p>
          <a:p>
            <a:pPr algn="ctr"/>
            <a:r>
              <a:rPr lang="en-US" sz="4000" dirty="0"/>
              <a:t>measure</a:t>
            </a:r>
            <a:endParaRPr lang="ru-RU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D6335-15F4-1A57-0421-0C1F4665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6459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955F-3D5A-7AB7-EB9F-F94527F0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favourite</a:t>
            </a:r>
            <a:r>
              <a:rPr lang="en-US" dirty="0"/>
              <a:t> feature of flat maps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5CC7-D670-CF25-E937-949820611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boost::container::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flat_map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&gt;{};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extract_sequence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993F0-7EEC-88EE-6A7A-E443C6B15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046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0364-0ED1-3EA6-06CE-6C6863E0C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associative containers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7B746-91F6-A3FD-5F9F-B215BAA31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unordered_map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equal_to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78509-BE1E-8E94-68CC-A602F027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6</a:t>
            </a:fld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F97428-FED6-6AE5-8C29-A1C769916EAC}"/>
              </a:ext>
            </a:extLst>
          </p:cNvPr>
          <p:cNvSpPr/>
          <p:nvPr/>
        </p:nvSpPr>
        <p:spPr>
          <a:xfrm>
            <a:off x="1343376" y="1703651"/>
            <a:ext cx="2880320" cy="1656184"/>
          </a:xfrm>
          <a:prstGeom prst="rect">
            <a:avLst/>
          </a:prstGeom>
          <a:solidFill>
            <a:schemeClr val="bg1"/>
          </a:solidFill>
          <a:ln w="31750">
            <a:prstDash val="dash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bucket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8E4DAA-2034-C7E3-08F6-75F84E923462}"/>
              </a:ext>
            </a:extLst>
          </p:cNvPr>
          <p:cNvGrpSpPr/>
          <p:nvPr/>
        </p:nvGrpSpPr>
        <p:grpSpPr>
          <a:xfrm>
            <a:off x="1487392" y="2068904"/>
            <a:ext cx="2592000" cy="1152000"/>
            <a:chOff x="983448" y="1364668"/>
            <a:chExt cx="2592000" cy="1152000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D08CB3E-30CF-F365-0145-B6BD64FB5AC9}"/>
                </a:ext>
              </a:extLst>
            </p:cNvPr>
            <p:cNvSpPr/>
            <p:nvPr/>
          </p:nvSpPr>
          <p:spPr>
            <a:xfrm>
              <a:off x="983448" y="1364668"/>
              <a:ext cx="864000" cy="115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node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5F0F66-9C54-7E26-1DAF-8287B45A6A43}"/>
                </a:ext>
              </a:extLst>
            </p:cNvPr>
            <p:cNvSpPr/>
            <p:nvPr/>
          </p:nvSpPr>
          <p:spPr>
            <a:xfrm>
              <a:off x="1847448" y="1364668"/>
              <a:ext cx="864000" cy="115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node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35E8B1-2275-2865-AA80-DF8166A49651}"/>
                </a:ext>
              </a:extLst>
            </p:cNvPr>
            <p:cNvSpPr/>
            <p:nvPr/>
          </p:nvSpPr>
          <p:spPr>
            <a:xfrm>
              <a:off x="2711448" y="1364668"/>
              <a:ext cx="864000" cy="115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node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79C73C-249E-DA4A-7437-5A036C077CE4}"/>
              </a:ext>
            </a:extLst>
          </p:cNvPr>
          <p:cNvSpPr/>
          <p:nvPr/>
        </p:nvSpPr>
        <p:spPr>
          <a:xfrm>
            <a:off x="3359392" y="2500953"/>
            <a:ext cx="576000" cy="576064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40FE9A-38EA-06A9-2BFB-F8C6C9163A77}"/>
              </a:ext>
            </a:extLst>
          </p:cNvPr>
          <p:cNvSpPr/>
          <p:nvPr/>
        </p:nvSpPr>
        <p:spPr>
          <a:xfrm>
            <a:off x="1631392" y="2500953"/>
            <a:ext cx="576000" cy="576064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BFCC34-D726-9E67-A773-A149804636F4}"/>
              </a:ext>
            </a:extLst>
          </p:cNvPr>
          <p:cNvSpPr/>
          <p:nvPr/>
        </p:nvSpPr>
        <p:spPr>
          <a:xfrm>
            <a:off x="2495392" y="2500953"/>
            <a:ext cx="576000" cy="576064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B85E05-0B16-F3C0-9D77-83CE9CD91BC3}"/>
              </a:ext>
            </a:extLst>
          </p:cNvPr>
          <p:cNvSpPr/>
          <p:nvPr/>
        </p:nvSpPr>
        <p:spPr>
          <a:xfrm>
            <a:off x="4511696" y="1700808"/>
            <a:ext cx="2880320" cy="1656184"/>
          </a:xfrm>
          <a:prstGeom prst="rect">
            <a:avLst/>
          </a:prstGeom>
          <a:solidFill>
            <a:schemeClr val="bg1"/>
          </a:solidFill>
          <a:ln w="31750">
            <a:prstDash val="dash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bucket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0A48C5-C96E-A3B7-74C4-D6079A85BAFD}"/>
              </a:ext>
            </a:extLst>
          </p:cNvPr>
          <p:cNvSpPr/>
          <p:nvPr/>
        </p:nvSpPr>
        <p:spPr>
          <a:xfrm>
            <a:off x="4655712" y="2066061"/>
            <a:ext cx="864000" cy="115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6CC0FD-5D73-04C6-6039-3281D6FAD76A}"/>
              </a:ext>
            </a:extLst>
          </p:cNvPr>
          <p:cNvSpPr/>
          <p:nvPr/>
        </p:nvSpPr>
        <p:spPr>
          <a:xfrm>
            <a:off x="4799712" y="2498110"/>
            <a:ext cx="576000" cy="576064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90716C-059C-A680-7803-6B26011F09A6}"/>
              </a:ext>
            </a:extLst>
          </p:cNvPr>
          <p:cNvSpPr/>
          <p:nvPr/>
        </p:nvSpPr>
        <p:spPr>
          <a:xfrm>
            <a:off x="7680176" y="1700808"/>
            <a:ext cx="2880320" cy="1656184"/>
          </a:xfrm>
          <a:prstGeom prst="rect">
            <a:avLst/>
          </a:prstGeom>
          <a:solidFill>
            <a:schemeClr val="bg1"/>
          </a:solidFill>
          <a:ln w="31750">
            <a:prstDash val="dash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bucket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7AF3F6-BD60-13A8-7323-E9DB6AE6D626}"/>
              </a:ext>
            </a:extLst>
          </p:cNvPr>
          <p:cNvGrpSpPr/>
          <p:nvPr/>
        </p:nvGrpSpPr>
        <p:grpSpPr>
          <a:xfrm>
            <a:off x="7824192" y="2066061"/>
            <a:ext cx="1728000" cy="1152000"/>
            <a:chOff x="7464248" y="2639282"/>
            <a:chExt cx="1728000" cy="1152000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B860CAE-4FD6-8ED4-A687-396C169F88D5}"/>
                </a:ext>
              </a:extLst>
            </p:cNvPr>
            <p:cNvSpPr/>
            <p:nvPr/>
          </p:nvSpPr>
          <p:spPr>
            <a:xfrm>
              <a:off x="7464248" y="2639282"/>
              <a:ext cx="864000" cy="115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node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16E7161-B5D7-6E75-90C7-0F9DEB3D7713}"/>
                </a:ext>
              </a:extLst>
            </p:cNvPr>
            <p:cNvSpPr/>
            <p:nvPr/>
          </p:nvSpPr>
          <p:spPr>
            <a:xfrm>
              <a:off x="8328248" y="2639282"/>
              <a:ext cx="864000" cy="115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node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B6700BD-2FFE-66AE-60D2-57119761AE21}"/>
              </a:ext>
            </a:extLst>
          </p:cNvPr>
          <p:cNvSpPr/>
          <p:nvPr/>
        </p:nvSpPr>
        <p:spPr>
          <a:xfrm>
            <a:off x="7968192" y="2498110"/>
            <a:ext cx="576000" cy="576064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10BEFE-FAAC-1391-420C-A79A508D11C7}"/>
              </a:ext>
            </a:extLst>
          </p:cNvPr>
          <p:cNvSpPr/>
          <p:nvPr/>
        </p:nvSpPr>
        <p:spPr>
          <a:xfrm>
            <a:off x="8832192" y="2498110"/>
            <a:ext cx="576000" cy="576064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3" name="Table 48">
            <a:extLst>
              <a:ext uri="{FF2B5EF4-FFF2-40B4-BE49-F238E27FC236}">
                <a16:creationId xmlns:a16="http://schemas.microsoft.com/office/drawing/2014/main" id="{9DDC9B0D-D52B-E662-4E17-FF0DC1560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11789"/>
              </p:ext>
            </p:extLst>
          </p:nvPr>
        </p:nvGraphicFramePr>
        <p:xfrm>
          <a:off x="838200" y="3975114"/>
          <a:ext cx="819766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33660">
                  <a:extLst>
                    <a:ext uri="{9D8B030D-6E8A-4147-A177-3AD203B41FA5}">
                      <a16:colId xmlns:a16="http://schemas.microsoft.com/office/drawing/2014/main" val="82450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24213806"/>
                    </a:ext>
                  </a:extLst>
                </a:gridCol>
              </a:tblGrid>
              <a:tr h="322018"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Complexity: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78249"/>
                  </a:ext>
                </a:extLst>
              </a:tr>
              <a:tr h="322018">
                <a:tc>
                  <a:txBody>
                    <a:bodyPr/>
                    <a:lstStyle/>
                    <a:p>
                      <a:r>
                        <a:rPr lang="en-US" sz="2800" dirty="0"/>
                        <a:t>search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constant </a:t>
                      </a:r>
                      <a:r>
                        <a:rPr lang="en-US" sz="2800" b="1" i="1" dirty="0"/>
                        <a:t>O(1)</a:t>
                      </a:r>
                      <a:r>
                        <a:rPr lang="en-US" sz="2800" i="0" dirty="0"/>
                        <a:t> on average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473022"/>
                  </a:ext>
                </a:extLst>
              </a:tr>
              <a:tr h="322018">
                <a:tc>
                  <a:txBody>
                    <a:bodyPr/>
                    <a:lstStyle/>
                    <a:p>
                      <a:r>
                        <a:rPr lang="en-US" sz="2800" dirty="0"/>
                        <a:t>element insertion/removal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constant </a:t>
                      </a:r>
                      <a:r>
                        <a:rPr lang="en-US" sz="2800" b="1" i="1" dirty="0"/>
                        <a:t>O(1)</a:t>
                      </a:r>
                      <a:r>
                        <a:rPr lang="en-US" sz="2800" i="0" dirty="0"/>
                        <a:t> on average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961290"/>
                  </a:ext>
                </a:extLst>
              </a:tr>
            </a:tbl>
          </a:graphicData>
        </a:graphic>
      </p:graphicFrame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C3761B3-9FB9-6C89-273E-1633C90BAB66}"/>
              </a:ext>
            </a:extLst>
          </p:cNvPr>
          <p:cNvSpPr/>
          <p:nvPr/>
        </p:nvSpPr>
        <p:spPr>
          <a:xfrm>
            <a:off x="7320136" y="764704"/>
            <a:ext cx="2967134" cy="55984"/>
          </a:xfrm>
          <a:custGeom>
            <a:avLst/>
            <a:gdLst>
              <a:gd name="connsiteX0" fmla="*/ 0 w 2967134"/>
              <a:gd name="connsiteY0" fmla="*/ 55984 h 55984"/>
              <a:gd name="connsiteX1" fmla="*/ 139959 w 2967134"/>
              <a:gd name="connsiteY1" fmla="*/ 37322 h 55984"/>
              <a:gd name="connsiteX2" fmla="*/ 923730 w 2967134"/>
              <a:gd name="connsiteY2" fmla="*/ 27992 h 55984"/>
              <a:gd name="connsiteX3" fmla="*/ 1324947 w 2967134"/>
              <a:gd name="connsiteY3" fmla="*/ 0 h 55984"/>
              <a:gd name="connsiteX4" fmla="*/ 2230016 w 2967134"/>
              <a:gd name="connsiteY4" fmla="*/ 9331 h 55984"/>
              <a:gd name="connsiteX5" fmla="*/ 2827175 w 2967134"/>
              <a:gd name="connsiteY5" fmla="*/ 18661 h 55984"/>
              <a:gd name="connsiteX6" fmla="*/ 2967134 w 2967134"/>
              <a:gd name="connsiteY6" fmla="*/ 27992 h 5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7134" h="55984">
                <a:moveTo>
                  <a:pt x="0" y="55984"/>
                </a:moveTo>
                <a:cubicBezTo>
                  <a:pt x="52924" y="45399"/>
                  <a:pt x="78923" y="38621"/>
                  <a:pt x="139959" y="37322"/>
                </a:cubicBezTo>
                <a:lnTo>
                  <a:pt x="923730" y="27992"/>
                </a:lnTo>
                <a:cubicBezTo>
                  <a:pt x="1106696" y="1854"/>
                  <a:pt x="1086329" y="0"/>
                  <a:pt x="1324947" y="0"/>
                </a:cubicBezTo>
                <a:cubicBezTo>
                  <a:pt x="1626653" y="0"/>
                  <a:pt x="1928334" y="5583"/>
                  <a:pt x="2230016" y="9331"/>
                </a:cubicBezTo>
                <a:lnTo>
                  <a:pt x="2827175" y="18661"/>
                </a:lnTo>
                <a:cubicBezTo>
                  <a:pt x="2942202" y="29118"/>
                  <a:pt x="2895459" y="27992"/>
                  <a:pt x="2967134" y="27992"/>
                </a:cubicBezTo>
              </a:path>
            </a:pathLst>
          </a:custGeom>
          <a:noFill/>
          <a:ln w="635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0F2CB11-4B17-B2C3-31F1-0A42A4464687}"/>
              </a:ext>
            </a:extLst>
          </p:cNvPr>
          <p:cNvSpPr/>
          <p:nvPr/>
        </p:nvSpPr>
        <p:spPr>
          <a:xfrm>
            <a:off x="7320136" y="1166287"/>
            <a:ext cx="4002832" cy="74684"/>
          </a:xfrm>
          <a:custGeom>
            <a:avLst/>
            <a:gdLst>
              <a:gd name="connsiteX0" fmla="*/ 0 w 4002832"/>
              <a:gd name="connsiteY0" fmla="*/ 18701 h 74684"/>
              <a:gd name="connsiteX1" fmla="*/ 681134 w 4002832"/>
              <a:gd name="connsiteY1" fmla="*/ 28031 h 74684"/>
              <a:gd name="connsiteX2" fmla="*/ 1091681 w 4002832"/>
              <a:gd name="connsiteY2" fmla="*/ 46693 h 74684"/>
              <a:gd name="connsiteX3" fmla="*/ 1296955 w 4002832"/>
              <a:gd name="connsiteY3" fmla="*/ 56023 h 74684"/>
              <a:gd name="connsiteX4" fmla="*/ 1464906 w 4002832"/>
              <a:gd name="connsiteY4" fmla="*/ 65354 h 74684"/>
              <a:gd name="connsiteX5" fmla="*/ 2537926 w 4002832"/>
              <a:gd name="connsiteY5" fmla="*/ 74684 h 74684"/>
              <a:gd name="connsiteX6" fmla="*/ 2920481 w 4002832"/>
              <a:gd name="connsiteY6" fmla="*/ 56023 h 74684"/>
              <a:gd name="connsiteX7" fmla="*/ 3051110 w 4002832"/>
              <a:gd name="connsiteY7" fmla="*/ 37362 h 74684"/>
              <a:gd name="connsiteX8" fmla="*/ 3331028 w 4002832"/>
              <a:gd name="connsiteY8" fmla="*/ 28031 h 74684"/>
              <a:gd name="connsiteX9" fmla="*/ 3564294 w 4002832"/>
              <a:gd name="connsiteY9" fmla="*/ 9370 h 74684"/>
              <a:gd name="connsiteX10" fmla="*/ 4002832 w 4002832"/>
              <a:gd name="connsiteY10" fmla="*/ 40 h 7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02832" h="74684">
                <a:moveTo>
                  <a:pt x="0" y="18701"/>
                </a:moveTo>
                <a:lnTo>
                  <a:pt x="681134" y="28031"/>
                </a:lnTo>
                <a:cubicBezTo>
                  <a:pt x="818079" y="31542"/>
                  <a:pt x="954832" y="40473"/>
                  <a:pt x="1091681" y="46693"/>
                </a:cubicBezTo>
                <a:lnTo>
                  <a:pt x="1296955" y="56023"/>
                </a:lnTo>
                <a:cubicBezTo>
                  <a:pt x="1352939" y="59133"/>
                  <a:pt x="1408842" y="64511"/>
                  <a:pt x="1464906" y="65354"/>
                </a:cubicBezTo>
                <a:lnTo>
                  <a:pt x="2537926" y="74684"/>
                </a:lnTo>
                <a:cubicBezTo>
                  <a:pt x="2611067" y="71871"/>
                  <a:pt x="2824678" y="65934"/>
                  <a:pt x="2920481" y="56023"/>
                </a:cubicBezTo>
                <a:cubicBezTo>
                  <a:pt x="2964233" y="51497"/>
                  <a:pt x="3007227" y="40354"/>
                  <a:pt x="3051110" y="37362"/>
                </a:cubicBezTo>
                <a:cubicBezTo>
                  <a:pt x="3144252" y="31011"/>
                  <a:pt x="3237722" y="31141"/>
                  <a:pt x="3331028" y="28031"/>
                </a:cubicBezTo>
                <a:cubicBezTo>
                  <a:pt x="3439649" y="12515"/>
                  <a:pt x="3405489" y="15478"/>
                  <a:pt x="3564294" y="9370"/>
                </a:cubicBezTo>
                <a:cubicBezTo>
                  <a:pt x="3837781" y="-1149"/>
                  <a:pt x="3807910" y="40"/>
                  <a:pt x="4002832" y="40"/>
                </a:cubicBezTo>
              </a:path>
            </a:pathLst>
          </a:custGeom>
          <a:noFill/>
          <a:ln w="635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65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955F-3D5A-7AB7-EB9F-F94527F0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favourite</a:t>
            </a:r>
            <a:r>
              <a:rPr lang="en-US" dirty="0"/>
              <a:t> feature of flat maps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5CC7-D670-CF25-E937-949820611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boost::container::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flat_map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&gt;{};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boost::container::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extract_sequence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boost::container::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boost::container::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new_allocator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extract_sequence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993F0-7EEC-88EE-6A7A-E443C6B15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60</a:t>
            </a:fld>
            <a:endParaRPr lang="ru-RU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DD6245-7BA9-8C80-3C29-9642F01E201B}"/>
              </a:ext>
            </a:extLst>
          </p:cNvPr>
          <p:cNvSpPr/>
          <p:nvPr/>
        </p:nvSpPr>
        <p:spPr>
          <a:xfrm>
            <a:off x="923731" y="1412776"/>
            <a:ext cx="9526555" cy="774932"/>
          </a:xfrm>
          <a:custGeom>
            <a:avLst/>
            <a:gdLst>
              <a:gd name="connsiteX0" fmla="*/ 0 w 9526555"/>
              <a:gd name="connsiteY0" fmla="*/ 139959 h 774932"/>
              <a:gd name="connsiteX1" fmla="*/ 457200 w 9526555"/>
              <a:gd name="connsiteY1" fmla="*/ 130629 h 774932"/>
              <a:gd name="connsiteX2" fmla="*/ 998375 w 9526555"/>
              <a:gd name="connsiteY2" fmla="*/ 102637 h 774932"/>
              <a:gd name="connsiteX3" fmla="*/ 475861 w 9526555"/>
              <a:gd name="connsiteY3" fmla="*/ 391886 h 774932"/>
              <a:gd name="connsiteX4" fmla="*/ 457200 w 9526555"/>
              <a:gd name="connsiteY4" fmla="*/ 457200 h 774932"/>
              <a:gd name="connsiteX5" fmla="*/ 494522 w 9526555"/>
              <a:gd name="connsiteY5" fmla="*/ 475861 h 774932"/>
              <a:gd name="connsiteX6" fmla="*/ 1875453 w 9526555"/>
              <a:gd name="connsiteY6" fmla="*/ 102637 h 774932"/>
              <a:gd name="connsiteX7" fmla="*/ 1968759 w 9526555"/>
              <a:gd name="connsiteY7" fmla="*/ 93306 h 774932"/>
              <a:gd name="connsiteX8" fmla="*/ 1632857 w 9526555"/>
              <a:gd name="connsiteY8" fmla="*/ 513184 h 774932"/>
              <a:gd name="connsiteX9" fmla="*/ 2631232 w 9526555"/>
              <a:gd name="connsiteY9" fmla="*/ 205274 h 774932"/>
              <a:gd name="connsiteX10" fmla="*/ 3144416 w 9526555"/>
              <a:gd name="connsiteY10" fmla="*/ 55984 h 774932"/>
              <a:gd name="connsiteX11" fmla="*/ 2976465 w 9526555"/>
              <a:gd name="connsiteY11" fmla="*/ 251927 h 774932"/>
              <a:gd name="connsiteX12" fmla="*/ 2705877 w 9526555"/>
              <a:gd name="connsiteY12" fmla="*/ 522514 h 774932"/>
              <a:gd name="connsiteX13" fmla="*/ 2621902 w 9526555"/>
              <a:gd name="connsiteY13" fmla="*/ 662474 h 774932"/>
              <a:gd name="connsiteX14" fmla="*/ 3517640 w 9526555"/>
              <a:gd name="connsiteY14" fmla="*/ 279918 h 774932"/>
              <a:gd name="connsiteX15" fmla="*/ 4310742 w 9526555"/>
              <a:gd name="connsiteY15" fmla="*/ 46653 h 774932"/>
              <a:gd name="connsiteX16" fmla="*/ 4086808 w 9526555"/>
              <a:gd name="connsiteY16" fmla="*/ 270588 h 774932"/>
              <a:gd name="connsiteX17" fmla="*/ 3769567 w 9526555"/>
              <a:gd name="connsiteY17" fmla="*/ 541176 h 774932"/>
              <a:gd name="connsiteX18" fmla="*/ 3648269 w 9526555"/>
              <a:gd name="connsiteY18" fmla="*/ 699796 h 774932"/>
              <a:gd name="connsiteX19" fmla="*/ 4767942 w 9526555"/>
              <a:gd name="connsiteY19" fmla="*/ 177282 h 774932"/>
              <a:gd name="connsiteX20" fmla="*/ 5225142 w 9526555"/>
              <a:gd name="connsiteY20" fmla="*/ 55984 h 774932"/>
              <a:gd name="connsiteX21" fmla="*/ 5113175 w 9526555"/>
              <a:gd name="connsiteY21" fmla="*/ 233265 h 774932"/>
              <a:gd name="connsiteX22" fmla="*/ 4935893 w 9526555"/>
              <a:gd name="connsiteY22" fmla="*/ 429208 h 774932"/>
              <a:gd name="connsiteX23" fmla="*/ 4991877 w 9526555"/>
              <a:gd name="connsiteY23" fmla="*/ 438539 h 774932"/>
              <a:gd name="connsiteX24" fmla="*/ 5393093 w 9526555"/>
              <a:gd name="connsiteY24" fmla="*/ 279918 h 774932"/>
              <a:gd name="connsiteX25" fmla="*/ 5887616 w 9526555"/>
              <a:gd name="connsiteY25" fmla="*/ 111967 h 774932"/>
              <a:gd name="connsiteX26" fmla="*/ 6260840 w 9526555"/>
              <a:gd name="connsiteY26" fmla="*/ 9331 h 774932"/>
              <a:gd name="connsiteX27" fmla="*/ 6223518 w 9526555"/>
              <a:gd name="connsiteY27" fmla="*/ 27992 h 774932"/>
              <a:gd name="connsiteX28" fmla="*/ 6055567 w 9526555"/>
              <a:gd name="connsiteY28" fmla="*/ 158620 h 774932"/>
              <a:gd name="connsiteX29" fmla="*/ 6036906 w 9526555"/>
              <a:gd name="connsiteY29" fmla="*/ 195943 h 774932"/>
              <a:gd name="connsiteX30" fmla="*/ 6755363 w 9526555"/>
              <a:gd name="connsiteY30" fmla="*/ 27992 h 774932"/>
              <a:gd name="connsiteX31" fmla="*/ 6960636 w 9526555"/>
              <a:gd name="connsiteY31" fmla="*/ 0 h 774932"/>
              <a:gd name="connsiteX32" fmla="*/ 6867330 w 9526555"/>
              <a:gd name="connsiteY32" fmla="*/ 102637 h 774932"/>
              <a:gd name="connsiteX33" fmla="*/ 6923314 w 9526555"/>
              <a:gd name="connsiteY33" fmla="*/ 121298 h 774932"/>
              <a:gd name="connsiteX34" fmla="*/ 7576457 w 9526555"/>
              <a:gd name="connsiteY34" fmla="*/ 55984 h 774932"/>
              <a:gd name="connsiteX35" fmla="*/ 7567126 w 9526555"/>
              <a:gd name="connsiteY35" fmla="*/ 83976 h 774932"/>
              <a:gd name="connsiteX36" fmla="*/ 7483151 w 9526555"/>
              <a:gd name="connsiteY36" fmla="*/ 158620 h 774932"/>
              <a:gd name="connsiteX37" fmla="*/ 7529804 w 9526555"/>
              <a:gd name="connsiteY37" fmla="*/ 167951 h 774932"/>
              <a:gd name="connsiteX38" fmla="*/ 7781730 w 9526555"/>
              <a:gd name="connsiteY38" fmla="*/ 158620 h 774932"/>
              <a:gd name="connsiteX39" fmla="*/ 8033657 w 9526555"/>
              <a:gd name="connsiteY39" fmla="*/ 111967 h 774932"/>
              <a:gd name="connsiteX40" fmla="*/ 8052318 w 9526555"/>
              <a:gd name="connsiteY40" fmla="*/ 251927 h 774932"/>
              <a:gd name="connsiteX41" fmla="*/ 8322906 w 9526555"/>
              <a:gd name="connsiteY41" fmla="*/ 223935 h 774932"/>
              <a:gd name="connsiteX42" fmla="*/ 8752114 w 9526555"/>
              <a:gd name="connsiteY42" fmla="*/ 130629 h 774932"/>
              <a:gd name="connsiteX43" fmla="*/ 8658808 w 9526555"/>
              <a:gd name="connsiteY43" fmla="*/ 205274 h 774932"/>
              <a:gd name="connsiteX44" fmla="*/ 9032032 w 9526555"/>
              <a:gd name="connsiteY44" fmla="*/ 65314 h 774932"/>
              <a:gd name="connsiteX45" fmla="*/ 9088016 w 9526555"/>
              <a:gd name="connsiteY45" fmla="*/ 93306 h 774932"/>
              <a:gd name="connsiteX46" fmla="*/ 9526555 w 9526555"/>
              <a:gd name="connsiteY46" fmla="*/ 46653 h 774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9526555" h="774932">
                <a:moveTo>
                  <a:pt x="0" y="139959"/>
                </a:moveTo>
                <a:lnTo>
                  <a:pt x="457200" y="130629"/>
                </a:lnTo>
                <a:cubicBezTo>
                  <a:pt x="861794" y="118116"/>
                  <a:pt x="771977" y="125275"/>
                  <a:pt x="998375" y="102637"/>
                </a:cubicBezTo>
                <a:cubicBezTo>
                  <a:pt x="909356" y="148582"/>
                  <a:pt x="567487" y="317228"/>
                  <a:pt x="475861" y="391886"/>
                </a:cubicBezTo>
                <a:cubicBezTo>
                  <a:pt x="458308" y="406189"/>
                  <a:pt x="463420" y="435429"/>
                  <a:pt x="457200" y="457200"/>
                </a:cubicBezTo>
                <a:cubicBezTo>
                  <a:pt x="469641" y="463420"/>
                  <a:pt x="481085" y="479453"/>
                  <a:pt x="494522" y="475861"/>
                </a:cubicBezTo>
                <a:cubicBezTo>
                  <a:pt x="1621886" y="174487"/>
                  <a:pt x="1057348" y="263576"/>
                  <a:pt x="1875453" y="102637"/>
                </a:cubicBezTo>
                <a:cubicBezTo>
                  <a:pt x="1906122" y="96604"/>
                  <a:pt x="1937657" y="96416"/>
                  <a:pt x="1968759" y="93306"/>
                </a:cubicBezTo>
                <a:cubicBezTo>
                  <a:pt x="1856792" y="233265"/>
                  <a:pt x="1458024" y="552663"/>
                  <a:pt x="1632857" y="513184"/>
                </a:cubicBezTo>
                <a:cubicBezTo>
                  <a:pt x="2237797" y="376583"/>
                  <a:pt x="1646601" y="520957"/>
                  <a:pt x="2631232" y="205274"/>
                </a:cubicBezTo>
                <a:cubicBezTo>
                  <a:pt x="2800879" y="150884"/>
                  <a:pt x="2973355" y="105747"/>
                  <a:pt x="3144416" y="55984"/>
                </a:cubicBezTo>
                <a:cubicBezTo>
                  <a:pt x="3088432" y="121298"/>
                  <a:pt x="3035384" y="189248"/>
                  <a:pt x="2976465" y="251927"/>
                </a:cubicBezTo>
                <a:cubicBezTo>
                  <a:pt x="2889100" y="344868"/>
                  <a:pt x="2789250" y="425977"/>
                  <a:pt x="2705877" y="522514"/>
                </a:cubicBezTo>
                <a:cubicBezTo>
                  <a:pt x="2670316" y="563690"/>
                  <a:pt x="2649894" y="615821"/>
                  <a:pt x="2621902" y="662474"/>
                </a:cubicBezTo>
                <a:cubicBezTo>
                  <a:pt x="2846394" y="961802"/>
                  <a:pt x="2559345" y="604500"/>
                  <a:pt x="3517640" y="279918"/>
                </a:cubicBezTo>
                <a:cubicBezTo>
                  <a:pt x="4164909" y="60683"/>
                  <a:pt x="3895555" y="118860"/>
                  <a:pt x="4310742" y="46653"/>
                </a:cubicBezTo>
                <a:cubicBezTo>
                  <a:pt x="4236097" y="121298"/>
                  <a:pt x="4164736" y="199378"/>
                  <a:pt x="4086808" y="270588"/>
                </a:cubicBezTo>
                <a:cubicBezTo>
                  <a:pt x="3984206" y="364346"/>
                  <a:pt x="3868898" y="443959"/>
                  <a:pt x="3769567" y="541176"/>
                </a:cubicBezTo>
                <a:cubicBezTo>
                  <a:pt x="3721998" y="587733"/>
                  <a:pt x="3585732" y="722590"/>
                  <a:pt x="3648269" y="699796"/>
                </a:cubicBezTo>
                <a:cubicBezTo>
                  <a:pt x="4035230" y="558754"/>
                  <a:pt x="4369850" y="282898"/>
                  <a:pt x="4767942" y="177282"/>
                </a:cubicBezTo>
                <a:lnTo>
                  <a:pt x="5225142" y="55984"/>
                </a:lnTo>
                <a:cubicBezTo>
                  <a:pt x="5416687" y="75137"/>
                  <a:pt x="5313600" y="42617"/>
                  <a:pt x="5113175" y="233265"/>
                </a:cubicBezTo>
                <a:cubicBezTo>
                  <a:pt x="5049356" y="293971"/>
                  <a:pt x="4994987" y="363894"/>
                  <a:pt x="4935893" y="429208"/>
                </a:cubicBezTo>
                <a:cubicBezTo>
                  <a:pt x="4954554" y="432318"/>
                  <a:pt x="4973893" y="444411"/>
                  <a:pt x="4991877" y="438539"/>
                </a:cubicBezTo>
                <a:cubicBezTo>
                  <a:pt x="5128585" y="393900"/>
                  <a:pt x="5257981" y="329178"/>
                  <a:pt x="5393093" y="279918"/>
                </a:cubicBezTo>
                <a:cubicBezTo>
                  <a:pt x="5556650" y="220288"/>
                  <a:pt x="5721420" y="163791"/>
                  <a:pt x="5887616" y="111967"/>
                </a:cubicBezTo>
                <a:cubicBezTo>
                  <a:pt x="6010793" y="73557"/>
                  <a:pt x="6135666" y="40624"/>
                  <a:pt x="6260840" y="9331"/>
                </a:cubicBezTo>
                <a:cubicBezTo>
                  <a:pt x="6274334" y="5958"/>
                  <a:pt x="6234767" y="19811"/>
                  <a:pt x="6223518" y="27992"/>
                </a:cubicBezTo>
                <a:cubicBezTo>
                  <a:pt x="6166160" y="69707"/>
                  <a:pt x="6111551" y="115077"/>
                  <a:pt x="6055567" y="158620"/>
                </a:cubicBezTo>
                <a:cubicBezTo>
                  <a:pt x="6049347" y="171061"/>
                  <a:pt x="6023233" y="198495"/>
                  <a:pt x="6036906" y="195943"/>
                </a:cubicBezTo>
                <a:cubicBezTo>
                  <a:pt x="6278672" y="150814"/>
                  <a:pt x="6511676" y="61222"/>
                  <a:pt x="6755363" y="27992"/>
                </a:cubicBezTo>
                <a:lnTo>
                  <a:pt x="6960636" y="0"/>
                </a:lnTo>
                <a:cubicBezTo>
                  <a:pt x="6929534" y="34212"/>
                  <a:pt x="6880927" y="58445"/>
                  <a:pt x="6867330" y="102637"/>
                </a:cubicBezTo>
                <a:cubicBezTo>
                  <a:pt x="6861545" y="121438"/>
                  <a:pt x="6903649" y="121790"/>
                  <a:pt x="6923314" y="121298"/>
                </a:cubicBezTo>
                <a:cubicBezTo>
                  <a:pt x="7037397" y="118446"/>
                  <a:pt x="7469731" y="67842"/>
                  <a:pt x="7576457" y="55984"/>
                </a:cubicBezTo>
                <a:cubicBezTo>
                  <a:pt x="7573347" y="65315"/>
                  <a:pt x="7573742" y="76698"/>
                  <a:pt x="7567126" y="83976"/>
                </a:cubicBezTo>
                <a:cubicBezTo>
                  <a:pt x="7541933" y="111688"/>
                  <a:pt x="7498361" y="124396"/>
                  <a:pt x="7483151" y="158620"/>
                </a:cubicBezTo>
                <a:cubicBezTo>
                  <a:pt x="7476710" y="173112"/>
                  <a:pt x="7514253" y="164841"/>
                  <a:pt x="7529804" y="167951"/>
                </a:cubicBezTo>
                <a:cubicBezTo>
                  <a:pt x="7613779" y="164841"/>
                  <a:pt x="7698211" y="167900"/>
                  <a:pt x="7781730" y="158620"/>
                </a:cubicBezTo>
                <a:cubicBezTo>
                  <a:pt x="7866611" y="149189"/>
                  <a:pt x="7952919" y="84126"/>
                  <a:pt x="8033657" y="111967"/>
                </a:cubicBezTo>
                <a:cubicBezTo>
                  <a:pt x="8078152" y="127310"/>
                  <a:pt x="8046098" y="205274"/>
                  <a:pt x="8052318" y="251927"/>
                </a:cubicBezTo>
                <a:cubicBezTo>
                  <a:pt x="8142514" y="242596"/>
                  <a:pt x="8233736" y="240397"/>
                  <a:pt x="8322906" y="223935"/>
                </a:cubicBezTo>
                <a:cubicBezTo>
                  <a:pt x="8972102" y="104083"/>
                  <a:pt x="8467331" y="159105"/>
                  <a:pt x="8752114" y="130629"/>
                </a:cubicBezTo>
                <a:cubicBezTo>
                  <a:pt x="8721012" y="155511"/>
                  <a:pt x="8619116" y="201967"/>
                  <a:pt x="8658808" y="205274"/>
                </a:cubicBezTo>
                <a:cubicBezTo>
                  <a:pt x="8721882" y="210530"/>
                  <a:pt x="8969600" y="93062"/>
                  <a:pt x="9032032" y="65314"/>
                </a:cubicBezTo>
                <a:cubicBezTo>
                  <a:pt x="9050693" y="74645"/>
                  <a:pt x="9067156" y="93707"/>
                  <a:pt x="9088016" y="93306"/>
                </a:cubicBezTo>
                <a:cubicBezTo>
                  <a:pt x="9491665" y="85544"/>
                  <a:pt x="9416594" y="156614"/>
                  <a:pt x="9526555" y="46653"/>
                </a:cubicBezTo>
              </a:path>
            </a:pathLst>
          </a:custGeom>
          <a:noFill/>
          <a:ln w="63500" cap="rnd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2543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955F-3D5A-7AB7-EB9F-F94527F0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favourite</a:t>
            </a:r>
            <a:r>
              <a:rPr lang="en-US" dirty="0"/>
              <a:t> feature of flat maps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5CC7-D670-CF25-E937-94982061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BoostFlatMap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boost::container::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flat_map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&gt;&gt;&gt;;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BoostFlatMap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{};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extract_sequence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993F0-7EEC-88EE-6A7A-E443C6B15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17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955F-3D5A-7AB7-EB9F-F94527F0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favourite</a:t>
            </a:r>
            <a:r>
              <a:rPr lang="en-US" dirty="0"/>
              <a:t> feature of flat maps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5CC7-D670-CF25-E937-94982061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BoostFlatMap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boost::container::</a:t>
            </a:r>
            <a:r>
              <a:rPr lang="en-US" sz="24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flat_map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std::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less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std::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&lt;std::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&gt;&gt;&gt;;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BoostFlatMap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{};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adopt_sequence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993F0-7EEC-88EE-6A7A-E443C6B15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9407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955F-3D5A-7AB7-EB9F-F94527F0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favourite</a:t>
            </a:r>
            <a:r>
              <a:rPr lang="en-US" dirty="0"/>
              <a:t> feature of flat maps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5CC7-D670-CF25-E937-94982061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BoostFlatMap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boost::container::</a:t>
            </a:r>
            <a:r>
              <a:rPr lang="en-US" sz="24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flat_map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std::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less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std::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&lt;std::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&gt;&gt;&gt;;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BoostFlatMap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{};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extract_sequence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adopt_sequence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993F0-7EEC-88EE-6A7A-E443C6B15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2156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955F-3D5A-7AB7-EB9F-F94527F0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favourite</a:t>
            </a:r>
            <a:r>
              <a:rPr lang="en-US" dirty="0"/>
              <a:t> feature of flat maps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5CC7-D670-CF25-E937-94982061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BoostFlatMap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boost::container::</a:t>
            </a:r>
            <a:r>
              <a:rPr lang="en-US" sz="24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flat_map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std::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less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std::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&lt;std::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&gt;&gt;&gt;;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BoostFlatMap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{};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extract_sequence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adopt_sequence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(boost::container::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ordered_unique_range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std::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993F0-7EEC-88EE-6A7A-E443C6B15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698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955F-3D5A-7AB7-EB9F-F94527F0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favourite</a:t>
            </a:r>
            <a:r>
              <a:rPr lang="en-US" dirty="0"/>
              <a:t> feature of flat maps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5CC7-D670-CF25-E937-94982061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5532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FlatMap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sz="24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container_type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extract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std::move(container);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ru-RU" sz="24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993F0-7EEC-88EE-6A7A-E443C6B15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3743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5CC7-D670-CF25-E937-94982061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7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FlatMap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sz="24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container_type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: container{ std::move(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}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std::sort(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container.begin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container.end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makePredicate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std::unique(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container.begin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container.end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makeEqualToPredicate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container.erase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container.end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ru-RU" sz="24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993F0-7EEC-88EE-6A7A-E443C6B15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00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E14D-19D8-83BE-B38C-21ECBAE4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favourite</a:t>
            </a:r>
            <a:r>
              <a:rPr lang="en-US" dirty="0"/>
              <a:t> feature of flat maps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5E5EC-F35D-E615-0ACE-D896B3A51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makeEqualToPredicate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EqualTo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operator()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value_type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value_type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.first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.first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!(comp(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|| comp(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&amp;comp;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EqualTo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*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static_cast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*&gt;(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};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5FFA3-B3CB-26EE-0DBF-E6715E35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5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955F-3D5A-7AB7-EB9F-F94527F0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favourite</a:t>
            </a:r>
            <a:r>
              <a:rPr lang="en-US" dirty="0"/>
              <a:t> feature of flat maps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5CC7-D670-CF25-E937-94982061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5532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FlatMap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sz="24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SortedUnique_t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container_type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container{ std::move(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ru-RU" sz="24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993F0-7EEC-88EE-6A7A-E443C6B15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68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778C7-448D-EE09-FB5C-B3CF5D595CE9}"/>
              </a:ext>
            </a:extLst>
          </p:cNvPr>
          <p:cNvSpPr txBox="1"/>
          <p:nvPr/>
        </p:nvSpPr>
        <p:spPr>
          <a:xfrm>
            <a:off x="838200" y="4725144"/>
            <a:ext cx="10082336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SortedUnique_t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{} </a:t>
            </a:r>
            <a:r>
              <a:rPr lang="fr-FR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inline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constexpr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SortedUnique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980998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955F-3D5A-7AB7-EB9F-F94527F0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favourite</a:t>
            </a:r>
            <a:r>
              <a:rPr lang="en-US" dirty="0"/>
              <a:t> feature of flat maps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5CC7-D670-CF25-E937-949820611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&gt;{};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extract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std::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};</a:t>
            </a: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993F0-7EEC-88EE-6A7A-E443C6B15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62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0364-0ED1-3EA6-06CE-6C6863E0C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associative containers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7B746-91F6-A3FD-5F9F-B215BAA31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std::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78509-BE1E-8E94-68CC-A602F027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7</a:t>
            </a:fld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E24D0C-112C-08FC-8482-6ACDFBF78D61}"/>
              </a:ext>
            </a:extLst>
          </p:cNvPr>
          <p:cNvSpPr/>
          <p:nvPr/>
        </p:nvSpPr>
        <p:spPr>
          <a:xfrm>
            <a:off x="9408368" y="3611086"/>
            <a:ext cx="864000" cy="115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F616EF-9D4B-4EC6-BE8A-CA46F7983AA3}"/>
              </a:ext>
            </a:extLst>
          </p:cNvPr>
          <p:cNvSpPr/>
          <p:nvPr/>
        </p:nvSpPr>
        <p:spPr>
          <a:xfrm>
            <a:off x="9552368" y="4043135"/>
            <a:ext cx="576000" cy="576064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3" name="Table 48">
            <a:extLst>
              <a:ext uri="{FF2B5EF4-FFF2-40B4-BE49-F238E27FC236}">
                <a16:creationId xmlns:a16="http://schemas.microsoft.com/office/drawing/2014/main" id="{1C9156EB-E62E-6C70-0BC6-D88445BE8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267368"/>
              </p:ext>
            </p:extLst>
          </p:nvPr>
        </p:nvGraphicFramePr>
        <p:xfrm>
          <a:off x="838200" y="3974400"/>
          <a:ext cx="819766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33660">
                  <a:extLst>
                    <a:ext uri="{9D8B030D-6E8A-4147-A177-3AD203B41FA5}">
                      <a16:colId xmlns:a16="http://schemas.microsoft.com/office/drawing/2014/main" val="82450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24213806"/>
                    </a:ext>
                  </a:extLst>
                </a:gridCol>
              </a:tblGrid>
              <a:tr h="335763"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Complexity: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78249"/>
                  </a:ext>
                </a:extLst>
              </a:tr>
              <a:tr h="335763">
                <a:tc>
                  <a:txBody>
                    <a:bodyPr/>
                    <a:lstStyle/>
                    <a:p>
                      <a:r>
                        <a:rPr lang="en-US" sz="2800" dirty="0"/>
                        <a:t>search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logarithic</a:t>
                      </a:r>
                      <a:r>
                        <a:rPr lang="en-US" sz="2800" dirty="0"/>
                        <a:t> </a:t>
                      </a:r>
                      <a:r>
                        <a:rPr lang="en-US" sz="2800" b="1" i="1" dirty="0"/>
                        <a:t>O(log N)</a:t>
                      </a:r>
                      <a:endParaRPr lang="ru-RU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473022"/>
                  </a:ext>
                </a:extLst>
              </a:tr>
              <a:tr h="335763">
                <a:tc>
                  <a:txBody>
                    <a:bodyPr/>
                    <a:lstStyle/>
                    <a:p>
                      <a:r>
                        <a:rPr lang="en-US" sz="2800" dirty="0"/>
                        <a:t>element insertion/removal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logarithic</a:t>
                      </a:r>
                      <a:r>
                        <a:rPr lang="en-US" sz="2800" dirty="0"/>
                        <a:t> </a:t>
                      </a:r>
                      <a:r>
                        <a:rPr lang="en-US" sz="2800" b="1" i="1" dirty="0"/>
                        <a:t>O(log N)</a:t>
                      </a:r>
                      <a:endParaRPr lang="ru-RU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961290"/>
                  </a:ext>
                </a:extLst>
              </a:tr>
            </a:tbl>
          </a:graphicData>
        </a:graphic>
      </p:graphicFrame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1DD023A-9617-F556-DA60-F671CF2ED9B8}"/>
              </a:ext>
            </a:extLst>
          </p:cNvPr>
          <p:cNvSpPr/>
          <p:nvPr/>
        </p:nvSpPr>
        <p:spPr>
          <a:xfrm>
            <a:off x="5303912" y="811075"/>
            <a:ext cx="2901820" cy="38011"/>
          </a:xfrm>
          <a:custGeom>
            <a:avLst/>
            <a:gdLst>
              <a:gd name="connsiteX0" fmla="*/ 0 w 2901820"/>
              <a:gd name="connsiteY0" fmla="*/ 10019 h 38011"/>
              <a:gd name="connsiteX1" fmla="*/ 261257 w 2901820"/>
              <a:gd name="connsiteY1" fmla="*/ 28680 h 38011"/>
              <a:gd name="connsiteX2" fmla="*/ 466530 w 2901820"/>
              <a:gd name="connsiteY2" fmla="*/ 38011 h 38011"/>
              <a:gd name="connsiteX3" fmla="*/ 821093 w 2901820"/>
              <a:gd name="connsiteY3" fmla="*/ 28680 h 38011"/>
              <a:gd name="connsiteX4" fmla="*/ 1007706 w 2901820"/>
              <a:gd name="connsiteY4" fmla="*/ 19349 h 38011"/>
              <a:gd name="connsiteX5" fmla="*/ 1539551 w 2901820"/>
              <a:gd name="connsiteY5" fmla="*/ 28680 h 38011"/>
              <a:gd name="connsiteX6" fmla="*/ 1670179 w 2901820"/>
              <a:gd name="connsiteY6" fmla="*/ 38011 h 38011"/>
              <a:gd name="connsiteX7" fmla="*/ 2705877 w 2901820"/>
              <a:gd name="connsiteY7" fmla="*/ 19349 h 38011"/>
              <a:gd name="connsiteX8" fmla="*/ 2789853 w 2901820"/>
              <a:gd name="connsiteY8" fmla="*/ 10019 h 38011"/>
              <a:gd name="connsiteX9" fmla="*/ 2845836 w 2901820"/>
              <a:gd name="connsiteY9" fmla="*/ 688 h 38011"/>
              <a:gd name="connsiteX10" fmla="*/ 2901820 w 2901820"/>
              <a:gd name="connsiteY10" fmla="*/ 688 h 3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01820" h="38011">
                <a:moveTo>
                  <a:pt x="0" y="10019"/>
                </a:moveTo>
                <a:lnTo>
                  <a:pt x="261257" y="28680"/>
                </a:lnTo>
                <a:lnTo>
                  <a:pt x="466530" y="38011"/>
                </a:lnTo>
                <a:lnTo>
                  <a:pt x="821093" y="28680"/>
                </a:lnTo>
                <a:cubicBezTo>
                  <a:pt x="883338" y="26534"/>
                  <a:pt x="945424" y="19349"/>
                  <a:pt x="1007706" y="19349"/>
                </a:cubicBezTo>
                <a:cubicBezTo>
                  <a:pt x="1185015" y="19349"/>
                  <a:pt x="1362269" y="25570"/>
                  <a:pt x="1539551" y="28680"/>
                </a:cubicBezTo>
                <a:cubicBezTo>
                  <a:pt x="1583094" y="31790"/>
                  <a:pt x="1626525" y="38011"/>
                  <a:pt x="1670179" y="38011"/>
                </a:cubicBezTo>
                <a:cubicBezTo>
                  <a:pt x="2167955" y="38011"/>
                  <a:pt x="2299027" y="32064"/>
                  <a:pt x="2705877" y="19349"/>
                </a:cubicBezTo>
                <a:cubicBezTo>
                  <a:pt x="2733869" y="16239"/>
                  <a:pt x="2761936" y="13741"/>
                  <a:pt x="2789853" y="10019"/>
                </a:cubicBezTo>
                <a:cubicBezTo>
                  <a:pt x="2808605" y="7519"/>
                  <a:pt x="2826983" y="2259"/>
                  <a:pt x="2845836" y="688"/>
                </a:cubicBezTo>
                <a:cubicBezTo>
                  <a:pt x="2864433" y="-862"/>
                  <a:pt x="2883159" y="688"/>
                  <a:pt x="2901820" y="688"/>
                </a:cubicBezTo>
              </a:path>
            </a:pathLst>
          </a:custGeom>
          <a:noFill/>
          <a:ln w="635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8FAC8F3D-FC3E-90F8-0036-44EA3E7E2DB8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8400112" y="3035086"/>
            <a:ext cx="1440256" cy="576000"/>
          </a:xfrm>
          <a:prstGeom prst="curved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37A9B8E-DFBF-A6D5-547F-3EF585195DE9}"/>
              </a:ext>
            </a:extLst>
          </p:cNvPr>
          <p:cNvSpPr/>
          <p:nvPr/>
        </p:nvSpPr>
        <p:spPr>
          <a:xfrm>
            <a:off x="3791600" y="2459086"/>
            <a:ext cx="864000" cy="115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B52A9A-D5EA-3CCB-40B4-8B4E1795D58C}"/>
              </a:ext>
            </a:extLst>
          </p:cNvPr>
          <p:cNvSpPr/>
          <p:nvPr/>
        </p:nvSpPr>
        <p:spPr>
          <a:xfrm>
            <a:off x="3935600" y="2891135"/>
            <a:ext cx="576000" cy="576064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11DEFD-5C00-3228-B2F5-B802430B8BFD}"/>
              </a:ext>
            </a:extLst>
          </p:cNvPr>
          <p:cNvSpPr/>
          <p:nvPr/>
        </p:nvSpPr>
        <p:spPr>
          <a:xfrm>
            <a:off x="7536112" y="2459086"/>
            <a:ext cx="864000" cy="115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AE6FDD-70E0-0432-1300-256F78D0F70E}"/>
              </a:ext>
            </a:extLst>
          </p:cNvPr>
          <p:cNvSpPr/>
          <p:nvPr/>
        </p:nvSpPr>
        <p:spPr>
          <a:xfrm>
            <a:off x="7680112" y="2891135"/>
            <a:ext cx="576000" cy="576064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2C4690E-17FD-BCC7-4AC6-5AA3D1BA1B84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>
            <a:off x="6527856" y="1878236"/>
            <a:ext cx="1440256" cy="580850"/>
          </a:xfrm>
          <a:prstGeom prst="curved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284CFB7-075E-7E96-E0DB-A09B47BC4B8B}"/>
              </a:ext>
            </a:extLst>
          </p:cNvPr>
          <p:cNvSpPr/>
          <p:nvPr/>
        </p:nvSpPr>
        <p:spPr>
          <a:xfrm>
            <a:off x="5663856" y="1302236"/>
            <a:ext cx="864000" cy="115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00FE2E-4338-4434-8A24-FF1714315DC8}"/>
              </a:ext>
            </a:extLst>
          </p:cNvPr>
          <p:cNvSpPr/>
          <p:nvPr/>
        </p:nvSpPr>
        <p:spPr>
          <a:xfrm>
            <a:off x="5807856" y="1734285"/>
            <a:ext cx="576000" cy="576064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080BAEB2-BB5A-372B-1B25-80C0DF81D784}"/>
              </a:ext>
            </a:extLst>
          </p:cNvPr>
          <p:cNvCxnSpPr>
            <a:cxnSpLocks/>
            <a:stCxn id="6" idx="1"/>
            <a:endCxn id="8" idx="0"/>
          </p:cNvCxnSpPr>
          <p:nvPr/>
        </p:nvCxnSpPr>
        <p:spPr>
          <a:xfrm rot="10800000" flipV="1">
            <a:off x="4223600" y="1878236"/>
            <a:ext cx="1440256" cy="580850"/>
          </a:xfrm>
          <a:prstGeom prst="curved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12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955F-3D5A-7AB7-EB9F-F94527F0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favourite</a:t>
            </a:r>
            <a:r>
              <a:rPr lang="en-US" dirty="0"/>
              <a:t> feature of flat maps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5CC7-D670-CF25-E937-94982061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&gt;{};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extract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std::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};</a:t>
            </a: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993F0-7EEC-88EE-6A7A-E443C6B15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3584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955F-3D5A-7AB7-EB9F-F94527F0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favourite</a:t>
            </a:r>
            <a:r>
              <a:rPr lang="en-US" dirty="0"/>
              <a:t> feature of flat maps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5CC7-D670-CF25-E937-94982061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&gt;{};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extract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SortedUnique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std::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};</a:t>
            </a: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993F0-7EEC-88EE-6A7A-E443C6B15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124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1537-C279-82F5-64D2-5AFD3CAC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favourite</a:t>
            </a:r>
            <a:r>
              <a:rPr lang="en-US" dirty="0"/>
              <a:t> feature of flat maps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3D6C0-4258-A575-2594-60609A311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flat_map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&gt;{};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flat_map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std::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).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extract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3ECCD-9A4A-D9B6-58CD-D646C3D0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72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00897-6AF1-C1C0-6461-4053DA1FE6D5}"/>
              </a:ext>
            </a:extLst>
          </p:cNvPr>
          <p:cNvSpPr txBox="1"/>
          <p:nvPr/>
        </p:nvSpPr>
        <p:spPr>
          <a:xfrm>
            <a:off x="6168008" y="2492896"/>
            <a:ext cx="5760640" cy="156966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key_container_type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keys;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mapped_container_type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values;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382035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1537-C279-82F5-64D2-5AFD3CAC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favourite</a:t>
            </a:r>
            <a:r>
              <a:rPr lang="en-US" dirty="0"/>
              <a:t> feature of flat maps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3D6C0-4258-A575-2594-60609A311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flat_map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&gt;{};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).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extract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3ECCD-9A4A-D9B6-58CD-D646C3D0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73</a:t>
            </a:fld>
            <a:endParaRPr lang="ru-R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6EFB48-48E6-00EB-5807-98F3F83E306E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497759" y="2174640"/>
            <a:ext cx="0" cy="462272"/>
          </a:xfrm>
          <a:prstGeom prst="straightConnector1">
            <a:avLst/>
          </a:prstGeom>
          <a:ln w="25400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B3A64B-83E6-A08F-73F7-004F0E307946}"/>
              </a:ext>
            </a:extLst>
          </p:cNvPr>
          <p:cNvSpPr txBox="1"/>
          <p:nvPr/>
        </p:nvSpPr>
        <p:spPr>
          <a:xfrm>
            <a:off x="4439816" y="2636912"/>
            <a:ext cx="2115885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must be moved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810110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1537-C279-82F5-64D2-5AFD3CAC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favourite</a:t>
            </a:r>
            <a:r>
              <a:rPr lang="en-US" dirty="0"/>
              <a:t> feature of flat maps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3D6C0-4258-A575-2594-60609A311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flat_map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&gt;{};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[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= std::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).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extract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std::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 std::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};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3ECCD-9A4A-D9B6-58CD-D646C3D0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4383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1537-C279-82F5-64D2-5AFD3CAC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favourite</a:t>
            </a:r>
            <a:r>
              <a:rPr lang="en-US" dirty="0"/>
              <a:t> feature of flat maps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3D6C0-4258-A575-2594-60609A311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flat_map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&gt;{};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[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= std::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).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extract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std::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sorted_unique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std::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 std::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};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3ECCD-9A4A-D9B6-58CD-D646C3D0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5376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1537-C279-82F5-64D2-5AFD3CAC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favourite</a:t>
            </a:r>
            <a:r>
              <a:rPr lang="en-US" dirty="0"/>
              <a:t> feature of flat maps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3D6C0-4258-A575-2594-60609A311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flat_map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&gt;{};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[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= std::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).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extract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'keys' should be sorted and contain unique elements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replace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 std::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3ECCD-9A4A-D9B6-58CD-D646C3D0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6392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008F-E0E9-A3D4-6EEA-705EC7F0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could we do?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36AC6-4560-E45C-AD3B-B468EA0BB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BoostFlatMap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boost::container::</a:t>
            </a:r>
            <a:r>
              <a:rPr lang="en-US" sz="28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flat_map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8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std::</a:t>
            </a:r>
            <a:r>
              <a:rPr lang="en-US" sz="28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less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8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std::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&lt;std::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tuple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v.first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v.second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8AD58-3D9C-F2F0-E462-17EF1274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77</a:t>
            </a:fld>
            <a:endParaRPr lang="ru-R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248BEA-066B-755F-6438-1C79C28B035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071664" y="3834626"/>
            <a:ext cx="684076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1FC579D-2B5E-DF11-2485-087E0570DC65}"/>
              </a:ext>
            </a:extLst>
          </p:cNvPr>
          <p:cNvSpPr txBox="1"/>
          <p:nvPr/>
        </p:nvSpPr>
        <p:spPr>
          <a:xfrm>
            <a:off x="3755740" y="3573016"/>
            <a:ext cx="4680520" cy="52322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not provided by </a:t>
            </a:r>
            <a:r>
              <a:rPr lang="en-US" sz="28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std::tuple</a:t>
            </a:r>
            <a:endParaRPr lang="ru-RU" sz="2800" dirty="0">
              <a:solidFill>
                <a:srgbClr val="C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0857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18C8-8FFF-E4F7-BCB1-252AD204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could we do?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F2FEE-804D-216D-0E28-D8ABD17A9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FlatMap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8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std::</a:t>
            </a:r>
            <a:r>
              <a:rPr lang="en-US" sz="28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less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8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std::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&lt;std::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tuple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8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v.first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std::get&lt;0&gt;(v)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v.second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std::get&lt;1&gt;(v)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438FA-6826-1B5E-3A7C-3BBA2892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78</a:t>
            </a:fld>
            <a:endParaRPr lang="ru-RU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FC549D7-DA06-DE0A-46E2-24E9A4A9AB07}"/>
              </a:ext>
            </a:extLst>
          </p:cNvPr>
          <p:cNvSpPr/>
          <p:nvPr/>
        </p:nvSpPr>
        <p:spPr>
          <a:xfrm>
            <a:off x="3143672" y="3452327"/>
            <a:ext cx="864000" cy="8640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0670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24E6C-81BD-BA24-A7AD-141F298E0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1353800" cy="6492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mapped_type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400" dirty="0">
                <a:solidFill>
                  <a:srgbClr val="0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operator[]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400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predicate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makePredicate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findNeedle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predicate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      </a:t>
            </a:r>
            <a:r>
              <a:rPr lang="en-US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key &lt; *needle</a:t>
            </a:r>
            <a:endParaRPr lang="en-US" sz="24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container.end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predicate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</a:t>
            </a:r>
            <a:r>
              <a:rPr lang="en-US" sz="24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std::get&lt;1&gt;(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container.emplace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std::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piecewise_construct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std::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forward_as_tuple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tuple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&lt;&gt;())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std::get&lt;1&gt;(*</a:t>
            </a:r>
            <a:r>
              <a:rPr lang="en-US" sz="24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D31AE-C550-06FA-E2F0-B9647A88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79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6CCC00-5C18-2F30-41E5-DCCC5EA2244D}"/>
              </a:ext>
            </a:extLst>
          </p:cNvPr>
          <p:cNvSpPr txBox="1"/>
          <p:nvPr/>
        </p:nvSpPr>
        <p:spPr>
          <a:xfrm>
            <a:off x="6600056" y="2636912"/>
            <a:ext cx="5472608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 piecewise constructor in </a:t>
            </a:r>
            <a:r>
              <a:rPr lang="en-US" sz="2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std::tuple</a:t>
            </a:r>
            <a:endParaRPr lang="ru-RU" sz="2400" dirty="0">
              <a:solidFill>
                <a:srgbClr val="C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243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0364-0ED1-3EA6-06CE-6C6863E0C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map associative container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7B746-91F6-A3FD-5F9F-B215BAA31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flat_map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std::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usually adapts vector-like container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78509-BE1E-8E94-68CC-A602F027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8</a:t>
            </a:fld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5E5C14-DD96-B80E-5982-19A38A3C1E57}"/>
              </a:ext>
            </a:extLst>
          </p:cNvPr>
          <p:cNvSpPr/>
          <p:nvPr/>
        </p:nvSpPr>
        <p:spPr>
          <a:xfrm>
            <a:off x="3431704" y="2376855"/>
            <a:ext cx="5040560" cy="11521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accent2"/>
            </a:solidFill>
            <a:prstDash val="dash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allocated memory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D3E0E3-69A9-3F10-2E74-57E7D031DE41}"/>
              </a:ext>
            </a:extLst>
          </p:cNvPr>
          <p:cNvGrpSpPr/>
          <p:nvPr/>
        </p:nvGrpSpPr>
        <p:grpSpPr>
          <a:xfrm>
            <a:off x="3647728" y="2736895"/>
            <a:ext cx="4608000" cy="576064"/>
            <a:chOff x="3575720" y="1772816"/>
            <a:chExt cx="4608000" cy="576064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FE0A6C-60D8-D666-6F84-3970038618BB}"/>
                </a:ext>
              </a:extLst>
            </p:cNvPr>
            <p:cNvSpPr/>
            <p:nvPr/>
          </p:nvSpPr>
          <p:spPr>
            <a:xfrm>
              <a:off x="3575720" y="1772816"/>
              <a:ext cx="57600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1DDA48-C6A9-E5BD-EA78-37101993F816}"/>
                </a:ext>
              </a:extLst>
            </p:cNvPr>
            <p:cNvSpPr/>
            <p:nvPr/>
          </p:nvSpPr>
          <p:spPr>
            <a:xfrm>
              <a:off x="4151720" y="1772816"/>
              <a:ext cx="57600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0575B85-CD77-C009-4B21-5AE6B2CE7138}"/>
                </a:ext>
              </a:extLst>
            </p:cNvPr>
            <p:cNvSpPr/>
            <p:nvPr/>
          </p:nvSpPr>
          <p:spPr>
            <a:xfrm>
              <a:off x="4727720" y="1772816"/>
              <a:ext cx="57600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2517F9C-F456-6E29-DCA1-642755396362}"/>
                </a:ext>
              </a:extLst>
            </p:cNvPr>
            <p:cNvSpPr/>
            <p:nvPr/>
          </p:nvSpPr>
          <p:spPr>
            <a:xfrm>
              <a:off x="5303720" y="1772816"/>
              <a:ext cx="57600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F648A4-4ED1-9103-CB63-88D06ECC8D5D}"/>
                </a:ext>
              </a:extLst>
            </p:cNvPr>
            <p:cNvSpPr/>
            <p:nvPr/>
          </p:nvSpPr>
          <p:spPr>
            <a:xfrm>
              <a:off x="5879720" y="1772816"/>
              <a:ext cx="57600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7941ECA-E5B8-D8E8-CA49-153B8BA4FE0A}"/>
                </a:ext>
              </a:extLst>
            </p:cNvPr>
            <p:cNvSpPr/>
            <p:nvPr/>
          </p:nvSpPr>
          <p:spPr>
            <a:xfrm>
              <a:off x="6455720" y="1772816"/>
              <a:ext cx="576000" cy="576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1BEFB4C-BD11-B37A-7757-CDFD37ABA48A}"/>
                </a:ext>
              </a:extLst>
            </p:cNvPr>
            <p:cNvSpPr/>
            <p:nvPr/>
          </p:nvSpPr>
          <p:spPr>
            <a:xfrm>
              <a:off x="7031720" y="1772816"/>
              <a:ext cx="576000" cy="576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9E34A91-8082-C2A2-1331-146418700AEE}"/>
                </a:ext>
              </a:extLst>
            </p:cNvPr>
            <p:cNvSpPr/>
            <p:nvPr/>
          </p:nvSpPr>
          <p:spPr>
            <a:xfrm>
              <a:off x="7607720" y="1772816"/>
              <a:ext cx="576000" cy="576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aphicFrame>
        <p:nvGraphicFramePr>
          <p:cNvPr id="27" name="Table 48">
            <a:extLst>
              <a:ext uri="{FF2B5EF4-FFF2-40B4-BE49-F238E27FC236}">
                <a16:creationId xmlns:a16="http://schemas.microsoft.com/office/drawing/2014/main" id="{A779E444-690A-A7C5-4D19-9B93324D2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73211"/>
              </p:ext>
            </p:extLst>
          </p:nvPr>
        </p:nvGraphicFramePr>
        <p:xfrm>
          <a:off x="838200" y="3974400"/>
          <a:ext cx="819766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33660">
                  <a:extLst>
                    <a:ext uri="{9D8B030D-6E8A-4147-A177-3AD203B41FA5}">
                      <a16:colId xmlns:a16="http://schemas.microsoft.com/office/drawing/2014/main" val="82450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24213806"/>
                    </a:ext>
                  </a:extLst>
                </a:gridCol>
              </a:tblGrid>
              <a:tr h="335763"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Complexity: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78249"/>
                  </a:ext>
                </a:extLst>
              </a:tr>
              <a:tr h="335763">
                <a:tc>
                  <a:txBody>
                    <a:bodyPr/>
                    <a:lstStyle/>
                    <a:p>
                      <a:r>
                        <a:rPr lang="en-US" sz="2800" dirty="0"/>
                        <a:t>search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logarithic</a:t>
                      </a:r>
                      <a:r>
                        <a:rPr lang="en-US" sz="2800" dirty="0"/>
                        <a:t> </a:t>
                      </a:r>
                      <a:r>
                        <a:rPr lang="en-US" sz="2800" b="1" i="1" dirty="0"/>
                        <a:t>O(log N)</a:t>
                      </a:r>
                      <a:endParaRPr lang="ru-RU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473022"/>
                  </a:ext>
                </a:extLst>
              </a:tr>
              <a:tr h="335763">
                <a:tc>
                  <a:txBody>
                    <a:bodyPr/>
                    <a:lstStyle/>
                    <a:p>
                      <a:r>
                        <a:rPr lang="en-US" sz="2800" dirty="0"/>
                        <a:t>element insertion/removal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linear </a:t>
                      </a:r>
                      <a:r>
                        <a:rPr lang="en-US" sz="2800" b="1" i="1" dirty="0"/>
                        <a:t>O(N)</a:t>
                      </a:r>
                      <a:endParaRPr lang="ru-RU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961290"/>
                  </a:ext>
                </a:extLst>
              </a:tr>
            </a:tbl>
          </a:graphicData>
        </a:graphic>
      </p:graphicFrame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3BCA897-F930-AFE0-741C-A75DB6DE8731}"/>
              </a:ext>
            </a:extLst>
          </p:cNvPr>
          <p:cNvSpPr/>
          <p:nvPr/>
        </p:nvSpPr>
        <p:spPr>
          <a:xfrm>
            <a:off x="5303912" y="836712"/>
            <a:ext cx="2886324" cy="47708"/>
          </a:xfrm>
          <a:custGeom>
            <a:avLst/>
            <a:gdLst>
              <a:gd name="connsiteX0" fmla="*/ 0 w 2886324"/>
              <a:gd name="connsiteY0" fmla="*/ 23854 h 47708"/>
              <a:gd name="connsiteX1" fmla="*/ 326004 w 2886324"/>
              <a:gd name="connsiteY1" fmla="*/ 39756 h 47708"/>
              <a:gd name="connsiteX2" fmla="*/ 485030 w 2886324"/>
              <a:gd name="connsiteY2" fmla="*/ 47708 h 47708"/>
              <a:gd name="connsiteX3" fmla="*/ 1081378 w 2886324"/>
              <a:gd name="connsiteY3" fmla="*/ 39756 h 47708"/>
              <a:gd name="connsiteX4" fmla="*/ 1335820 w 2886324"/>
              <a:gd name="connsiteY4" fmla="*/ 23854 h 47708"/>
              <a:gd name="connsiteX5" fmla="*/ 2011680 w 2886324"/>
              <a:gd name="connsiteY5" fmla="*/ 15902 h 47708"/>
              <a:gd name="connsiteX6" fmla="*/ 2687541 w 2886324"/>
              <a:gd name="connsiteY6" fmla="*/ 15902 h 47708"/>
              <a:gd name="connsiteX7" fmla="*/ 2886324 w 2886324"/>
              <a:gd name="connsiteY7" fmla="*/ 0 h 4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86324" h="47708">
                <a:moveTo>
                  <a:pt x="0" y="23854"/>
                </a:moveTo>
                <a:lnTo>
                  <a:pt x="326004" y="39756"/>
                </a:lnTo>
                <a:lnTo>
                  <a:pt x="485030" y="47708"/>
                </a:lnTo>
                <a:lnTo>
                  <a:pt x="1081378" y="39756"/>
                </a:lnTo>
                <a:cubicBezTo>
                  <a:pt x="1166324" y="37374"/>
                  <a:pt x="1250868" y="26032"/>
                  <a:pt x="1335820" y="23854"/>
                </a:cubicBezTo>
                <a:cubicBezTo>
                  <a:pt x="1561048" y="18079"/>
                  <a:pt x="1786393" y="18553"/>
                  <a:pt x="2011680" y="15902"/>
                </a:cubicBezTo>
                <a:cubicBezTo>
                  <a:pt x="2321429" y="-12256"/>
                  <a:pt x="1889370" y="23964"/>
                  <a:pt x="2687541" y="15902"/>
                </a:cubicBezTo>
                <a:cubicBezTo>
                  <a:pt x="2754010" y="15231"/>
                  <a:pt x="2820063" y="5301"/>
                  <a:pt x="2886324" y="0"/>
                </a:cubicBezTo>
              </a:path>
            </a:pathLst>
          </a:custGeom>
          <a:noFill/>
          <a:ln w="635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49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24E6C-81BD-BA24-A7AD-141F298E0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1353800" cy="6492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mapped_type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400" dirty="0">
                <a:solidFill>
                  <a:srgbClr val="0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operator[]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400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predicate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makePredicate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findNeedle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predicate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      </a:t>
            </a:r>
            <a:r>
              <a:rPr lang="en-US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key &lt; *needle</a:t>
            </a:r>
            <a:endParaRPr lang="en-US" sz="24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container.end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predicate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</a:t>
            </a:r>
            <a:r>
              <a:rPr lang="en-US" sz="24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std::get&lt;1&gt;(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container.emplace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{})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);</a:t>
            </a:r>
          </a:p>
          <a:p>
            <a:pPr marL="0" indent="0">
              <a:buNone/>
            </a:pPr>
            <a:endParaRPr lang="en-US" sz="24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std::get&lt;1&gt;(*</a:t>
            </a:r>
            <a:r>
              <a:rPr lang="en-US" sz="24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needle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D31AE-C550-06FA-E2F0-B9647A88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80</a:t>
            </a:fld>
            <a:endParaRPr lang="ru-R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7A10FC-D45A-3D99-7192-58B45660B936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7176120" y="4204539"/>
            <a:ext cx="50527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1E9A31E-7228-E69C-16A6-5B073E0069FD}"/>
              </a:ext>
            </a:extLst>
          </p:cNvPr>
          <p:cNvSpPr txBox="1"/>
          <p:nvPr/>
        </p:nvSpPr>
        <p:spPr>
          <a:xfrm>
            <a:off x="7681392" y="3789040"/>
            <a:ext cx="3672408" cy="830997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unwanted temporary object and move/copy</a:t>
            </a:r>
            <a:endParaRPr lang="ru-RU" sz="2400" dirty="0">
              <a:solidFill>
                <a:schemeClr val="accent2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23384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C783-91E2-A1F9-CB6E-D4ABB6EA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could we do?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FB890-7404-736E-5B42-AF32FB630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less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KeyGetter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[](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)-&gt;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decltype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std::get&lt;0&gt;(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},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ValueGetter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[](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)-&gt;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decltype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std::get&lt;1&gt;(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FlatMap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07580-3169-DDE8-2D3A-82718208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2849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C783-91E2-A1F9-CB6E-D4ABB6EA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could we do?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FB890-7404-736E-5B42-AF32FB630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key;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value;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FlatMap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std::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std::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[](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)-&gt;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decltype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.key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},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[](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)-&gt;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decltype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07580-3169-DDE8-2D3A-82718208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52926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D747-9DCB-32F1-5339-CE5B9E32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future 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C0DBD-7332-211C-E173-365FC6F2D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flat map to be able to use tuples</a:t>
            </a:r>
          </a:p>
          <a:p>
            <a:pPr lvl="1"/>
            <a:r>
              <a:rPr lang="en-US" dirty="0"/>
              <a:t>and arbitrary types</a:t>
            </a:r>
          </a:p>
          <a:p>
            <a:r>
              <a:rPr lang="en-US" dirty="0"/>
              <a:t>add policy choice between single container and separate containers for keys and values</a:t>
            </a:r>
          </a:p>
          <a:p>
            <a:pPr lvl="1"/>
            <a:r>
              <a:rPr lang="en-US" dirty="0"/>
              <a:t>or rather make a separate type, e.g. like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zip_flat_map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or have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flat_map</a:t>
            </a:r>
            <a:r>
              <a:rPr lang="en-US" dirty="0"/>
              <a:t> and provide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zip_sequence</a:t>
            </a:r>
            <a:r>
              <a:rPr lang="en-US" dirty="0"/>
              <a:t> adaptor?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9B35A-24EA-821C-B04A-85DD6E84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85451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DADE718-8C23-135D-394D-0F02EB11B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0" b="777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D8A04E-1949-30BC-F1E0-E609DFDDC97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</a:rPr>
              <a:t>Thanks for listening!</a:t>
            </a:r>
            <a:endParaRPr lang="ru-RU" sz="4800" dirty="0">
              <a:solidFill>
                <a:schemeClr val="bg1"/>
              </a:solidFill>
              <a:effectLst>
                <a:glow rad="63500">
                  <a:schemeClr val="tx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44200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2ED64761-D11E-B7B4-40A5-689C556AB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3833" y="4221089"/>
            <a:ext cx="1800200" cy="1800200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91D85DF-B2EE-B2F1-1930-6D50D5E8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en-US" sz="49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flat_map</a:t>
            </a:r>
            <a:br>
              <a:rPr lang="en-US" sz="49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3600" dirty="0"/>
              <a:t>Who needs them? They're just like `std::map`. We all have them.</a:t>
            </a:r>
            <a:endParaRPr lang="ru-RU" sz="3600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619137E-49F5-71AB-69A2-E5F4120AC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Pavel Novikov</a:t>
            </a:r>
          </a:p>
          <a:p>
            <a:pPr marL="0" indent="0">
              <a:buNone/>
            </a:pPr>
            <a:r>
              <a:rPr lang="en-US" dirty="0"/>
              <a:t>@cpp_ape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Thanks to Zach Laine.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Slides: </a:t>
            </a:r>
            <a:r>
              <a:rPr lang="en-US" dirty="0">
                <a:hlinkClick r:id="rId4"/>
              </a:rPr>
              <a:t>bit.ly/3UY92Az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6393E0-B8A4-6504-45D3-13617FC3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85</a:t>
            </a:fld>
            <a:endParaRPr lang="ru-RU"/>
          </a:p>
        </p:txBody>
      </p:sp>
      <p:pic>
        <p:nvPicPr>
          <p:cNvPr id="2" name="Picture 1" descr="Twitter bird logo 2012.svg">
            <a:extLst>
              <a:ext uri="{FF2B5EF4-FFF2-40B4-BE49-F238E27FC236}">
                <a16:creationId xmlns:a16="http://schemas.microsoft.com/office/drawing/2014/main" id="{4B24EA80-4335-99DD-613F-4848625EE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940810"/>
            <a:ext cx="361950" cy="29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FF1A34A-F69A-1AB8-4419-41671456BD74}"/>
              </a:ext>
            </a:extLst>
          </p:cNvPr>
          <p:cNvSpPr/>
          <p:nvPr/>
        </p:nvSpPr>
        <p:spPr>
          <a:xfrm>
            <a:off x="476250" y="1906425"/>
            <a:ext cx="361949" cy="361949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AA5D9F0-6006-6563-0F4A-36C90BDD06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250" y="1906425"/>
            <a:ext cx="361949" cy="36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65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604D-21D8-F7B7-89BA-BEC16D32C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081F6-00CA-061D-60B9-2657947F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1353800" cy="5167312"/>
          </a:xfrm>
        </p:spPr>
        <p:txBody>
          <a:bodyPr>
            <a:normAutofit/>
          </a:bodyPr>
          <a:lstStyle/>
          <a:p>
            <a:r>
              <a:rPr lang="en-US" sz="2000" dirty="0"/>
              <a:t>P0429: A Standard </a:t>
            </a: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flat_map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https://wg21.link/P0429</a:t>
            </a:r>
            <a:endParaRPr lang="en-US" sz="2000" dirty="0"/>
          </a:p>
          <a:p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std::</a:t>
            </a: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flat_map</a:t>
            </a:r>
            <a:r>
              <a:rPr lang="en-US" sz="2000" dirty="0"/>
              <a:t> proof of concept implementation by Zach Laine </a:t>
            </a:r>
            <a:r>
              <a:rPr lang="en-US" sz="2000" dirty="0">
                <a:hlinkClick r:id="rId3"/>
              </a:rPr>
              <a:t>https://github.com/tzlaine/flat_map</a:t>
            </a:r>
            <a:endParaRPr lang="ru-RU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479FB-2284-769E-E723-F9857251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01944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7D0FA1-26BC-11DA-10EA-55518AD9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slides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D279CA-F288-F103-46A3-91BDFD8973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36CB1-D710-3C2D-1D57-358881AD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6170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F0FF8-BD51-8C88-6AAE-D8E304F9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1353800" cy="6492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explicit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: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std::move(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} {}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operator++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{ ++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std::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&amp;&gt;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operator*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-&gt;first,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-&gt;second }; 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friend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&lt;=&gt;(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&amp;)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default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friend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682BF-2738-90C0-89AE-60F924FD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02943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DC4DE-18F8-A672-6045-7D6383DC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operator-&gt;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F0FF8-BD51-8C88-6AAE-D8E304F97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8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Iterator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8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ru-RU" sz="28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operator-&gt;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Helper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std::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&amp;,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&amp;&gt; ref;</a:t>
            </a: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operator-&gt;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&amp;ref; }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Helper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**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8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//...</a:t>
            </a:r>
            <a:endParaRPr lang="en-US" sz="28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682BF-2738-90C0-89AE-60F924FD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89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23AF87-5556-4139-74F3-B99D4FD7DF38}"/>
              </a:ext>
            </a:extLst>
          </p:cNvPr>
          <p:cNvSpPr txBox="1"/>
          <p:nvPr/>
        </p:nvSpPr>
        <p:spPr>
          <a:xfrm>
            <a:off x="6960096" y="1268760"/>
            <a:ext cx="3600400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map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second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5529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A2DFE-ACA4-5C46-E425-C7753404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flat map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1E6F5-FF2D-F9A6-AD31-062C66B31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&lt;std::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FlatMap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22CF3-B847-A510-7592-7DA4A3D9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42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8A803DD9-2838-3470-CF84-21014C46E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1811000" cy="5581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F78BFD-9317-B59E-7B7C-0C488143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flat_map</a:t>
            </a:r>
            <a:r>
              <a:rPr lang="en-US" dirty="0"/>
              <a:t> + 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std::vector</a:t>
            </a:r>
            <a:endParaRPr lang="ru-RU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3CCAD-D777-61BD-2A27-718E15D3D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91351-BD14-D92E-CD6F-CD960EB4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69208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F5AE539F-F65B-B98B-50C9-2017DECE0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1811000" cy="558165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B4144DC-E27E-FA17-C58C-A86F029E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reserve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E15E13-3894-2168-85CE-05CFE0873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98761-2B34-5B39-CCB5-A5B231A7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99648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744D830F-255E-D9D5-567E-07EAE1819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1811000" cy="5581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52F4B8-F6E6-6543-ACCD-0EA4B3C3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reserve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83655-F8DC-FBF9-BF3F-635184F66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7411A-618E-E68A-3EEE-D4C72FF7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25042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2480161-788A-1E26-4C56-E013EA6A2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1811000" cy="5581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E5E701-AA61-8A2E-3697-FA837511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reserve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22B10-CD70-F8FD-F13D-37E7DFC88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A2CCE-F884-7E3D-F47E-191EC5A5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481-76FA-41FA-8060-672BFF046F66}" type="slidenum">
              <a:rPr lang="ru-RU" smtClean="0"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1806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Заголовок внизу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6320</TotalTime>
  <Words>5523</Words>
  <Application>Microsoft Office PowerPoint</Application>
  <PresentationFormat>Widescreen</PresentationFormat>
  <Paragraphs>967</Paragraphs>
  <Slides>93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93</vt:i4>
      </vt:variant>
    </vt:vector>
  </HeadingPairs>
  <TitlesOfParts>
    <vt:vector size="100" baseType="lpstr">
      <vt:lpstr>Impact</vt:lpstr>
      <vt:lpstr>Calibri</vt:lpstr>
      <vt:lpstr>Cascadia Mono</vt:lpstr>
      <vt:lpstr>Arial</vt:lpstr>
      <vt:lpstr>Calibri Light</vt:lpstr>
      <vt:lpstr>Тема Office</vt:lpstr>
      <vt:lpstr>Заголовок внизу</vt:lpstr>
      <vt:lpstr>PowerPoint Presentation</vt:lpstr>
      <vt:lpstr>flat_map Who needs them? They're just like std::map. We all have them.</vt:lpstr>
      <vt:lpstr>You will learn</vt:lpstr>
      <vt:lpstr>Standard associative containers</vt:lpstr>
      <vt:lpstr>PowerPoint Presentation</vt:lpstr>
      <vt:lpstr>Standard associative containers</vt:lpstr>
      <vt:lpstr>Standard associative containers</vt:lpstr>
      <vt:lpstr>Flat map associative container</vt:lpstr>
      <vt:lpstr>Let’s make a flat map</vt:lpstr>
      <vt:lpstr>PowerPoint Presentation</vt:lpstr>
      <vt:lpstr>Let’s make a flat map</vt:lpstr>
      <vt:lpstr>Let’s make a flat map</vt:lpstr>
      <vt:lpstr>PowerPoint Presentation</vt:lpstr>
      <vt:lpstr>Let’s make a flat map</vt:lpstr>
      <vt:lpstr>Let’s make a flat map</vt:lpstr>
      <vt:lpstr>PowerPoint Presentation</vt:lpstr>
      <vt:lpstr>PowerPoint Presentation</vt:lpstr>
      <vt:lpstr>Let’s make a flat map</vt:lpstr>
      <vt:lpstr>Let’s make a flat map</vt:lpstr>
      <vt:lpstr>PowerPoint Presentation</vt:lpstr>
      <vt:lpstr>Let’s make a flat map</vt:lpstr>
      <vt:lpstr>Let’s make a flat map</vt:lpstr>
      <vt:lpstr>Let’s make a flat map</vt:lpstr>
      <vt:lpstr>Let’s make a flat map</vt:lpstr>
      <vt:lpstr>Let’s make a flat map</vt:lpstr>
      <vt:lpstr>Let’s make a flat map</vt:lpstr>
      <vt:lpstr>Let’s make a flat map</vt:lpstr>
      <vt:lpstr>Let’s make a flat map</vt:lpstr>
      <vt:lpstr>PowerPoint Presentation</vt:lpstr>
      <vt:lpstr>The iterator nuance</vt:lpstr>
      <vt:lpstr>The iterator nuance</vt:lpstr>
      <vt:lpstr>PowerPoint Presentation</vt:lpstr>
      <vt:lpstr>The iterator nuance</vt:lpstr>
      <vt:lpstr>The iterator nuance</vt:lpstr>
      <vt:lpstr>The iterator nuance</vt:lpstr>
      <vt:lpstr>The iterator nuance</vt:lpstr>
      <vt:lpstr>The iterator nuance</vt:lpstr>
      <vt:lpstr>The iterator nuance</vt:lpstr>
      <vt:lpstr>The iterator nuance</vt:lpstr>
      <vt:lpstr>The iterator nuance</vt:lpstr>
      <vt:lpstr>The iterator nuance</vt:lpstr>
      <vt:lpstr>The iterator nuance</vt:lpstr>
      <vt:lpstr>Benchmarking</vt:lpstr>
      <vt:lpstr>Benchmarking</vt:lpstr>
      <vt:lpstr>Benchmarking</vt:lpstr>
      <vt:lpstr>Benchmarking</vt:lpstr>
      <vt:lpstr>Benchmarking</vt:lpstr>
      <vt:lpstr>Benchmarking</vt:lpstr>
      <vt:lpstr>Benchmarking</vt:lpstr>
      <vt:lpstr>Benchmarking</vt:lpstr>
      <vt:lpstr>Benchmarking</vt:lpstr>
      <vt:lpstr>Benchmarking</vt:lpstr>
      <vt:lpstr>Benchmarking</vt:lpstr>
      <vt:lpstr>Benchmarking</vt:lpstr>
      <vt:lpstr>Benchmarking</vt:lpstr>
      <vt:lpstr>PowerPoint Presentation</vt:lpstr>
      <vt:lpstr>When to use flat map?</vt:lpstr>
      <vt:lpstr>When to use flat map?</vt:lpstr>
      <vt:lpstr>My favourite feature of flat maps</vt:lpstr>
      <vt:lpstr>My favourite feature of flat maps</vt:lpstr>
      <vt:lpstr>My favourite feature of flat maps</vt:lpstr>
      <vt:lpstr>My favourite feature of flat maps</vt:lpstr>
      <vt:lpstr>My favourite feature of flat maps</vt:lpstr>
      <vt:lpstr>My favourite feature of flat maps</vt:lpstr>
      <vt:lpstr>My favourite feature of flat maps</vt:lpstr>
      <vt:lpstr>PowerPoint Presentation</vt:lpstr>
      <vt:lpstr>My favourite feature of flat maps</vt:lpstr>
      <vt:lpstr>My favourite feature of flat maps</vt:lpstr>
      <vt:lpstr>My favourite feature of flat maps</vt:lpstr>
      <vt:lpstr>My favourite feature of flat maps</vt:lpstr>
      <vt:lpstr>My favourite feature of flat maps</vt:lpstr>
      <vt:lpstr>My favourite feature of flat maps</vt:lpstr>
      <vt:lpstr>My favourite feature of flat maps</vt:lpstr>
      <vt:lpstr>My favourite feature of flat maps</vt:lpstr>
      <vt:lpstr>My favourite feature of flat maps</vt:lpstr>
      <vt:lpstr>My favourite feature of flat maps</vt:lpstr>
      <vt:lpstr>What else could we do?</vt:lpstr>
      <vt:lpstr>What else could we do?</vt:lpstr>
      <vt:lpstr>PowerPoint Presentation</vt:lpstr>
      <vt:lpstr>PowerPoint Presentation</vt:lpstr>
      <vt:lpstr>What else could we do?</vt:lpstr>
      <vt:lpstr>What else could we do?</vt:lpstr>
      <vt:lpstr>Possible future work</vt:lpstr>
      <vt:lpstr>Thanks for listening!</vt:lpstr>
      <vt:lpstr>flat_map Who needs them? They're just like `std::map`. We all have them.</vt:lpstr>
      <vt:lpstr>References</vt:lpstr>
      <vt:lpstr>Bonus slides</vt:lpstr>
      <vt:lpstr>PowerPoint Presentation</vt:lpstr>
      <vt:lpstr>iterator operator-&gt;</vt:lpstr>
      <vt:lpstr>boost flat_map + std::vector</vt:lpstr>
      <vt:lpstr>effect of reserve</vt:lpstr>
      <vt:lpstr>effect of reserve</vt:lpstr>
      <vt:lpstr>effect of reserve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flat_map</dc:title>
  <dc:creator>Pavel Novikov</dc:creator>
  <cp:lastModifiedBy>pavel n</cp:lastModifiedBy>
  <cp:revision>156</cp:revision>
  <cp:lastPrinted>2023-05-11T11:03:05Z</cp:lastPrinted>
  <dcterms:created xsi:type="dcterms:W3CDTF">2023-05-07T11:57:57Z</dcterms:created>
  <dcterms:modified xsi:type="dcterms:W3CDTF">2024-03-02T13:06:52Z</dcterms:modified>
</cp:coreProperties>
</file>