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3"/>
  </p:notesMasterIdLst>
  <p:sldIdLst>
    <p:sldId id="256" r:id="rId2"/>
    <p:sldId id="340" r:id="rId3"/>
    <p:sldId id="309" r:id="rId4"/>
    <p:sldId id="257" r:id="rId5"/>
    <p:sldId id="298" r:id="rId6"/>
    <p:sldId id="315" r:id="rId7"/>
    <p:sldId id="285" r:id="rId8"/>
    <p:sldId id="314" r:id="rId9"/>
    <p:sldId id="312" r:id="rId10"/>
    <p:sldId id="316" r:id="rId11"/>
    <p:sldId id="262" r:id="rId12"/>
    <p:sldId id="263" r:id="rId13"/>
    <p:sldId id="293" r:id="rId14"/>
    <p:sldId id="270" r:id="rId15"/>
    <p:sldId id="294" r:id="rId16"/>
    <p:sldId id="295" r:id="rId17"/>
    <p:sldId id="276" r:id="rId18"/>
    <p:sldId id="296" r:id="rId19"/>
    <p:sldId id="297" r:id="rId20"/>
    <p:sldId id="275" r:id="rId21"/>
    <p:sldId id="272" r:id="rId22"/>
    <p:sldId id="274" r:id="rId23"/>
    <p:sldId id="301" r:id="rId24"/>
    <p:sldId id="273" r:id="rId25"/>
    <p:sldId id="358" r:id="rId26"/>
    <p:sldId id="359" r:id="rId27"/>
    <p:sldId id="329" r:id="rId28"/>
    <p:sldId id="330" r:id="rId29"/>
    <p:sldId id="331" r:id="rId30"/>
    <p:sldId id="332" r:id="rId31"/>
    <p:sldId id="333" r:id="rId32"/>
    <p:sldId id="339" r:id="rId33"/>
    <p:sldId id="360" r:id="rId34"/>
    <p:sldId id="334" r:id="rId35"/>
    <p:sldId id="335" r:id="rId36"/>
    <p:sldId id="337" r:id="rId37"/>
    <p:sldId id="336" r:id="rId38"/>
    <p:sldId id="338" r:id="rId39"/>
    <p:sldId id="300" r:id="rId40"/>
    <p:sldId id="277" r:id="rId41"/>
    <p:sldId id="279" r:id="rId42"/>
    <p:sldId id="302" r:id="rId43"/>
    <p:sldId id="303" r:id="rId44"/>
    <p:sldId id="280" r:id="rId45"/>
    <p:sldId id="304" r:id="rId46"/>
    <p:sldId id="278" r:id="rId47"/>
    <p:sldId id="341" r:id="rId48"/>
    <p:sldId id="342" r:id="rId49"/>
    <p:sldId id="343" r:id="rId50"/>
    <p:sldId id="344" r:id="rId51"/>
    <p:sldId id="281" r:id="rId52"/>
    <p:sldId id="351" r:id="rId53"/>
    <p:sldId id="353" r:id="rId54"/>
    <p:sldId id="354" r:id="rId55"/>
    <p:sldId id="355" r:id="rId56"/>
    <p:sldId id="352" r:id="rId57"/>
    <p:sldId id="356" r:id="rId58"/>
    <p:sldId id="350" r:id="rId59"/>
    <p:sldId id="357" r:id="rId60"/>
    <p:sldId id="345" r:id="rId61"/>
    <p:sldId id="306" r:id="rId62"/>
    <p:sldId id="284" r:id="rId63"/>
    <p:sldId id="283" r:id="rId64"/>
    <p:sldId id="308" r:id="rId65"/>
    <p:sldId id="307" r:id="rId66"/>
    <p:sldId id="346" r:id="rId67"/>
    <p:sldId id="347" r:id="rId68"/>
    <p:sldId id="348" r:id="rId69"/>
    <p:sldId id="349" r:id="rId70"/>
    <p:sldId id="328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  <p:sldId id="326" r:id="rId81"/>
    <p:sldId id="327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B9A78F1-6B4A-4264-A98F-C0939EE92354}">
          <p14:sldIdLst>
            <p14:sldId id="256"/>
            <p14:sldId id="340"/>
            <p14:sldId id="309"/>
            <p14:sldId id="257"/>
          </p14:sldIdLst>
        </p14:section>
        <p14:section name="Serialization" id="{8AD8EBE8-28F8-4B85-85A6-4F23BB9053BA}">
          <p14:sldIdLst>
            <p14:sldId id="298"/>
            <p14:sldId id="315"/>
            <p14:sldId id="285"/>
            <p14:sldId id="314"/>
            <p14:sldId id="312"/>
            <p14:sldId id="316"/>
            <p14:sldId id="262"/>
            <p14:sldId id="263"/>
          </p14:sldIdLst>
        </p14:section>
        <p14:section name="Reflection" id="{23256F81-38B0-4BE1-9D2D-0494B885F80F}">
          <p14:sldIdLst>
            <p14:sldId id="293"/>
            <p14:sldId id="270"/>
            <p14:sldId id="294"/>
            <p14:sldId id="295"/>
            <p14:sldId id="276"/>
            <p14:sldId id="296"/>
            <p14:sldId id="297"/>
            <p14:sldId id="275"/>
            <p14:sldId id="272"/>
            <p14:sldId id="274"/>
            <p14:sldId id="301"/>
            <p14:sldId id="273"/>
            <p14:sldId id="358"/>
            <p14:sldId id="359"/>
            <p14:sldId id="329"/>
            <p14:sldId id="330"/>
            <p14:sldId id="331"/>
            <p14:sldId id="332"/>
            <p14:sldId id="333"/>
            <p14:sldId id="339"/>
            <p14:sldId id="360"/>
            <p14:sldId id="334"/>
            <p14:sldId id="335"/>
            <p14:sldId id="337"/>
            <p14:sldId id="336"/>
            <p14:sldId id="338"/>
          </p14:sldIdLst>
        </p14:section>
        <p14:section name="Metaprogramming" id="{D55690B9-20AC-4973-9571-44D33B19F219}">
          <p14:sldIdLst>
            <p14:sldId id="300"/>
            <p14:sldId id="277"/>
            <p14:sldId id="279"/>
            <p14:sldId id="302"/>
            <p14:sldId id="303"/>
            <p14:sldId id="280"/>
            <p14:sldId id="304"/>
            <p14:sldId id="278"/>
            <p14:sldId id="341"/>
            <p14:sldId id="342"/>
            <p14:sldId id="343"/>
            <p14:sldId id="344"/>
            <p14:sldId id="281"/>
            <p14:sldId id="351"/>
            <p14:sldId id="353"/>
            <p14:sldId id="354"/>
            <p14:sldId id="355"/>
            <p14:sldId id="352"/>
            <p14:sldId id="356"/>
            <p14:sldId id="350"/>
            <p14:sldId id="357"/>
            <p14:sldId id="345"/>
            <p14:sldId id="306"/>
            <p14:sldId id="284"/>
            <p14:sldId id="283"/>
          </p14:sldIdLst>
        </p14:section>
        <p14:section name="Credits" id="{DFFE3408-84AC-4666-8177-1AE85EBD265F}">
          <p14:sldIdLst>
            <p14:sldId id="308"/>
            <p14:sldId id="307"/>
          </p14:sldIdLst>
        </p14:section>
        <p14:section name="Bonus slides" id="{2032B7BB-83F2-49FD-ADEB-F2442D730889}">
          <p14:sldIdLst>
            <p14:sldId id="346"/>
            <p14:sldId id="347"/>
            <p14:sldId id="348"/>
            <p14:sldId id="349"/>
          </p14:sldIdLst>
        </p14:section>
        <p14:section name="Metaprogramming as of December 2019" id="{0F30C870-52A9-4919-89FA-CE11B47390D4}">
          <p14:sldIdLst>
            <p14:sldId id="328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ughengineer" initials="t" lastIdx="1" clrIdx="0">
    <p:extLst>
      <p:ext uri="{19B8F6BF-5375-455C-9EA6-DF929625EA0E}">
        <p15:presenceInfo xmlns:p15="http://schemas.microsoft.com/office/powerpoint/2012/main" userId="toughengine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19C"/>
    <a:srgbClr val="2B91AF"/>
    <a:srgbClr val="FFCCCC"/>
    <a:srgbClr val="FF9999"/>
    <a:srgbClr val="FFCC00"/>
    <a:srgbClr val="FF9900"/>
    <a:srgbClr val="45C0E1"/>
    <a:srgbClr val="4DBBD8"/>
    <a:srgbClr val="3BC5EB"/>
    <a:srgbClr val="00A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9851B-D5A9-498C-B767-7A9C826C5097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5662AA-D351-438A-9A85-A7691DCA22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97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88EEF-2384-4128-8793-904A294F087F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27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99313-D4A4-4FDF-A4C7-A566E7219A85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32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0715C-C43C-49E0-9966-B0DCC47B55E6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2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2ADF-0648-4A7D-A115-EDF8D770AB04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9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B738-C910-4970-ABE5-69AE9B2CC50F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4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25562"/>
            <a:ext cx="5181600" cy="5030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25563"/>
            <a:ext cx="5181600" cy="50307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3D27-AA82-4C88-BAE7-9AC14631A3C8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0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54091-5825-4C14-A92E-956E42E2B3A9}" type="datetime1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96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C8710-E1B9-4AAC-9841-2685CA15E525}" type="datetime1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8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031AB-B19A-451F-B56C-8F9C1337EED3}" type="datetime1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8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23DE0-10F0-4D07-B652-056D550CE25D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84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E9F72-94EB-4D1C-803F-9DA06CEDB4D5}" type="datetime1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25562"/>
            <a:ext cx="10515600" cy="5030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9EEE6-981D-4ED9-A324-A0BEEA61581D}" type="datetime1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2D57D-BAB6-4A4F-8474-B3FBAB8CFE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8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hyperlink" Target="https://wg21.link/p1717" TargetMode="External"/><Relationship Id="rId7" Type="http://schemas.openxmlformats.org/officeDocument/2006/relationships/image" Target="../media/image15.jpeg"/><Relationship Id="rId2" Type="http://schemas.openxmlformats.org/officeDocument/2006/relationships/hyperlink" Target="https://cppx.godbolt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kjQXhuPX-Ac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s://youtu.be/ARxj3dfF_h0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io/JJ3dJ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</a:rPr>
              <a:t>Serialization in C++ has never been easier!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But wait, there's more...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Pavel Novikov</a:t>
            </a:r>
          </a:p>
          <a:p>
            <a:r>
              <a:rPr lang="en-US" dirty="0"/>
              <a:t>@</a:t>
            </a:r>
            <a:r>
              <a:rPr lang="en-US" dirty="0" err="1"/>
              <a:t>cpp_ape</a:t>
            </a:r>
            <a:endParaRPr lang="ru-RU" dirty="0"/>
          </a:p>
          <a:p>
            <a:r>
              <a:rPr lang="en-US" dirty="0"/>
              <a:t>Align Technology R&amp;D</a:t>
            </a:r>
          </a:p>
          <a:p>
            <a:endParaRPr lang="en-US" dirty="0"/>
          </a:p>
        </p:txBody>
      </p:sp>
      <p:pic>
        <p:nvPicPr>
          <p:cNvPr id="4" name="Picture 4" descr="Twitter bird logo 2012.sv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48" y="4138262"/>
            <a:ext cx="314325" cy="25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DA1205FD-DFA4-4EF5-A689-A781DDDE61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4252" y="5303638"/>
            <a:ext cx="2683496" cy="120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165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D9C33BEA-02D7-4A97-A829-685D8F4C3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boring string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 1, 2, 3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39A0F-D9AA-4099-BBEA-7668C60B36DF}"/>
              </a:ext>
            </a:extLst>
          </p:cNvPr>
          <p:cNvSpPr txBox="1"/>
          <p:nvPr/>
        </p:nvSpPr>
        <p:spPr>
          <a:xfrm>
            <a:off x="838200" y="5367127"/>
            <a:ext cx="10587824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Consolas" panose="020B0609020204030204" pitchFamily="49" charset="0"/>
              </a:rPr>
              <a:t>error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: use of undeclared identifier '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iterateMembers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'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62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static_assert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is_class_v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[&amp;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indent =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Indent](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                     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indent);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(!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.empty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helper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.printNewLineAndIndent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DAA1E-17C3-4368-97E3-44D15A3306CA}"/>
              </a:ext>
            </a:extLst>
          </p:cNvPr>
          <p:cNvSpPr txBox="1"/>
          <p:nvPr/>
        </p:nvSpPr>
        <p:spPr>
          <a:xfrm>
            <a:off x="6821104" y="4303455"/>
            <a:ext cx="5370896" cy="255454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print(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&amp;value,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stream &lt;&lt; std::quoted(name) &lt;&lt;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(value, indent);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6663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boring string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 1, 2, 3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C30C42-1E90-4AA3-A3A6-2E242700A7D8}"/>
              </a:ext>
            </a:extLst>
          </p:cNvPr>
          <p:cNvSpPr txBox="1"/>
          <p:nvPr/>
        </p:nvSpPr>
        <p:spPr>
          <a:xfrm>
            <a:off x="8017844" y="3988459"/>
            <a:ext cx="417415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"number"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42,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"boring 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"array"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1,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2,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3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]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7375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13</a:t>
            </a:fld>
            <a:endParaRPr lang="en-US"/>
          </a:p>
        </p:txBody>
      </p:sp>
      <p:pic>
        <p:nvPicPr>
          <p:cNvPr id="4098" name="Picture 2" descr="https://i.pinimg.com/originals/b9/a8/c6/b9a8c6ba48755808c3bcbddf7a31de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7785" y="0"/>
            <a:ext cx="453421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84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reflexpr</a:t>
            </a:r>
            <a:r>
              <a:rPr lang="en-US" dirty="0">
                <a:effectLst/>
                <a:latin typeface="Consolas" panose="020B0609020204030204" pitchFamily="49" charset="0"/>
              </a:rPr>
              <a:t>(value)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is_named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0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is_named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13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n-US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</a:t>
            </a:r>
            <a:r>
              <a:rPr lang="en-US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::quoted(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(stream,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33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==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</a:t>
            </a:r>
            <a:r>
              <a:rPr lang="en-US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==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 == 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9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9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::quoted(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(stream,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>
                  <a:alpha val="34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28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C5D4AD-33F3-4F40-AC0C-3232DAA7913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7257449" y="2897205"/>
            <a:ext cx="890336" cy="870796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00F2CE-1CA1-4941-BE3D-64D836340039}"/>
              </a:ext>
            </a:extLst>
          </p:cNvPr>
          <p:cNvSpPr txBox="1"/>
          <p:nvPr/>
        </p:nvSpPr>
        <p:spPr>
          <a:xfrm>
            <a:off x="4803006" y="3768001"/>
            <a:ext cx="668955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meta::</a:t>
            </a:r>
            <a:r>
              <a:rPr lang="en-US" sz="2400" dirty="0" err="1">
                <a:latin typeface="Consolas" panose="020B0609020204030204" pitchFamily="49" charset="0"/>
              </a:rPr>
              <a:t>data_members_of</a:t>
            </a:r>
            <a:r>
              <a:rPr lang="en-US" sz="2400" dirty="0"/>
              <a:t> is not yet implemented</a:t>
            </a:r>
          </a:p>
        </p:txBody>
      </p:sp>
    </p:spTree>
    <p:extLst>
      <p:ext uri="{BB962C8B-B14F-4D97-AF65-F5344CB8AC3E}">
        <p14:creationId xmlns:p14="http://schemas.microsoft.com/office/powerpoint/2010/main" val="175179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reflexpr</a:t>
            </a:r>
            <a:r>
              <a:rPr lang="ru-RU" dirty="0"/>
              <a:t> </a:t>
            </a:r>
            <a:r>
              <a:rPr lang="en-US" dirty="0"/>
              <a:t>and</a:t>
            </a:r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meta::info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foo;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bar;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has </a:t>
            </a:r>
            <a:r>
              <a:rPr lang="ru-RU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 data members"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</a:t>
            </a:r>
            <a:r>
              <a:rPr lang="ru-RU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Widget has 3 data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95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talk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Reflection</a:t>
            </a:r>
            <a:endParaRPr lang="ru-RU" dirty="0"/>
          </a:p>
          <a:p>
            <a:r>
              <a:rPr lang="en-US" dirty="0"/>
              <a:t>Metaprogramming</a:t>
            </a:r>
            <a:endParaRPr lang="ru-RU" dirty="0"/>
          </a:p>
          <a:p>
            <a:r>
              <a:rPr lang="en-US" dirty="0"/>
              <a:t>It’s not in C++ 20</a:t>
            </a:r>
          </a:p>
          <a:p>
            <a:pPr lvl="1"/>
            <a:r>
              <a:rPr lang="en-US" sz="2800" i="1" dirty="0"/>
              <a:t>maybe</a:t>
            </a:r>
            <a:r>
              <a:rPr lang="en-US" sz="2800" dirty="0"/>
              <a:t> will be in C++ 23</a:t>
            </a:r>
            <a:endParaRPr lang="ru-RU" sz="2800" dirty="0"/>
          </a:p>
          <a:p>
            <a:pPr lvl="1"/>
            <a:r>
              <a:rPr lang="en-US" sz="2800" dirty="0"/>
              <a:t>probably will be in C++ 26</a:t>
            </a:r>
            <a:endParaRPr lang="ru-RU" sz="2800" dirty="0"/>
          </a:p>
          <a:p>
            <a:pPr lvl="1"/>
            <a:r>
              <a:rPr lang="en-US" sz="2800" dirty="0"/>
              <a:t>mere mortals will be able to use it in     </a:t>
            </a:r>
            <a:r>
              <a:rPr lang="en-US" sz="2800" dirty="0">
                <a:solidFill>
                  <a:srgbClr val="45C0E1"/>
                </a:solidFill>
              </a:rPr>
              <a:t>2027</a:t>
            </a:r>
            <a:r>
              <a:rPr lang="en-US" sz="2800" dirty="0"/>
              <a:t>     … probably…</a:t>
            </a:r>
          </a:p>
          <a:p>
            <a:pPr lvl="1"/>
            <a:r>
              <a:rPr lang="en-US" sz="2800" i="1" dirty="0"/>
              <a:t>everything</a:t>
            </a:r>
            <a:r>
              <a:rPr lang="en-US" sz="2800" dirty="0"/>
              <a:t> can change entirely</a:t>
            </a:r>
            <a:r>
              <a:rPr lang="ru-RU" sz="2800" dirty="0"/>
              <a:t>…</a:t>
            </a:r>
            <a:endParaRPr lang="en-US" sz="2800" dirty="0"/>
          </a:p>
        </p:txBody>
      </p:sp>
      <p:pic>
        <p:nvPicPr>
          <p:cNvPr id="3074" name="Picture 2" descr="Crying Cat on Microsoft Windows 10 May 2019 Upd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091" y="2990182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D69CC6-0F5B-4154-BE37-83780F4E54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273" y="3484345"/>
            <a:ext cx="3483201" cy="270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9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Reifiers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500676"/>
              </p:ext>
            </p:extLst>
          </p:nvPr>
        </p:nvGraphicFramePr>
        <p:xfrm>
          <a:off x="838200" y="1325563"/>
          <a:ext cx="10515600" cy="249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3518185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55427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code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/>
                        <a:t>metainformation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08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value = 42;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constexpr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auto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 info =</a:t>
                      </a:r>
                    </a:p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);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2343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0594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0" algn="l" rtl="0"/>
                      <a:r>
                        <a:rPr lang="en-US" sz="2800" b="0" i="0" u="none" strike="noStrike" baseline="0" dirty="0">
                          <a:ln w="12700">
                            <a:solidFill>
                              <a:schemeClr val="tx1"/>
                            </a:solidFill>
                          </a:ln>
                          <a:noFill/>
                          <a:effectLst>
                            <a:glow rad="63500">
                              <a:schemeClr val="accent6">
                                <a:satMod val="175000"/>
                                <a:alpha val="40000"/>
                              </a:schemeClr>
                            </a:glow>
                          </a:effectLst>
                          <a:latin typeface="Consolas" panose="020B0609020204030204" pitchFamily="49" charset="0"/>
                        </a:rPr>
                        <a:t>value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idexpr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(info)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56276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20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5400340" y="2048696"/>
            <a:ext cx="720000" cy="720000"/>
          </a:xfrm>
          <a:prstGeom prst="rightArrow">
            <a:avLst/>
          </a:prstGeom>
          <a:solidFill>
            <a:schemeClr val="accent1"/>
          </a:solidFill>
          <a:ln w="3175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Arrow 6"/>
          <p:cNvSpPr/>
          <p:nvPr/>
        </p:nvSpPr>
        <p:spPr>
          <a:xfrm>
            <a:off x="5400340" y="3273036"/>
            <a:ext cx="720000" cy="720000"/>
          </a:xfrm>
          <a:prstGeom prst="leftArrow">
            <a:avLst/>
          </a:prstGeom>
          <a:solidFill>
            <a:srgbClr val="FF0000"/>
          </a:solidFill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5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idexpr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69903" y="2819121"/>
            <a:ext cx="2294794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21707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unqualid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"value"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9903" y="2302287"/>
            <a:ext cx="3288706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519826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Widget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w.bar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"text"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w.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"bar"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unqualid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72286" y="2819121"/>
            <a:ext cx="2878372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186229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Reifiers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1082982"/>
              </p:ext>
            </p:extLst>
          </p:nvPr>
        </p:nvGraphicFramePr>
        <p:xfrm>
          <a:off x="838200" y="1325563"/>
          <a:ext cx="10515600" cy="4968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0273">
                  <a:extLst>
                    <a:ext uri="{9D8B030D-6E8A-4147-A177-3AD203B41FA5}">
                      <a16:colId xmlns:a16="http://schemas.microsoft.com/office/drawing/2014/main" val="2106945551"/>
                    </a:ext>
                  </a:extLst>
                </a:gridCol>
                <a:gridCol w="8165327">
                  <a:extLst>
                    <a:ext uri="{9D8B030D-6E8A-4147-A177-3AD203B41FA5}">
                      <a16:colId xmlns:a16="http://schemas.microsoft.com/office/drawing/2014/main" val="3650721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typename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auto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info =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typename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(info) value = 42;</a:t>
                      </a:r>
                      <a:endParaRPr lang="ru-RU" sz="28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2800" dirty="0"/>
                    </a:p>
                  </a:txBody>
                  <a:tcPr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433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valueof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= 23;</a:t>
                      </a:r>
                    </a:p>
                    <a:p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std::</a:t>
                      </a:r>
                      <a:r>
                        <a:rPr lang="en-US" sz="2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cout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&lt;&lt; 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valueof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(Const));</a:t>
                      </a:r>
                      <a:endParaRPr lang="ru-RU" sz="28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 panose="020B0609020204030204" pitchFamily="49" charset="0"/>
                      </a:endParaRPr>
                    </a:p>
                    <a:p>
                      <a:endParaRPr lang="en-US" sz="2800" dirty="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488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templarg</a:t>
                      </a:r>
                      <a:endParaRPr lang="en-US" sz="2800" dirty="0">
                        <a:latin typeface="Consolas" panose="020B0609020204030204" pitchFamily="49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template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typename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T&gt; 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foo();</a:t>
                      </a:r>
                    </a:p>
                    <a:p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foo&lt;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templarg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(Const)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)&gt;();</a:t>
                      </a:r>
                    </a:p>
                    <a:p>
                      <a:endParaRPr lang="en-US" sz="2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template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V&gt; 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 bar();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bar&lt;</a:t>
                      </a:r>
                      <a:r>
                        <a:rPr lang="en-US" sz="2800" kern="1200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templarg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800" kern="12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reflexpr</a:t>
                      </a:r>
                      <a:r>
                        <a:rPr lang="en-US" sz="2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(Const)</a:t>
                      </a:r>
                      <a:r>
                        <a:rPr lang="en-US" sz="2800" kern="1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)&gt;();</a:t>
                      </a:r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97086088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5938" y="1753647"/>
            <a:ext cx="2703444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04451" y="3120787"/>
            <a:ext cx="4683319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55164" y="4487927"/>
            <a:ext cx="4874151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055166" y="5770583"/>
            <a:ext cx="4882100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AA0C70AB-C334-4402-801D-91BCD7833446}"/>
              </a:ext>
            </a:extLst>
          </p:cNvPr>
          <p:cNvSpPr/>
          <p:nvPr/>
        </p:nvSpPr>
        <p:spPr>
          <a:xfrm>
            <a:off x="3262964" y="4957011"/>
            <a:ext cx="6429676" cy="77002"/>
          </a:xfrm>
          <a:custGeom>
            <a:avLst/>
            <a:gdLst>
              <a:gd name="connsiteX0" fmla="*/ 0 w 6429676"/>
              <a:gd name="connsiteY0" fmla="*/ 0 h 77002"/>
              <a:gd name="connsiteX1" fmla="*/ 48127 w 6429676"/>
              <a:gd name="connsiteY1" fmla="*/ 9625 h 77002"/>
              <a:gd name="connsiteX2" fmla="*/ 1039529 w 6429676"/>
              <a:gd name="connsiteY2" fmla="*/ 28875 h 77002"/>
              <a:gd name="connsiteX3" fmla="*/ 1655545 w 6429676"/>
              <a:gd name="connsiteY3" fmla="*/ 48126 h 77002"/>
              <a:gd name="connsiteX4" fmla="*/ 1713297 w 6429676"/>
              <a:gd name="connsiteY4" fmla="*/ 57751 h 77002"/>
              <a:gd name="connsiteX5" fmla="*/ 1828800 w 6429676"/>
              <a:gd name="connsiteY5" fmla="*/ 67376 h 77002"/>
              <a:gd name="connsiteX6" fmla="*/ 2117558 w 6429676"/>
              <a:gd name="connsiteY6" fmla="*/ 77002 h 77002"/>
              <a:gd name="connsiteX7" fmla="*/ 3349592 w 6429676"/>
              <a:gd name="connsiteY7" fmla="*/ 57751 h 77002"/>
              <a:gd name="connsiteX8" fmla="*/ 3638350 w 6429676"/>
              <a:gd name="connsiteY8" fmla="*/ 48126 h 77002"/>
              <a:gd name="connsiteX9" fmla="*/ 3724977 w 6429676"/>
              <a:gd name="connsiteY9" fmla="*/ 38501 h 77002"/>
              <a:gd name="connsiteX10" fmla="*/ 3917482 w 6429676"/>
              <a:gd name="connsiteY10" fmla="*/ 28875 h 77002"/>
              <a:gd name="connsiteX11" fmla="*/ 3955983 w 6429676"/>
              <a:gd name="connsiteY11" fmla="*/ 19250 h 77002"/>
              <a:gd name="connsiteX12" fmla="*/ 4013735 w 6429676"/>
              <a:gd name="connsiteY12" fmla="*/ 9625 h 77002"/>
              <a:gd name="connsiteX13" fmla="*/ 4523874 w 6429676"/>
              <a:gd name="connsiteY13" fmla="*/ 19250 h 77002"/>
              <a:gd name="connsiteX14" fmla="*/ 4572000 w 6429676"/>
              <a:gd name="connsiteY14" fmla="*/ 28875 h 77002"/>
              <a:gd name="connsiteX15" fmla="*/ 4639377 w 6429676"/>
              <a:gd name="connsiteY15" fmla="*/ 38501 h 77002"/>
              <a:gd name="connsiteX16" fmla="*/ 4841508 w 6429676"/>
              <a:gd name="connsiteY16" fmla="*/ 48126 h 77002"/>
              <a:gd name="connsiteX17" fmla="*/ 5428649 w 6429676"/>
              <a:gd name="connsiteY17" fmla="*/ 57751 h 77002"/>
              <a:gd name="connsiteX18" fmla="*/ 5698156 w 6429676"/>
              <a:gd name="connsiteY18" fmla="*/ 67376 h 77002"/>
              <a:gd name="connsiteX19" fmla="*/ 6275672 w 6429676"/>
              <a:gd name="connsiteY19" fmla="*/ 48126 h 77002"/>
              <a:gd name="connsiteX20" fmla="*/ 6429676 w 6429676"/>
              <a:gd name="connsiteY20" fmla="*/ 38501 h 7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9676" h="77002">
                <a:moveTo>
                  <a:pt x="0" y="0"/>
                </a:moveTo>
                <a:cubicBezTo>
                  <a:pt x="16042" y="3208"/>
                  <a:pt x="31773" y="9171"/>
                  <a:pt x="48127" y="9625"/>
                </a:cubicBezTo>
                <a:lnTo>
                  <a:pt x="1039529" y="28875"/>
                </a:lnTo>
                <a:cubicBezTo>
                  <a:pt x="1287130" y="70145"/>
                  <a:pt x="1018005" y="28203"/>
                  <a:pt x="1655545" y="48126"/>
                </a:cubicBezTo>
                <a:cubicBezTo>
                  <a:pt x="1675052" y="48736"/>
                  <a:pt x="1693900" y="55596"/>
                  <a:pt x="1713297" y="57751"/>
                </a:cubicBezTo>
                <a:cubicBezTo>
                  <a:pt x="1751695" y="62017"/>
                  <a:pt x="1790209" y="65538"/>
                  <a:pt x="1828800" y="67376"/>
                </a:cubicBezTo>
                <a:cubicBezTo>
                  <a:pt x="1924997" y="71957"/>
                  <a:pt x="2021305" y="73793"/>
                  <a:pt x="2117558" y="77002"/>
                </a:cubicBezTo>
                <a:lnTo>
                  <a:pt x="3349592" y="57751"/>
                </a:lnTo>
                <a:cubicBezTo>
                  <a:pt x="3445872" y="55512"/>
                  <a:pt x="3542097" y="51334"/>
                  <a:pt x="3638350" y="48126"/>
                </a:cubicBezTo>
                <a:cubicBezTo>
                  <a:pt x="3667226" y="44918"/>
                  <a:pt x="3695992" y="40500"/>
                  <a:pt x="3724977" y="38501"/>
                </a:cubicBezTo>
                <a:cubicBezTo>
                  <a:pt x="3789073" y="34080"/>
                  <a:pt x="3853455" y="34211"/>
                  <a:pt x="3917482" y="28875"/>
                </a:cubicBezTo>
                <a:cubicBezTo>
                  <a:pt x="3930665" y="27776"/>
                  <a:pt x="3943011" y="21844"/>
                  <a:pt x="3955983" y="19250"/>
                </a:cubicBezTo>
                <a:cubicBezTo>
                  <a:pt x="3975120" y="15423"/>
                  <a:pt x="3994484" y="12833"/>
                  <a:pt x="4013735" y="9625"/>
                </a:cubicBezTo>
                <a:lnTo>
                  <a:pt x="4523874" y="19250"/>
                </a:lnTo>
                <a:cubicBezTo>
                  <a:pt x="4540224" y="19814"/>
                  <a:pt x="4555863" y="26185"/>
                  <a:pt x="4572000" y="28875"/>
                </a:cubicBezTo>
                <a:cubicBezTo>
                  <a:pt x="4594378" y="32605"/>
                  <a:pt x="4616748" y="36885"/>
                  <a:pt x="4639377" y="38501"/>
                </a:cubicBezTo>
                <a:cubicBezTo>
                  <a:pt x="4706659" y="43307"/>
                  <a:pt x="4774075" y="46481"/>
                  <a:pt x="4841508" y="48126"/>
                </a:cubicBezTo>
                <a:lnTo>
                  <a:pt x="5428649" y="57751"/>
                </a:lnTo>
                <a:cubicBezTo>
                  <a:pt x="5518485" y="60959"/>
                  <a:pt x="5608263" y="67376"/>
                  <a:pt x="5698156" y="67376"/>
                </a:cubicBezTo>
                <a:cubicBezTo>
                  <a:pt x="6000387" y="67376"/>
                  <a:pt x="6043643" y="62627"/>
                  <a:pt x="6275672" y="48126"/>
                </a:cubicBezTo>
                <a:cubicBezTo>
                  <a:pt x="6344117" y="25312"/>
                  <a:pt x="6294402" y="38501"/>
                  <a:pt x="6429676" y="38501"/>
                </a:cubicBezTo>
              </a:path>
            </a:pathLst>
          </a:custGeom>
          <a:noFill/>
          <a:ln w="381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2387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m : meta::</a:t>
            </a:r>
            <a:r>
              <a:rPr lang="en-US" dirty="0" err="1">
                <a:latin typeface="Consolas" panose="020B0609020204030204" pitchFamily="49" charset="0"/>
              </a:rPr>
              <a:t>members_of</a:t>
            </a:r>
            <a:r>
              <a:rPr lang="en-US" dirty="0"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dirty="0">
                <a:latin typeface="Consolas" panose="020B0609020204030204" pitchFamily="49" charset="0"/>
              </a:rPr>
              <a:t>(m))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meta::</a:t>
            </a:r>
            <a:r>
              <a:rPr lang="en-US" dirty="0" err="1">
                <a:latin typeface="Consolas" panose="020B0609020204030204" pitchFamily="49" charset="0"/>
              </a:rPr>
              <a:t>name_of</a:t>
            </a:r>
            <a:r>
              <a:rPr lang="en-US" dirty="0"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info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auto</a:t>
            </a:r>
            <a:r>
              <a:rPr lang="en-US" dirty="0">
                <a:latin typeface="Consolas" panose="020B0609020204030204" pitchFamily="49" charset="0"/>
              </a:rPr>
              <a:t> m : meta::</a:t>
            </a:r>
            <a:r>
              <a:rPr lang="en-US" dirty="0" err="1">
                <a:latin typeface="Consolas" panose="020B0609020204030204" pitchFamily="49" charset="0"/>
              </a:rPr>
              <a:t>members_of</a:t>
            </a:r>
            <a:r>
              <a:rPr lang="en-US" dirty="0"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dirty="0">
                <a:latin typeface="Consolas" panose="020B0609020204030204" pitchFamily="49" charset="0"/>
              </a:rPr>
              <a:t>(m))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meta::</a:t>
            </a:r>
            <a:r>
              <a:rPr lang="en-US" dirty="0" err="1">
                <a:latin typeface="Consolas" panose="020B0609020204030204" pitchFamily="49" charset="0"/>
              </a:rPr>
              <a:t>name_of</a:t>
            </a:r>
            <a:r>
              <a:rPr lang="en-US" dirty="0"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C5B340-B60D-4CF1-A9AA-719507CD6CCC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12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getEnumMemberCount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++count;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72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info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=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members_of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(info).begin();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index; --index)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++it;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(*it);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29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I&gt;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toStringImpl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index_sequence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&lt;I...&gt;){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)((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value ==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&gt;(I)) ?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(name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) || ...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name;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29</a:t>
            </a:fld>
            <a:endParaRPr lang="en-US"/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A5B997FB-E6D3-45F7-AEDC-D9FEBB26E68D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6660682" y="4880008"/>
            <a:ext cx="418271" cy="726418"/>
          </a:xfrm>
          <a:prstGeom prst="straightConnector1">
            <a:avLst/>
          </a:prstGeom>
          <a:ln w="31750">
            <a:solidFill>
              <a:schemeClr val="accent1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C2F96B5-62CD-42F9-A8DD-0BF65F1F0F3D}"/>
              </a:ext>
            </a:extLst>
          </p:cNvPr>
          <p:cNvSpPr txBox="1"/>
          <p:nvPr/>
        </p:nvSpPr>
        <p:spPr>
          <a:xfrm>
            <a:off x="6034184" y="5606426"/>
            <a:ext cx="208953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fold expression</a:t>
            </a: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31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adventure time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" y="1007544"/>
            <a:ext cx="10182225" cy="494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17" y="1095894"/>
            <a:ext cx="7403661" cy="2187445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  <a:effectLst/>
        </p:spPr>
      </p:pic>
      <p:sp>
        <p:nvSpPr>
          <p:cNvPr id="8" name="TextBox 7"/>
          <p:cNvSpPr txBox="1"/>
          <p:nvPr/>
        </p:nvSpPr>
        <p:spPr>
          <a:xfrm>
            <a:off x="4952772" y="-12102"/>
            <a:ext cx="1800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It’s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6D1DA-778F-492E-B78E-886A49F9DE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5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F525E-A5D3-418D-B122-84D585BA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F4EFB-BF0A-4FCD-B816-45F45A9E9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concept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Enumeration = std::is_enum_v&lt;</a:t>
            </a:r>
            <a:r>
              <a:rPr lang="pt-B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endParaRPr lang="pt-BR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&lt;Enumeration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string_view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make_index_sequence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getEnumMemberCount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toStringImpl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E18153-B6AC-4A44-B5B0-0D739E5C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02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7F1160-7B4C-4C63-85E0-98270746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BEABD-E0A1-48A2-BE5C-6C05673E0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One, Two, Three 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::One)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::Two)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::Three)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One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Two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Three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8506D7-E5AC-4531-98A4-B13922A67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31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8381749-EFCB-4449-9167-FE08A93C5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337" y="3958002"/>
            <a:ext cx="5267325" cy="2902404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23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9722DB2-8E85-4AE9-80DA-2172EC28A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8563" y="0"/>
            <a:ext cx="47148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382CF1-34D0-4BD6-AA61-B1D46E747BCD}"/>
              </a:ext>
            </a:extLst>
          </p:cNvPr>
          <p:cNvSpPr txBox="1"/>
          <p:nvPr/>
        </p:nvSpPr>
        <p:spPr>
          <a:xfrm>
            <a:off x="3738563" y="0"/>
            <a:ext cx="4714874" cy="13234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n w="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  <a:latin typeface="Impact" panose="020B0806030902050204" pitchFamily="34" charset="0"/>
              </a:rPr>
              <a:t>I CAN HAS</a:t>
            </a:r>
          </a:p>
          <a:p>
            <a:pPr algn="ctr"/>
            <a:r>
              <a:rPr lang="en-US" sz="4000" dirty="0">
                <a:ln w="0">
                  <a:noFill/>
                </a:ln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  <a:latin typeface="Impact" panose="020B0806030902050204" pitchFamily="34" charset="0"/>
              </a:rPr>
              <a:t>SERIALIZATION?</a:t>
            </a:r>
            <a:endParaRPr lang="ru-RU" sz="4000" dirty="0">
              <a:ln w="0">
                <a:noFill/>
              </a:ln>
              <a:solidFill>
                <a:schemeClr val="bg1"/>
              </a:solidFill>
              <a:effectLst>
                <a:glow rad="63500">
                  <a:schemeClr val="tx1"/>
                </a:glo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4055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F970B-32FA-4FD1-8AAA-1CD9CD4EC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30E87-8407-4710-85AA-A7BF928D5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8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sz="28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fr-FR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fr-FR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idexpr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(m),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1C9294-19A7-4ED0-BE75-8071BE40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C4D2B-3F56-461C-AB80-415F381E4BF1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7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0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303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getMemberName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index)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=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)).begin();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 index; --index)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++it;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(*it);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131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I&gt;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iterateMembersImpl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&amp;&amp;visit,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 object,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index_sequence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&lt;I...&gt;)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visit(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object.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getMemberName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getMemberName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&gt;(I))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, ...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874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using 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&amp;&amp;visit,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&amp;&amp;object)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  <a:endParaRPr lang="fr-FR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make_index_sequence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dataMemberCount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iterateMembersImpl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&gt;(visit),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&gt;(object),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IndexSequence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72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7FA73-026D-45B8-8501-7D343BB1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 only </a:t>
            </a:r>
            <a:r>
              <a:rPr lang="en-US"/>
              <a:t>using reflection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437AF0-8CBD-4F41-A2AC-50470F009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boring string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 1, 2, 3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91C9D-5DC5-4588-AEAC-D4C09AB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8328A-A196-4A90-9C36-2F7E5F562183}"/>
              </a:ext>
            </a:extLst>
          </p:cNvPr>
          <p:cNvSpPr txBox="1"/>
          <p:nvPr/>
        </p:nvSpPr>
        <p:spPr>
          <a:xfrm>
            <a:off x="8017844" y="3988459"/>
            <a:ext cx="4174156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"number"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42,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"boring string"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"array"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marR="0" algn="l" rtl="0"/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1,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2,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3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]</a:t>
            </a:r>
          </a:p>
          <a:p>
            <a:pPr marR="0" algn="l" rtl="0"/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588766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127000" sx="101000" sy="101000" algn="ctr" rotWithShape="0">
                    <a:prstClr val="black"/>
                  </a:outerShdw>
                </a:effectLst>
              </a:rPr>
              <a:t>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51366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meta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::experimental::meta;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 err="1">
                <a:solidFill>
                  <a:srgbClr val="74531F"/>
                </a:solidFill>
                <a:latin typeface="Consolas" panose="020B0609020204030204" pitchFamily="49" charset="0"/>
              </a:rPr>
              <a:t>iterateMembers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8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visit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8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std::</a:t>
            </a:r>
            <a:r>
              <a:rPr lang="en-US" sz="28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decay_t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m : 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data_member_range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&amp;&amp;visit;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&amp;&amp;value;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visit(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}));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238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  <a:p>
            <a:r>
              <a:rPr lang="en-US" dirty="0"/>
              <a:t>fragments</a:t>
            </a:r>
          </a:p>
          <a:p>
            <a:r>
              <a:rPr lang="en-US" dirty="0"/>
              <a:t>metaprograms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57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75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a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b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(a::value);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7869" y="3836403"/>
            <a:ext cx="6027088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value = 42</a:t>
            </a:r>
          </a:p>
        </p:txBody>
      </p:sp>
    </p:spTree>
    <p:extLst>
      <p:ext uri="{BB962C8B-B14F-4D97-AF65-F5344CB8AC3E}">
        <p14:creationId xmlns:p14="http://schemas.microsoft.com/office/powerpoint/2010/main" val="283803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frag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frag;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2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4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656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17F95-AEB0-4442-8519-E2E4A932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Unquote operator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CAD6E-F063-422E-95CB-34CADB211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info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(info);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D9560D-DB9F-4F53-8656-DC1352F9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47</a:t>
            </a:fld>
            <a:endParaRPr lang="en-US"/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B7C96245-0224-45AD-A41C-FA7190AAB20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158222" y="3927944"/>
            <a:ext cx="454905" cy="774124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C12C0A-3143-443F-B7AF-10690F21F9F5}"/>
              </a:ext>
            </a:extLst>
          </p:cNvPr>
          <p:cNvSpPr txBox="1"/>
          <p:nvPr/>
        </p:nvSpPr>
        <p:spPr>
          <a:xfrm>
            <a:off x="7447011" y="4702068"/>
            <a:ext cx="3422422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reference to local variable</a:t>
            </a: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5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4FCA5FD-2F29-493B-BD77-47DDC85C87FA}"/>
              </a:ext>
            </a:extLst>
          </p:cNvPr>
          <p:cNvSpPr/>
          <p:nvPr/>
        </p:nvSpPr>
        <p:spPr>
          <a:xfrm>
            <a:off x="1183907" y="2329314"/>
            <a:ext cx="10491537" cy="205018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17F95-AEB0-4442-8519-E2E4A932C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Unquote operator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DF716A7-F463-40AD-BE1C-FA9F8A5B19BF}"/>
              </a:ext>
            </a:extLst>
          </p:cNvPr>
          <p:cNvSpPr/>
          <p:nvPr/>
        </p:nvSpPr>
        <p:spPr>
          <a:xfrm>
            <a:off x="1694045" y="3397718"/>
            <a:ext cx="9769643" cy="43313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D9560D-DB9F-4F53-8656-DC1352F9D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48</a:t>
            </a:fld>
            <a:endParaRPr lang="en-US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3C3A6F2-B34B-43A8-8400-3EF382C6AF1D}"/>
              </a:ext>
            </a:extLst>
          </p:cNvPr>
          <p:cNvSpPr/>
          <p:nvPr/>
        </p:nvSpPr>
        <p:spPr>
          <a:xfrm>
            <a:off x="9326881" y="3445843"/>
            <a:ext cx="1722922" cy="33688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BCAD6E-F063-422E-95CB-34CADB211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  <a:solidFill>
            <a:schemeClr val="bg1">
              <a:alpha val="75000"/>
            </a:schemeClr>
          </a:solidFill>
        </p:spPr>
        <p:txBody>
          <a:bodyPr>
            <a:normAutofit/>
          </a:bodyPr>
          <a:lstStyle/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injectName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info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sz="28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info });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362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6D40F-B863-453C-8B6C-C2E615D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requirements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F93AD-7B03-4DA0-BBB8-1F2876CD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 };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 value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initialValue.i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2E1C9-B7F1-4E54-A6F0-7166A0B4676B}"/>
              </a:ext>
            </a:extLst>
          </p:cNvPr>
          <p:cNvSpPr txBox="1"/>
          <p:nvPr/>
        </p:nvSpPr>
        <p:spPr>
          <a:xfrm>
            <a:off x="8662737" y="4363844"/>
            <a:ext cx="3529263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8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outputs:</a:t>
            </a:r>
          </a:p>
          <a:p>
            <a:pPr marR="0" algn="l" rtl="0"/>
            <a:r>
              <a:rPr lang="en-US" sz="2800" b="0" i="0" u="none" strike="noStrike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initial value = 0</a:t>
            </a:r>
          </a:p>
        </p:txBody>
      </p:sp>
    </p:spTree>
    <p:extLst>
      <p:ext uri="{BB962C8B-B14F-4D97-AF65-F5344CB8AC3E}">
        <p14:creationId xmlns:p14="http://schemas.microsoft.com/office/powerpoint/2010/main" val="1462993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.pxhere.com/photos/50/05/cats_stray_in_a_row_three_cute_group_resting_sleeping-1033060.jpg!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30"/>
          <a:stretch/>
        </p:blipFill>
        <p:spPr bwMode="auto">
          <a:xfrm>
            <a:off x="0" y="1"/>
            <a:ext cx="12192000" cy="6917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127000" sx="101000" sy="101000" algn="ctr" rotWithShape="0">
                    <a:prstClr val="black"/>
                  </a:outerShdw>
                </a:effectLst>
              </a:rPr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alpha val="1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alpha val="1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alpha val="1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alpha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effectLst>
                  <a:outerShdw blurRad="63500" sx="101000" sy="101000" algn="ctr" rotWithShape="0">
                    <a:prstClr val="black"/>
                  </a:outerShdw>
                </a:effectLst>
              </a:rPr>
              <a:t>Review in 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01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06D40F-B863-453C-8B6C-C2E615D8D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 requirements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F93AD-7B03-4DA0-BBB8-1F2876CD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identifier;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identifier +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is cool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identifier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metaprogramming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newValueFrag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9B666F-90CD-43B1-81D6-8633C7357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8190DD-C517-421E-8BEA-90AD2607F915}"/>
              </a:ext>
            </a:extLst>
          </p:cNvPr>
          <p:cNvSpPr txBox="1"/>
          <p:nvPr/>
        </p:nvSpPr>
        <p:spPr>
          <a:xfrm>
            <a:off x="7507705" y="5104989"/>
            <a:ext cx="4684295" cy="9541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R="0" algn="l" rtl="0"/>
            <a:r>
              <a:rPr lang="en-US" sz="2800" b="0" i="0" u="none" strike="noStrike" baseline="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outputs:</a:t>
            </a:r>
          </a:p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metaprogramming is cool</a:t>
            </a:r>
            <a:endParaRPr lang="ru-RU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81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fragment</a:t>
            </a:r>
          </a:p>
          <a:p>
            <a:r>
              <a:rPr lang="en-US" dirty="0"/>
              <a:t>namespace fragment</a:t>
            </a:r>
          </a:p>
          <a:p>
            <a:r>
              <a:rPr lang="en-US" dirty="0"/>
              <a:t>class fragment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(used for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metaclasses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 err="1"/>
              <a:t>enum</a:t>
            </a:r>
            <a:r>
              <a:rPr lang="en-US" dirty="0"/>
              <a:t> fragment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744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de-DE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de-DE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52</a:t>
            </a:fld>
            <a:endParaRPr lang="en-US"/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8AB8634E-2491-4272-A4DE-D1B0F322A41F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255812" y="2083242"/>
            <a:ext cx="1596518" cy="173419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DC347E9-CEF7-45D9-85ED-E53862C19F6C}"/>
              </a:ext>
            </a:extLst>
          </p:cNvPr>
          <p:cNvSpPr txBox="1"/>
          <p:nvPr/>
        </p:nvSpPr>
        <p:spPr>
          <a:xfrm>
            <a:off x="6852330" y="2025828"/>
            <a:ext cx="3866027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the type we are injecting into</a:t>
            </a:r>
            <a:endParaRPr lang="en-US" sz="2400" dirty="0">
              <a:solidFill>
                <a:srgbClr val="A31515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5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is_copy_constructible_v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&amp;&amp; 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is_copy_assignable_v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✔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static_assert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is_move_constructible_v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&amp;&amp; !std::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is_move_assignable_v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NonCopyable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 </a:t>
            </a:r>
            <a:r>
              <a:rPr lang="ru-RU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✔</a:t>
            </a:r>
            <a:endParaRPr lang="ru-RU" sz="1400" dirty="0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AD966783-F6C0-45C3-BF85-FC04D9E8C0AE}"/>
              </a:ext>
            </a:extLst>
          </p:cNvPr>
          <p:cNvSpPr/>
          <p:nvPr/>
        </p:nvSpPr>
        <p:spPr>
          <a:xfrm>
            <a:off x="2410284" y="2901481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268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makeMovable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68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makeNonCopyable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makeMovable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513BB-5AD9-4642-A145-03779DAAADF6}"/>
              </a:ext>
            </a:extLst>
          </p:cNvPr>
          <p:cNvSpPr txBox="1"/>
          <p:nvPr/>
        </p:nvSpPr>
        <p:spPr>
          <a:xfrm>
            <a:off x="279516" y="4347498"/>
            <a:ext cx="11632968" cy="236988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MovableNonCopyable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sz="2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3B9EE5B-C361-40C0-93B5-FA7D9D78FDA2}"/>
              </a:ext>
            </a:extLst>
          </p:cNvPr>
          <p:cNvSpPr/>
          <p:nvPr/>
        </p:nvSpPr>
        <p:spPr>
          <a:xfrm>
            <a:off x="1193534" y="1799924"/>
            <a:ext cx="4158112" cy="2098308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7AD2971-BFBE-45DE-A287-16A06D0F3AD1}"/>
              </a:ext>
            </a:extLst>
          </p:cNvPr>
          <p:cNvSpPr/>
          <p:nvPr/>
        </p:nvSpPr>
        <p:spPr>
          <a:xfrm>
            <a:off x="616016" y="4774131"/>
            <a:ext cx="11223057" cy="1501542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6CD5102D-9F64-4222-9CA8-648F5591FA60}"/>
              </a:ext>
            </a:extLst>
          </p:cNvPr>
          <p:cNvSpPr/>
          <p:nvPr/>
        </p:nvSpPr>
        <p:spPr>
          <a:xfrm>
            <a:off x="2564289" y="3711444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01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4388D-DD5F-47C4-9D40-C2E997AC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08B948-04A3-4388-BF70-6D30766C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injectBitMask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*name,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    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(%{ name }) = %{ value },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*&gt; &amp;&amp; ...)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generateBitMasks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names)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counter = 0;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injectBitMask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(names, 1 &lt;&lt; counter++), ...);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D30AB0-85C9-4735-BCA5-634BAB3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2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A4388D-DD5F-47C4-9D40-C2E997AC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08B948-04A3-4388-BF70-6D30766C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generateBitMasks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All = ~0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Foo = 1 &lt;&lt; 0,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Bar = 1 &lt;&lt; 1,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Baz = 1 &lt;&lt; 2,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All = ~0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D30AB0-85C9-4735-BCA5-634BAB3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57</a:t>
            </a:fld>
            <a:endParaRPr lang="en-US"/>
          </a:p>
        </p:txBody>
      </p:sp>
      <p:sp>
        <p:nvSpPr>
          <p:cNvPr id="5" name="Стрелка: вниз 4">
            <a:extLst>
              <a:ext uri="{FF2B5EF4-FFF2-40B4-BE49-F238E27FC236}">
                <a16:creationId xmlns:a16="http://schemas.microsoft.com/office/drawing/2014/main" id="{839A6C3E-6A7F-4E60-950B-CD492DA4E1BF}"/>
              </a:ext>
            </a:extLst>
          </p:cNvPr>
          <p:cNvSpPr/>
          <p:nvPr/>
        </p:nvSpPr>
        <p:spPr>
          <a:xfrm>
            <a:off x="2850536" y="2892459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722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&lt;Enumeration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defineBitwiseOperations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|(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underlying_type_t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&gt;(a) |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&gt;(b));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&amp;(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pt-BR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underlying_type_t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&gt;(a) &amp;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static_cast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&gt;(b));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AACFB-5AC1-42BC-9016-3CBB18D8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fragment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D73DB-7B38-45E4-A630-D489996AC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03078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generateBitMasks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Baz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All = ~0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defineBitwiseOperations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&gt;(); }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::Foo |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BitMask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::Bar;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51A953-982D-4BF6-A514-06EF4AAB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8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5CC2C9C-B474-4F3B-BC23-134FB16A56E6}"/>
              </a:ext>
            </a:extLst>
          </p:cNvPr>
          <p:cNvSpPr/>
          <p:nvPr/>
        </p:nvSpPr>
        <p:spPr>
          <a:xfrm>
            <a:off x="6107927" y="1261303"/>
            <a:ext cx="5310146" cy="5258767"/>
          </a:xfrm>
          <a:prstGeom prst="rect">
            <a:avLst/>
          </a:prstGeom>
          <a:gradFill>
            <a:gsLst>
              <a:gs pos="9000">
                <a:schemeClr val="tx1">
                  <a:alpha val="0"/>
                </a:schemeClr>
              </a:gs>
              <a:gs pos="21000">
                <a:schemeClr val="tx1">
                  <a:alpha val="34000"/>
                </a:schemeClr>
              </a:gs>
              <a:gs pos="100000">
                <a:schemeClr val="tx1">
                  <a:alpha val="34000"/>
                </a:schemeClr>
              </a:gs>
            </a:gsLst>
            <a:lin ang="1590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23BA09A-977B-4DBB-AE63-AFCE6C7D9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5562"/>
            <a:ext cx="5181600" cy="5532437"/>
          </a:xfrm>
          <a:solidFill>
            <a:schemeClr val="bg1"/>
          </a:solidFill>
          <a:effectLst/>
        </p:spPr>
        <p:txBody>
          <a:bodyPr tIns="108000">
            <a:normAutofit fontScale="77500" lnSpcReduction="20000"/>
          </a:bodyPr>
          <a:lstStyle/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"empty"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number"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42,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"string"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"bleh!"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"array"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[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1,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2,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3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],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 err="1">
                <a:solidFill>
                  <a:srgbClr val="2E75B6"/>
                </a:solidFill>
                <a:latin typeface="Consolas" panose="020B0609020204030204" pitchFamily="49" charset="0"/>
              </a:rPr>
              <a:t>nestedStruct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{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 err="1">
                <a:solidFill>
                  <a:srgbClr val="2E75B6"/>
                </a:solidFill>
                <a:latin typeface="Consolas" panose="020B0609020204030204" pitchFamily="49" charset="0"/>
              </a:rPr>
              <a:t>iAm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"nested!"</a:t>
            </a: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 err="1">
                <a:solidFill>
                  <a:srgbClr val="2E75B6"/>
                </a:solidFill>
                <a:latin typeface="Consolas" panose="020B0609020204030204" pitchFamily="49" charset="0"/>
              </a:rPr>
              <a:t>emptyStruct</a:t>
            </a:r>
            <a:r>
              <a:rPr lang="en-US" sz="2800" b="0" i="0" u="none" strike="noStrike" baseline="0" dirty="0">
                <a:solidFill>
                  <a:srgbClr val="2E75B6"/>
                </a:solidFill>
                <a:latin typeface="Consolas" panose="020B0609020204030204" pitchFamily="49" charset="0"/>
              </a:rPr>
              <a:t>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: {}</a:t>
            </a: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DF2BE5DC-0ADC-4448-B3D7-BD517AEE0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5562"/>
            <a:ext cx="5181600" cy="5532438"/>
          </a:xfrm>
          <a:noFill/>
          <a:effectLst/>
        </p:spPr>
        <p:txBody>
          <a:bodyPr tIns="108000"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empty;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 = 42;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bleh!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array = {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1,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2,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3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iAm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nested!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nestedStruct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emptyStruct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3826-7C2A-4080-A238-9479EE1B5DB6}"/>
              </a:ext>
            </a:extLst>
          </p:cNvPr>
          <p:cNvSpPr txBox="1"/>
          <p:nvPr/>
        </p:nvSpPr>
        <p:spPr>
          <a:xfrm>
            <a:off x="3846234" y="452336"/>
            <a:ext cx="4980131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  <a:endParaRPr lang="ru-RU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AD0BFA-BB6B-467C-B590-A3C085E4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6464" y="453929"/>
            <a:ext cx="19050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58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04A6783-9832-4020-BBF4-C99285DA40C3}"/>
              </a:ext>
            </a:extLst>
          </p:cNvPr>
          <p:cNvSpPr/>
          <p:nvPr/>
        </p:nvSpPr>
        <p:spPr>
          <a:xfrm>
            <a:off x="1568918" y="2608028"/>
            <a:ext cx="9562908" cy="2671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metaprogramming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816637-036F-4D95-A2F6-646FC8FA89C2}"/>
              </a:ext>
            </a:extLst>
          </p:cNvPr>
          <p:cNvSpPr/>
          <p:nvPr/>
        </p:nvSpPr>
        <p:spPr>
          <a:xfrm>
            <a:off x="2321781" y="3935896"/>
            <a:ext cx="6599582" cy="93030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25F9B0-F3C5-4FA2-8807-3AA4D14E6689}"/>
              </a:ext>
            </a:extLst>
          </p:cNvPr>
          <p:cNvSpPr/>
          <p:nvPr/>
        </p:nvSpPr>
        <p:spPr>
          <a:xfrm>
            <a:off x="6172200" y="4028613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82327C-083C-4EB2-A1E6-6817C5B123BE}"/>
              </a:ext>
            </a:extLst>
          </p:cNvPr>
          <p:cNvSpPr/>
          <p:nvPr/>
        </p:nvSpPr>
        <p:spPr>
          <a:xfrm>
            <a:off x="6540240" y="4479418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  <a:solidFill>
            <a:schemeClr val="bg1">
              <a:alpha val="7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member :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(value ==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75CB4-8DB2-46A7-A365-C09A717D72FC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60</a:t>
            </a:fld>
            <a:endParaRPr lang="en-US"/>
          </a:p>
        </p:txBody>
      </p: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5C0FC5D1-CEA3-4107-8997-626B22EA58CE}"/>
              </a:ext>
            </a:extLst>
          </p:cNvPr>
          <p:cNvSpPr/>
          <p:nvPr/>
        </p:nvSpPr>
        <p:spPr>
          <a:xfrm>
            <a:off x="5661329" y="2113279"/>
            <a:ext cx="1844702" cy="41524"/>
          </a:xfrm>
          <a:custGeom>
            <a:avLst/>
            <a:gdLst>
              <a:gd name="connsiteX0" fmla="*/ 0 w 1844702"/>
              <a:gd name="connsiteY0" fmla="*/ 41524 h 41524"/>
              <a:gd name="connsiteX1" fmla="*/ 143123 w 1844702"/>
              <a:gd name="connsiteY1" fmla="*/ 25622 h 41524"/>
              <a:gd name="connsiteX2" fmla="*/ 230588 w 1844702"/>
              <a:gd name="connsiteY2" fmla="*/ 17671 h 41524"/>
              <a:gd name="connsiteX3" fmla="*/ 556591 w 1844702"/>
              <a:gd name="connsiteY3" fmla="*/ 1768 h 41524"/>
              <a:gd name="connsiteX4" fmla="*/ 1049572 w 1844702"/>
              <a:gd name="connsiteY4" fmla="*/ 9719 h 41524"/>
              <a:gd name="connsiteX5" fmla="*/ 1176793 w 1844702"/>
              <a:gd name="connsiteY5" fmla="*/ 17671 h 41524"/>
              <a:gd name="connsiteX6" fmla="*/ 1844702 w 1844702"/>
              <a:gd name="connsiteY6" fmla="*/ 25622 h 4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4702" h="41524">
                <a:moveTo>
                  <a:pt x="0" y="41524"/>
                </a:moveTo>
                <a:cubicBezTo>
                  <a:pt x="76153" y="26294"/>
                  <a:pt x="19862" y="35893"/>
                  <a:pt x="143123" y="25622"/>
                </a:cubicBezTo>
                <a:lnTo>
                  <a:pt x="230588" y="17671"/>
                </a:lnTo>
                <a:cubicBezTo>
                  <a:pt x="358049" y="-7824"/>
                  <a:pt x="298462" y="1768"/>
                  <a:pt x="556591" y="1768"/>
                </a:cubicBezTo>
                <a:cubicBezTo>
                  <a:pt x="720939" y="1768"/>
                  <a:pt x="885245" y="7069"/>
                  <a:pt x="1049572" y="9719"/>
                </a:cubicBezTo>
                <a:cubicBezTo>
                  <a:pt x="1091979" y="12370"/>
                  <a:pt x="1134331" y="16127"/>
                  <a:pt x="1176793" y="17671"/>
                </a:cubicBezTo>
                <a:cubicBezTo>
                  <a:pt x="1479508" y="28679"/>
                  <a:pt x="1529541" y="25622"/>
                  <a:pt x="1844702" y="25622"/>
                </a:cubicBezTo>
              </a:path>
            </a:pathLst>
          </a:custGeom>
          <a:noFill/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EDCF0455-DDCE-4654-80B9-377D1D7A31DB}"/>
              </a:ext>
            </a:extLst>
          </p:cNvPr>
          <p:cNvSpPr/>
          <p:nvPr/>
        </p:nvSpPr>
        <p:spPr>
          <a:xfrm>
            <a:off x="2369489" y="3896139"/>
            <a:ext cx="3506525" cy="63611"/>
          </a:xfrm>
          <a:custGeom>
            <a:avLst/>
            <a:gdLst>
              <a:gd name="connsiteX0" fmla="*/ 0 w 3506525"/>
              <a:gd name="connsiteY0" fmla="*/ 15903 h 63611"/>
              <a:gd name="connsiteX1" fmla="*/ 166977 w 3506525"/>
              <a:gd name="connsiteY1" fmla="*/ 7951 h 63611"/>
              <a:gd name="connsiteX2" fmla="*/ 206734 w 3506525"/>
              <a:gd name="connsiteY2" fmla="*/ 0 h 63611"/>
              <a:gd name="connsiteX3" fmla="*/ 373711 w 3506525"/>
              <a:gd name="connsiteY3" fmla="*/ 7951 h 63611"/>
              <a:gd name="connsiteX4" fmla="*/ 612250 w 3506525"/>
              <a:gd name="connsiteY4" fmla="*/ 23854 h 63611"/>
              <a:gd name="connsiteX5" fmla="*/ 659958 w 3506525"/>
              <a:gd name="connsiteY5" fmla="*/ 31805 h 63611"/>
              <a:gd name="connsiteX6" fmla="*/ 906448 w 3506525"/>
              <a:gd name="connsiteY6" fmla="*/ 47708 h 63611"/>
              <a:gd name="connsiteX7" fmla="*/ 930302 w 3506525"/>
              <a:gd name="connsiteY7" fmla="*/ 55659 h 63611"/>
              <a:gd name="connsiteX8" fmla="*/ 970059 w 3506525"/>
              <a:gd name="connsiteY8" fmla="*/ 63611 h 63611"/>
              <a:gd name="connsiteX9" fmla="*/ 1733384 w 3506525"/>
              <a:gd name="connsiteY9" fmla="*/ 55659 h 63611"/>
              <a:gd name="connsiteX10" fmla="*/ 2035534 w 3506525"/>
              <a:gd name="connsiteY10" fmla="*/ 47708 h 63611"/>
              <a:gd name="connsiteX11" fmla="*/ 2091193 w 3506525"/>
              <a:gd name="connsiteY11" fmla="*/ 39757 h 63611"/>
              <a:gd name="connsiteX12" fmla="*/ 2297927 w 3506525"/>
              <a:gd name="connsiteY12" fmla="*/ 31805 h 63611"/>
              <a:gd name="connsiteX13" fmla="*/ 2456953 w 3506525"/>
              <a:gd name="connsiteY13" fmla="*/ 15903 h 63611"/>
              <a:gd name="connsiteX14" fmla="*/ 2886323 w 3506525"/>
              <a:gd name="connsiteY14" fmla="*/ 23854 h 63611"/>
              <a:gd name="connsiteX15" fmla="*/ 2926080 w 3506525"/>
              <a:gd name="connsiteY15" fmla="*/ 31805 h 63611"/>
              <a:gd name="connsiteX16" fmla="*/ 2997641 w 3506525"/>
              <a:gd name="connsiteY16" fmla="*/ 39757 h 63611"/>
              <a:gd name="connsiteX17" fmla="*/ 3212327 w 3506525"/>
              <a:gd name="connsiteY17" fmla="*/ 47708 h 63611"/>
              <a:gd name="connsiteX18" fmla="*/ 3506525 w 3506525"/>
              <a:gd name="connsiteY18" fmla="*/ 39757 h 6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506525" h="63611">
                <a:moveTo>
                  <a:pt x="0" y="15903"/>
                </a:moveTo>
                <a:cubicBezTo>
                  <a:pt x="55659" y="13252"/>
                  <a:pt x="111419" y="12225"/>
                  <a:pt x="166977" y="7951"/>
                </a:cubicBezTo>
                <a:cubicBezTo>
                  <a:pt x="180452" y="6914"/>
                  <a:pt x="193219" y="0"/>
                  <a:pt x="206734" y="0"/>
                </a:cubicBezTo>
                <a:cubicBezTo>
                  <a:pt x="262456" y="0"/>
                  <a:pt x="318052" y="5301"/>
                  <a:pt x="373711" y="7951"/>
                </a:cubicBezTo>
                <a:cubicBezTo>
                  <a:pt x="497316" y="28554"/>
                  <a:pt x="353587" y="6610"/>
                  <a:pt x="612250" y="23854"/>
                </a:cubicBezTo>
                <a:cubicBezTo>
                  <a:pt x="628336" y="24926"/>
                  <a:pt x="643925" y="30117"/>
                  <a:pt x="659958" y="31805"/>
                </a:cubicBezTo>
                <a:cubicBezTo>
                  <a:pt x="724891" y="38640"/>
                  <a:pt x="847832" y="44452"/>
                  <a:pt x="906448" y="47708"/>
                </a:cubicBezTo>
                <a:cubicBezTo>
                  <a:pt x="914399" y="50358"/>
                  <a:pt x="922171" y="53626"/>
                  <a:pt x="930302" y="55659"/>
                </a:cubicBezTo>
                <a:cubicBezTo>
                  <a:pt x="943413" y="58937"/>
                  <a:pt x="956544" y="63611"/>
                  <a:pt x="970059" y="63611"/>
                </a:cubicBezTo>
                <a:cubicBezTo>
                  <a:pt x="1224514" y="63611"/>
                  <a:pt x="1478942" y="58310"/>
                  <a:pt x="1733384" y="55659"/>
                </a:cubicBezTo>
                <a:lnTo>
                  <a:pt x="2035534" y="47708"/>
                </a:lnTo>
                <a:cubicBezTo>
                  <a:pt x="2054257" y="46876"/>
                  <a:pt x="2072486" y="40891"/>
                  <a:pt x="2091193" y="39757"/>
                </a:cubicBezTo>
                <a:cubicBezTo>
                  <a:pt x="2160029" y="35585"/>
                  <a:pt x="2229055" y="35337"/>
                  <a:pt x="2297927" y="31805"/>
                </a:cubicBezTo>
                <a:cubicBezTo>
                  <a:pt x="2385809" y="27298"/>
                  <a:pt x="2385616" y="26094"/>
                  <a:pt x="2456953" y="15903"/>
                </a:cubicBezTo>
                <a:lnTo>
                  <a:pt x="2886323" y="23854"/>
                </a:lnTo>
                <a:cubicBezTo>
                  <a:pt x="2899830" y="24312"/>
                  <a:pt x="2912701" y="29894"/>
                  <a:pt x="2926080" y="31805"/>
                </a:cubicBezTo>
                <a:cubicBezTo>
                  <a:pt x="2949839" y="35199"/>
                  <a:pt x="2973677" y="38426"/>
                  <a:pt x="2997641" y="39757"/>
                </a:cubicBezTo>
                <a:cubicBezTo>
                  <a:pt x="3069142" y="43729"/>
                  <a:pt x="3140765" y="45058"/>
                  <a:pt x="3212327" y="47708"/>
                </a:cubicBezTo>
                <a:cubicBezTo>
                  <a:pt x="3490619" y="39523"/>
                  <a:pt x="3392517" y="39757"/>
                  <a:pt x="3506525" y="39757"/>
                </a:cubicBezTo>
              </a:path>
            </a:pathLst>
          </a:custGeom>
          <a:noFill/>
          <a:ln w="3810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661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04A6783-9832-4020-BBF4-C99285DA40C3}"/>
              </a:ext>
            </a:extLst>
          </p:cNvPr>
          <p:cNvSpPr/>
          <p:nvPr/>
        </p:nvSpPr>
        <p:spPr>
          <a:xfrm>
            <a:off x="1566408" y="2520563"/>
            <a:ext cx="10161766" cy="2822714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metaprogramming — janky workaround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1816637-036F-4D95-A2F6-646FC8FA89C2}"/>
              </a:ext>
            </a:extLst>
          </p:cNvPr>
          <p:cNvSpPr/>
          <p:nvPr/>
        </p:nvSpPr>
        <p:spPr>
          <a:xfrm>
            <a:off x="2305878" y="3689406"/>
            <a:ext cx="9326880" cy="126425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25F9B0-F3C5-4FA2-8807-3AA4D14E6689}"/>
              </a:ext>
            </a:extLst>
          </p:cNvPr>
          <p:cNvSpPr/>
          <p:nvPr/>
        </p:nvSpPr>
        <p:spPr>
          <a:xfrm>
            <a:off x="8191832" y="3755478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F82327C-083C-4EB2-A1E6-6817C5B123BE}"/>
              </a:ext>
            </a:extLst>
          </p:cNvPr>
          <p:cNvSpPr/>
          <p:nvPr/>
        </p:nvSpPr>
        <p:spPr>
          <a:xfrm>
            <a:off x="4361582" y="4161369"/>
            <a:ext cx="2532199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3449AFC-5384-474C-ADD3-A070EE16D333}"/>
              </a:ext>
            </a:extLst>
          </p:cNvPr>
          <p:cNvSpPr/>
          <p:nvPr/>
        </p:nvSpPr>
        <p:spPr>
          <a:xfrm>
            <a:off x="9252960" y="4161369"/>
            <a:ext cx="195403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  <a:solidFill>
            <a:schemeClr val="bg1">
              <a:alpha val="7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value)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member :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members_of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(Enum)))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}) ==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valueof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(%{ member }))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name;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345FD81-ACB4-4072-B794-4C460DDAB31A}"/>
              </a:ext>
            </a:extLst>
          </p:cNvPr>
          <p:cNvSpPr/>
          <p:nvPr/>
        </p:nvSpPr>
        <p:spPr>
          <a:xfrm>
            <a:off x="1614114" y="3053301"/>
            <a:ext cx="10196084" cy="267163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 all together — serialization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DDEBCC0-FCA3-4C69-B060-BE3944ABE54B}"/>
              </a:ext>
            </a:extLst>
          </p:cNvPr>
          <p:cNvSpPr/>
          <p:nvPr/>
        </p:nvSpPr>
        <p:spPr>
          <a:xfrm>
            <a:off x="2337682" y="4882096"/>
            <a:ext cx="9280011" cy="405517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glow rad="139700">
              <a:srgbClr val="FF0000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7C2572B-41F3-48CA-B1DE-D9C79F9965BD}"/>
              </a:ext>
            </a:extLst>
          </p:cNvPr>
          <p:cNvSpPr/>
          <p:nvPr/>
        </p:nvSpPr>
        <p:spPr>
          <a:xfrm>
            <a:off x="9985162" y="4918714"/>
            <a:ext cx="1065474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2E98819-CB04-4DA0-A5B6-0E02F12C74A3}"/>
              </a:ext>
            </a:extLst>
          </p:cNvPr>
          <p:cNvSpPr/>
          <p:nvPr/>
        </p:nvSpPr>
        <p:spPr>
          <a:xfrm>
            <a:off x="5820352" y="4918601"/>
            <a:ext cx="1057523" cy="30484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glow rad="139700"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  <a:solidFill>
            <a:schemeClr val="bg1">
              <a:alpha val="75000"/>
            </a:schemeClr>
          </a:solidFill>
        </p:spPr>
        <p:txBody>
          <a:bodyPr>
            <a:normAutofit fontScale="92500" lnSpcReduction="10000"/>
          </a:bodyPr>
          <a:lstStyle/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 err="1">
                <a:solidFill>
                  <a:srgbClr val="74531F"/>
                </a:solidFill>
                <a:latin typeface="Consolas" panose="020B0609020204030204" pitchFamily="49" charset="0"/>
              </a:rPr>
              <a:t>iterateMembers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visit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std::</a:t>
            </a:r>
            <a:r>
              <a:rPr lang="en-US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decay_t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b="0" i="0" u="none" strike="noStrike" baseline="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m : meta::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data_member_range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Visitor &amp;&amp;visit;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requires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T &amp;&amp;value;</a:t>
            </a:r>
          </a:p>
          <a:p>
            <a:pPr marL="0" marR="0" indent="0" algn="l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visit(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}), meta::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}));</a:t>
            </a:r>
          </a:p>
          <a:p>
            <a:pPr marL="0" marR="0" indent="0" algn="l" rtl="0">
              <a:buNone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marR="0" indent="0" algn="l" rtl="0">
              <a:buNone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marR="0" indent="0" algn="l" rtl="0">
              <a:buNone/>
            </a:pPr>
            <a:r>
              <a:rPr lang="ru-RU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A5F7C-9A15-45FC-8F64-F8339EDCBFE3}"/>
              </a:ext>
            </a:extLst>
          </p:cNvPr>
          <p:cNvSpPr txBox="1"/>
          <p:nvPr/>
        </p:nvSpPr>
        <p:spPr>
          <a:xfrm>
            <a:off x="3784813" y="5797760"/>
            <a:ext cx="3663054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</a:rPr>
              <a:t>does not currently work</a:t>
            </a:r>
            <a:endParaRPr lang="en-US" sz="2800" dirty="0">
              <a:solidFill>
                <a:srgbClr val="C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/>
          <a:lstStyle/>
          <a:p>
            <a:r>
              <a:rPr lang="en-US" dirty="0"/>
              <a:t>Assembling it all together — janky workaround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85000" lnSpcReduction="20000"/>
          </a:bodyPr>
          <a:lstStyle/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 err="1">
                <a:solidFill>
                  <a:srgbClr val="74531F"/>
                </a:solidFill>
                <a:latin typeface="Consolas" panose="020B0609020204030204" pitchFamily="49" charset="0"/>
              </a:rPr>
              <a:t>iterateMembers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Visitor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0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visit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&amp;&amp;</a:t>
            </a:r>
            <a:r>
              <a:rPr lang="en-US" sz="2000" b="0" i="0" u="none" strike="noStrike" baseline="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std::</a:t>
            </a:r>
            <a:r>
              <a:rPr lang="en-US" sz="2000" b="0" i="0" u="none" strike="noStrike" baseline="0" dirty="0" err="1">
                <a:solidFill>
                  <a:srgbClr val="2B91AF"/>
                </a:solidFill>
                <a:latin typeface="Consolas" panose="020B0609020204030204" pitchFamily="49" charset="0"/>
              </a:rPr>
              <a:t>decay_t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b="0" i="0" u="none" strike="noStrike" baseline="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(visit); </a:t>
            </a:r>
            <a:r>
              <a:rPr lang="en-US" sz="2000" b="0" i="0" u="none" strike="noStrike" baseline="0" dirty="0">
                <a:solidFill>
                  <a:srgbClr val="008000"/>
                </a:solidFill>
                <a:latin typeface="Consolas" panose="020B0609020204030204" pitchFamily="49" charset="0"/>
              </a:rPr>
              <a:t>// workaround</a:t>
            </a:r>
            <a:endParaRPr lang="en-US" sz="20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b="0" i="0" u="none" strike="noStrike" baseline="0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m : meta::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data_member_range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reflexpr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latin typeface="Consolas" panose="020B0609020204030204" pitchFamily="49" charset="0"/>
              </a:rPr>
              <a:t>Type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)))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-&gt; 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fragment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</a:t>
            </a:r>
            <a:r>
              <a:rPr lang="en-US" sz="2000" b="0" i="0" u="none" strike="noStrike" baseline="0" dirty="0">
                <a:solidFill>
                  <a:srgbClr val="008000"/>
                </a:solidFill>
                <a:latin typeface="Consolas" panose="020B0609020204030204" pitchFamily="49" charset="0"/>
              </a:rPr>
              <a:t>// workaround</a:t>
            </a:r>
            <a:endParaRPr lang="en-US" sz="20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&amp;visit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&amp;value = 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valueInfo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&amp;field = 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idexpr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name = meta::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Consolas" panose="020B0609020204030204" pitchFamily="49" charset="0"/>
              </a:rPr>
              <a:t>name_of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(%{ m });</a:t>
            </a:r>
          </a:p>
          <a:p>
            <a:pPr marL="0" marR="0" indent="0" algn="l" rtl="0">
              <a:buNone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visit(field, name);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};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marR="0" indent="0" algn="l" rtl="0">
              <a:buNone/>
            </a:pPr>
            <a:r>
              <a:rPr lang="ru-RU" sz="20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701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https://cppx.godbolt.org/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Proposal in the</a:t>
            </a:r>
            <a:r>
              <a:rPr lang="ru-RU" dirty="0"/>
              <a:t> </a:t>
            </a:r>
            <a:r>
              <a:rPr lang="en-US" dirty="0"/>
              <a:t>C++ standard P1717: </a:t>
            </a:r>
            <a:r>
              <a:rPr lang="en-US" dirty="0">
                <a:hlinkClick r:id="rId3"/>
              </a:rPr>
              <a:t>https://wg21.link/p1717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65312" y="1947753"/>
            <a:ext cx="31215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https://youtu.be/ARxj3dfF_h0</a:t>
            </a:r>
            <a:endParaRPr lang="en-US" dirty="0"/>
          </a:p>
        </p:txBody>
      </p:sp>
      <p:pic>
        <p:nvPicPr>
          <p:cNvPr id="1026" name="Picture 2" descr="https://i.ytimg.com/vi/ARxj3dfF_h0/maxresdefaul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086"/>
            <a:ext cx="5852160" cy="3291840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713572" y="1947752"/>
            <a:ext cx="3104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https://youtu.be/kjQXhuPX-Ac</a:t>
            </a:r>
            <a:endParaRPr lang="en-US" dirty="0"/>
          </a:p>
        </p:txBody>
      </p:sp>
      <p:pic>
        <p:nvPicPr>
          <p:cNvPr id="1028" name="Picture 4" descr="https://i.ytimg.com/vi/kjQXhuPX-Ac/maxresdefault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0" y="2317085"/>
            <a:ext cx="5852160" cy="3291840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qrcoder.ru/code/?Andrew+Sutton%0D%0A%93Reflections%3A+Compile-time+Introspection+of+Source+Code%94+https%3A%2F%2Fyoutu.be%2FARxj3dfF_h0%0D%0A%93Meta%2B%2B%3A+Language+Support+for+Advanced+Generative+Programming%94+https%3A%2F%2Fyoutu.be%2FkjQXhuPX-Ac&amp;4&amp;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238" y="4381500"/>
            <a:ext cx="2476500" cy="2476500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2045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pbs.twimg.com/media/CdXC5y_UAAA6_NZ?format=jpg&amp;name=4096x409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-723900"/>
            <a:ext cx="5686425" cy="758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/>
          <a:lstStyle/>
          <a:p>
            <a:pPr algn="ctr"/>
            <a:r>
              <a:rPr lang="en-US" dirty="0"/>
              <a:t>Metaprogramming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is coming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…</a:t>
            </a:r>
            <a:r>
              <a:rPr lang="ru-RU" dirty="0"/>
              <a:t> </a:t>
            </a:r>
            <a:r>
              <a:rPr lang="en-US" dirty="0" err="1">
                <a:solidFill>
                  <a:schemeClr val="bg1">
                    <a:lumMod val="95000"/>
                    <a:alpha val="34000"/>
                  </a:schemeClr>
                </a:solidFill>
              </a:rPr>
              <a:t>kinda</a:t>
            </a:r>
            <a:r>
              <a:rPr lang="ru-RU" dirty="0">
                <a:solidFill>
                  <a:schemeClr val="bg1">
                    <a:lumMod val="95000"/>
                    <a:alpha val="34000"/>
                  </a:schemeClr>
                </a:solidFill>
              </a:rPr>
              <a:t>…</a:t>
            </a:r>
            <a:endParaRPr lang="en-US" dirty="0">
              <a:solidFill>
                <a:schemeClr val="bg1">
                  <a:lumMod val="95000"/>
                  <a:alpha val="34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Pavel Novikov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@</a:t>
            </a:r>
            <a:r>
              <a:rPr lang="en-US" dirty="0" err="1"/>
              <a:t>cpp_ape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Align Technology R&amp;D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Thanks to </a:t>
            </a:r>
            <a:r>
              <a:rPr lang="sv-SE" dirty="0"/>
              <a:t>Wyatt Childers </a:t>
            </a:r>
            <a:r>
              <a:rPr lang="en-US" dirty="0"/>
              <a:t>for feedback!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Slides: </a:t>
            </a:r>
            <a:r>
              <a:rPr lang="en-US" dirty="0">
                <a:hlinkClick r:id="rId3"/>
              </a:rPr>
              <a:t>https://git.io/JJ3dJ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262176" y="6488669"/>
            <a:ext cx="19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00B0F0"/>
                </a:solidFill>
              </a:rPr>
              <a:t>@</a:t>
            </a:r>
            <a:r>
              <a:rPr lang="en-US" dirty="0" err="1">
                <a:solidFill>
                  <a:srgbClr val="00B0F0"/>
                </a:solidFill>
              </a:rPr>
              <a:t>GameOfThrones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" name="Picture 4" descr="Twitter bird logo 2012.sv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33069"/>
            <a:ext cx="361950" cy="2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4">
            <a:extLst>
              <a:ext uri="{FF2B5EF4-FFF2-40B4-BE49-F238E27FC236}">
                <a16:creationId xmlns:a16="http://schemas.microsoft.com/office/drawing/2014/main" id="{B0DD55EA-FF3B-4C23-9099-93A69419C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8200" y="3151930"/>
            <a:ext cx="2952260" cy="133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893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D53FCA-3566-43A0-9C63-E295EEA3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slides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E7EDBBD1-2E70-48E3-BA22-92472CB23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4B0A92-6713-433C-AA5C-A6C12847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66</a:t>
            </a:fld>
            <a:endParaRPr lang="en-US"/>
          </a:p>
        </p:txBody>
      </p:sp>
      <p:pic>
        <p:nvPicPr>
          <p:cNvPr id="1026" name="Picture 2" descr="Cute Kittens Dp Cute Cats Playing Piano | Смешные фотографии ...">
            <a:extLst>
              <a:ext uri="{FF2B5EF4-FFF2-40B4-BE49-F238E27FC236}">
                <a16:creationId xmlns:a16="http://schemas.microsoft.com/office/drawing/2014/main" id="{6D78AD43-46EE-4C0C-A5E4-0DB57945F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850" y="0"/>
            <a:ext cx="67881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84681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14C346A-EDF4-46B8-B4E3-0A0119190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5CF17A-32CA-4503-B358-9D08874F0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AddTextMember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info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member_range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-&gt;m;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AddTextMember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AddedMember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AddedMember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text;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2C72B0-8D31-41BB-8D48-B70E4CE4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67</a:t>
            </a:fld>
            <a:endParaRPr lang="en-US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B3F46444-5A28-45C4-84C4-FDF908F39499}"/>
              </a:ext>
            </a:extLst>
          </p:cNvPr>
          <p:cNvSpPr/>
          <p:nvPr/>
        </p:nvSpPr>
        <p:spPr>
          <a:xfrm>
            <a:off x="2354625" y="5000625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3002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F1D8C-0C87-4AC0-BA7E-C23FF2B0E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4C420F-585A-4588-B6EC-95DDA2E8E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Interface(meta::</a:t>
            </a:r>
            <a:r>
              <a:rPr lang="en-US" sz="2700" dirty="0">
                <a:solidFill>
                  <a:srgbClr val="2B91AF"/>
                </a:solidFill>
                <a:latin typeface="Consolas" panose="020B0609020204030204" pitchFamily="49" charset="0"/>
              </a:rPr>
              <a:t>info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needDtor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member_range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is_data_member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compiler.error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 interface can not contain data members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is_destructor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needDtor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make_virtual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is_nonstatic_member_function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 &amp;&amp; !meta::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is_defined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 {</a:t>
            </a:r>
          </a:p>
          <a:p>
            <a:pPr marL="0" indent="0">
              <a:buNone/>
            </a:pPr>
            <a:r>
              <a:rPr lang="it-IT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meta::make_pure_virtual(m);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-&gt; m;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needDtor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-&gt; </a:t>
            </a:r>
            <a:r>
              <a:rPr lang="en-US" sz="27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fragment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~T()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9F4574-0D6B-47A3-B6F6-878D2AF4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54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221A2-6217-4118-A96A-426925D9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Metaclasses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954E8-C621-470E-A28D-1F8A5ED4B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(Interface)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meow();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purr();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Cat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~Cat()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meow() = 0;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purr() = 0;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3C1109A-99E6-47F4-A234-0F49A0DD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69</a:t>
            </a:fld>
            <a:endParaRPr lang="en-US"/>
          </a:p>
        </p:txBody>
      </p:sp>
      <p:sp>
        <p:nvSpPr>
          <p:cNvPr id="6" name="Стрелка: вниз 5">
            <a:extLst>
              <a:ext uri="{FF2B5EF4-FFF2-40B4-BE49-F238E27FC236}">
                <a16:creationId xmlns:a16="http://schemas.microsoft.com/office/drawing/2014/main" id="{852F9344-BC5C-47EE-92BB-5EE64885F2C3}"/>
              </a:ext>
            </a:extLst>
          </p:cNvPr>
          <p:cNvSpPr/>
          <p:nvPr/>
        </p:nvSpPr>
        <p:spPr>
          <a:xfrm>
            <a:off x="1745025" y="3352800"/>
            <a:ext cx="540000" cy="540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697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3513"/>
            <a:ext cx="11353800" cy="55324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&amp;vector,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optional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&lt;T&gt; &amp;value,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&amp;value,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&amp;stream,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&amp;value,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indent);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stream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9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SerializationHelper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stream }.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(value,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/*indent*/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88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648CE895-8EBF-4801-BAA9-B399DF5C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 as of December 2019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5D6C8C5-9BAC-4DB8-BED7-2A64748CD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F7C34CD-BE65-4DFD-AEDF-78C28BBE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4634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  <a:p>
            <a:r>
              <a:rPr lang="en-US" dirty="0"/>
              <a:t>fragments</a:t>
            </a:r>
          </a:p>
          <a:p>
            <a:r>
              <a:rPr lang="en-US" dirty="0"/>
              <a:t>metaprograms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51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93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a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value = 42;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latin typeface="Consolas" panose="020B0609020204030204" pitchFamily="49" charset="0"/>
              </a:rPr>
              <a:t> b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(a::value);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27869" y="3836403"/>
            <a:ext cx="6027088" cy="523220"/>
          </a:xfrm>
          <a:prstGeom prst="rect">
            <a:avLst/>
          </a:prstGeom>
          <a:solidFill>
            <a:schemeClr val="bg1">
              <a:alpha val="85000"/>
            </a:schemeClr>
          </a:solidFill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int</a:t>
            </a:r>
            <a:r>
              <a:rPr lang="en-US" sz="2800" dirty="0">
                <a:ln w="12700">
                  <a:solidFill>
                    <a:schemeClr val="tx1"/>
                  </a:solidFill>
                </a:ln>
                <a:noFill/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 value = 42</a:t>
            </a:r>
          </a:p>
        </p:txBody>
      </p:sp>
    </p:spTree>
    <p:extLst>
      <p:ext uri="{BB962C8B-B14F-4D97-AF65-F5344CB8AC3E}">
        <p14:creationId xmlns:p14="http://schemas.microsoft.com/office/powerpoint/2010/main" val="194366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fragment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fragment;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2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1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namespace fragment</a:t>
            </a:r>
          </a:p>
          <a:p>
            <a:r>
              <a:rPr lang="en-US" dirty="0"/>
              <a:t>class fragment (used for </a:t>
            </a:r>
            <a:r>
              <a:rPr lang="en-US" dirty="0" err="1"/>
              <a:t>metaclasses</a:t>
            </a:r>
            <a:r>
              <a:rPr lang="en-US" dirty="0"/>
              <a:t>)</a:t>
            </a:r>
          </a:p>
          <a:p>
            <a:r>
              <a:rPr lang="en-US" dirty="0" err="1"/>
              <a:t>enum</a:t>
            </a:r>
            <a:r>
              <a:rPr lang="en-US" dirty="0"/>
              <a:t> fragment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73177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7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Metaprograms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-&gt;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__fragment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value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"injected variable"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foo()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 </a:t>
            </a:r>
            <a:r>
              <a:rPr lang="en-US" dirty="0" err="1">
                <a:latin typeface="Consolas" panose="020B0609020204030204" pitchFamily="49" charset="0"/>
              </a:rPr>
              <a:t>immediateFunction</a:t>
            </a:r>
            <a:r>
              <a:rPr lang="en-US" dirty="0"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use(value);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172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metaprogramming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) {</a:t>
            </a: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: meta::</a:t>
            </a:r>
            <a:r>
              <a:rPr lang="en-US" dirty="0" err="1">
                <a:latin typeface="Consolas" panose="020B0609020204030204" pitchFamily="49" charset="0"/>
              </a:rPr>
              <a:t>members_of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-&gt;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__fragment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if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meta::</a:t>
            </a:r>
            <a:r>
              <a:rPr lang="en-US" dirty="0" err="1">
                <a:latin typeface="Consolas" panose="020B0609020204030204" pitchFamily="49" charset="0"/>
              </a:rPr>
              <a:t>name_of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};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"&lt;unknown&gt;"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09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7756F8-93A1-4935-97C5-416FDD8F56CF}"/>
              </a:ext>
            </a:extLst>
          </p:cNvPr>
          <p:cNvSpPr/>
          <p:nvPr/>
        </p:nvSpPr>
        <p:spPr>
          <a:xfrm>
            <a:off x="6591631" y="1261303"/>
            <a:ext cx="4826442" cy="5460172"/>
          </a:xfrm>
          <a:prstGeom prst="rect">
            <a:avLst/>
          </a:prstGeom>
          <a:gradFill>
            <a:gsLst>
              <a:gs pos="12000">
                <a:schemeClr val="tx1">
                  <a:alpha val="0"/>
                </a:schemeClr>
              </a:gs>
              <a:gs pos="23000">
                <a:schemeClr val="tx1">
                  <a:alpha val="34000"/>
                </a:schemeClr>
              </a:gs>
              <a:gs pos="100000">
                <a:schemeClr val="tx1">
                  <a:alpha val="34000"/>
                </a:schemeClr>
              </a:gs>
            </a:gsLst>
            <a:lin ang="15660000" scaled="0"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325562"/>
            <a:ext cx="5435379" cy="5532438"/>
          </a:xfrm>
        </p:spPr>
        <p:txBody>
          <a:bodyPr wrap="square" tIns="108000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42;</a:t>
            </a: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sz="2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7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cpponsea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7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sz="27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two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three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serialize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005AA29-AF00-41B0-B07D-E04A2435D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5242" y="1325562"/>
            <a:ext cx="4698557" cy="5532437"/>
          </a:xfrm>
          <a:solidFill>
            <a:schemeClr val="bg1"/>
          </a:solidFill>
        </p:spPr>
        <p:txBody>
          <a:bodyPr tIns="108000">
            <a:normAutofit fontScale="77500" lnSpcReduction="20000"/>
          </a:bodyPr>
          <a:lstStyle/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42</a:t>
            </a: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ru-RU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"#</a:t>
            </a:r>
            <a:r>
              <a:rPr lang="en-US" sz="2800" b="0" i="0" u="none" strike="noStrike" baseline="0" dirty="0" err="1">
                <a:solidFill>
                  <a:srgbClr val="A31515"/>
                </a:solidFill>
                <a:latin typeface="Consolas" panose="020B0609020204030204" pitchFamily="49" charset="0"/>
              </a:rPr>
              <a:t>cpponsea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"one"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"two"</a:t>
            </a: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marR="0" indent="0" algn="l" rtl="0">
              <a:buNone/>
            </a:pPr>
            <a:r>
              <a:rPr lang="en-US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2800" b="0" i="0" u="none" strike="noStrike" baseline="0" dirty="0">
                <a:solidFill>
                  <a:srgbClr val="A31515"/>
                </a:solidFill>
                <a:latin typeface="Consolas" panose="020B0609020204030204" pitchFamily="49" charset="0"/>
              </a:rPr>
              <a:t>"three"</a:t>
            </a:r>
            <a:endParaRPr lang="en-US" sz="2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algn="l" rtl="0">
              <a:buNone/>
            </a:pPr>
            <a:r>
              <a:rPr lang="ru-RU" sz="2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272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-&gt;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__fragment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unqualid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(m)),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8175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532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visit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consteval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type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reflexpr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 :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data_member_range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(type))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-&gt;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__fragment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workaround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visit(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meta::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name_of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(m));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91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  <a:r>
              <a:rPr lang="ru-RU" dirty="0"/>
              <a:t>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without fatal flaw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11353800" cy="55324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?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"true"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"false"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stream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::quoted(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iterateMembersHelper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(stream,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D57D-BAB6-4A4F-8474-B3FBAB8CFE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0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8823</TotalTime>
  <Words>4981</Words>
  <Application>Microsoft Office PowerPoint</Application>
  <PresentationFormat>Широкоэкранный</PresentationFormat>
  <Paragraphs>910</Paragraphs>
  <Slides>81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7" baseType="lpstr">
      <vt:lpstr>Arial</vt:lpstr>
      <vt:lpstr>Calibri</vt:lpstr>
      <vt:lpstr>Calibri Light</vt:lpstr>
      <vt:lpstr>Consolas</vt:lpstr>
      <vt:lpstr>Impact</vt:lpstr>
      <vt:lpstr>Office Theme</vt:lpstr>
      <vt:lpstr>Serialization in C++ has never been easier! But wait, there's more...</vt:lpstr>
      <vt:lpstr>We’ll talk about</vt:lpstr>
      <vt:lpstr>Презентация PowerPoint</vt:lpstr>
      <vt:lpstr>Презентация PowerPoint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Serialization (without fatal flaw)</vt:lpstr>
      <vt:lpstr>Reflection</vt:lpstr>
      <vt:lpstr>reflexpr and meta::info</vt:lpstr>
      <vt:lpstr>reflexpr and meta::info</vt:lpstr>
      <vt:lpstr>reflexpr and meta::info</vt:lpstr>
      <vt:lpstr>reflexpr and meta::info</vt:lpstr>
      <vt:lpstr>reflexpr and meta::info</vt:lpstr>
      <vt:lpstr>reflexpr and meta::info</vt:lpstr>
      <vt:lpstr>Reifiers</vt:lpstr>
      <vt:lpstr>idexpr</vt:lpstr>
      <vt:lpstr>unqualid</vt:lpstr>
      <vt:lpstr>unqualid</vt:lpstr>
      <vt:lpstr>Reifiers</vt:lpstr>
      <vt:lpstr>Reflection</vt:lpstr>
      <vt:lpstr>Reflection</vt:lpstr>
      <vt:lpstr>Reflection</vt:lpstr>
      <vt:lpstr>Reflection</vt:lpstr>
      <vt:lpstr>Reflection</vt:lpstr>
      <vt:lpstr>Reflection</vt:lpstr>
      <vt:lpstr>Reflection</vt:lpstr>
      <vt:lpstr>Презентация PowerPoint</vt:lpstr>
      <vt:lpstr>Serialization only using reflection</vt:lpstr>
      <vt:lpstr>Serialization only using reflection</vt:lpstr>
      <vt:lpstr>Serialization only using reflection</vt:lpstr>
      <vt:lpstr>Serialization only using reflection</vt:lpstr>
      <vt:lpstr>Serialization only using reflection</vt:lpstr>
      <vt:lpstr>Serialization only using reflection</vt:lpstr>
      <vt:lpstr>Metaprogramming</vt:lpstr>
      <vt:lpstr>Metaprogramming</vt:lpstr>
      <vt:lpstr>Injection</vt:lpstr>
      <vt:lpstr>Injection</vt:lpstr>
      <vt:lpstr>Fragments</vt:lpstr>
      <vt:lpstr>Fragments</vt:lpstr>
      <vt:lpstr>Metaprograms</vt:lpstr>
      <vt:lpstr>Metaprograms</vt:lpstr>
      <vt:lpstr>Unquote operator</vt:lpstr>
      <vt:lpstr>Unquote operator</vt:lpstr>
      <vt:lpstr>Fragment requirements</vt:lpstr>
      <vt:lpstr>Fragment requirements</vt:lpstr>
      <vt:lpstr>Fragments</vt:lpstr>
      <vt:lpstr>Class fragment</vt:lpstr>
      <vt:lpstr>Class fragment</vt:lpstr>
      <vt:lpstr>Class fragment</vt:lpstr>
      <vt:lpstr>Class fragment</vt:lpstr>
      <vt:lpstr>Enum fragment</vt:lpstr>
      <vt:lpstr>Enum fragment</vt:lpstr>
      <vt:lpstr>Namespace fragment</vt:lpstr>
      <vt:lpstr>Namespace fragment</vt:lpstr>
      <vt:lpstr>More metaprogramming</vt:lpstr>
      <vt:lpstr>More metaprogramming — janky workaround</vt:lpstr>
      <vt:lpstr>Assembling it all together — serialization</vt:lpstr>
      <vt:lpstr>Assembling it all together — janky workaround</vt:lpstr>
      <vt:lpstr>https://cppx.godbolt.org/</vt:lpstr>
      <vt:lpstr>Metaprogramming is coming… kinda…</vt:lpstr>
      <vt:lpstr>Bonus slides</vt:lpstr>
      <vt:lpstr>Metaclasses</vt:lpstr>
      <vt:lpstr>Metaclasses</vt:lpstr>
      <vt:lpstr>Metaclasses</vt:lpstr>
      <vt:lpstr>Metaprogramming as of December 2019</vt:lpstr>
      <vt:lpstr>Metaprogramming</vt:lpstr>
      <vt:lpstr>Injection</vt:lpstr>
      <vt:lpstr>Injection</vt:lpstr>
      <vt:lpstr>Fragments</vt:lpstr>
      <vt:lpstr>Fragments</vt:lpstr>
      <vt:lpstr>Fragments</vt:lpstr>
      <vt:lpstr>Metaprograms</vt:lpstr>
      <vt:lpstr>Metaprograms</vt:lpstr>
      <vt:lpstr>More metaprogramming</vt:lpstr>
      <vt:lpstr>Assembling it all together</vt:lpstr>
      <vt:lpstr>Assembling it all together</vt:lpstr>
    </vt:vector>
  </TitlesOfParts>
  <Company>Align Technology,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Serialization in C++ has never been easier! But wait, there's more...</dc:title>
  <dc:creator>Pavel Novikov</dc:creator>
  <cp:lastModifiedBy>toughengineer</cp:lastModifiedBy>
  <cp:revision>277</cp:revision>
  <dcterms:created xsi:type="dcterms:W3CDTF">2019-11-27T18:03:45Z</dcterms:created>
  <dcterms:modified xsi:type="dcterms:W3CDTF">2020-07-16T20:55:25Z</dcterms:modified>
</cp:coreProperties>
</file>