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75"/>
  </p:notesMasterIdLst>
  <p:sldIdLst>
    <p:sldId id="256" r:id="rId3"/>
    <p:sldId id="355" r:id="rId4"/>
    <p:sldId id="366" r:id="rId5"/>
    <p:sldId id="414" r:id="rId6"/>
    <p:sldId id="415" r:id="rId7"/>
    <p:sldId id="361" r:id="rId8"/>
    <p:sldId id="416" r:id="rId9"/>
    <p:sldId id="417" r:id="rId10"/>
    <p:sldId id="418" r:id="rId11"/>
    <p:sldId id="357" r:id="rId12"/>
    <p:sldId id="358" r:id="rId13"/>
    <p:sldId id="360" r:id="rId14"/>
    <p:sldId id="362" r:id="rId15"/>
    <p:sldId id="363" r:id="rId16"/>
    <p:sldId id="364" r:id="rId17"/>
    <p:sldId id="365" r:id="rId18"/>
    <p:sldId id="368" r:id="rId19"/>
    <p:sldId id="367" r:id="rId20"/>
    <p:sldId id="370" r:id="rId21"/>
    <p:sldId id="371" r:id="rId22"/>
    <p:sldId id="372" r:id="rId23"/>
    <p:sldId id="369" r:id="rId24"/>
    <p:sldId id="373" r:id="rId25"/>
    <p:sldId id="412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407" r:id="rId37"/>
    <p:sldId id="408" r:id="rId38"/>
    <p:sldId id="409" r:id="rId39"/>
    <p:sldId id="411" r:id="rId40"/>
    <p:sldId id="410" r:id="rId41"/>
    <p:sldId id="377" r:id="rId42"/>
    <p:sldId id="386" r:id="rId43"/>
    <p:sldId id="385" r:id="rId44"/>
    <p:sldId id="387" r:id="rId45"/>
    <p:sldId id="388" r:id="rId46"/>
    <p:sldId id="389" r:id="rId47"/>
    <p:sldId id="390" r:id="rId48"/>
    <p:sldId id="392" r:id="rId49"/>
    <p:sldId id="394" r:id="rId50"/>
    <p:sldId id="427" r:id="rId51"/>
    <p:sldId id="406" r:id="rId52"/>
    <p:sldId id="430" r:id="rId53"/>
    <p:sldId id="428" r:id="rId54"/>
    <p:sldId id="347" r:id="rId55"/>
    <p:sldId id="258" r:id="rId56"/>
    <p:sldId id="426" r:id="rId57"/>
    <p:sldId id="393" r:id="rId58"/>
    <p:sldId id="395" r:id="rId59"/>
    <p:sldId id="419" r:id="rId60"/>
    <p:sldId id="420" r:id="rId61"/>
    <p:sldId id="396" r:id="rId62"/>
    <p:sldId id="421" r:id="rId63"/>
    <p:sldId id="422" r:id="rId64"/>
    <p:sldId id="397" r:id="rId65"/>
    <p:sldId id="398" r:id="rId66"/>
    <p:sldId id="399" r:id="rId67"/>
    <p:sldId id="405" r:id="rId68"/>
    <p:sldId id="400" r:id="rId69"/>
    <p:sldId id="401" r:id="rId70"/>
    <p:sldId id="423" r:id="rId71"/>
    <p:sldId id="424" r:id="rId72"/>
    <p:sldId id="402" r:id="rId73"/>
    <p:sldId id="403" r:id="rId74"/>
  </p:sldIdLst>
  <p:sldSz cx="12192000" cy="6858000"/>
  <p:notesSz cx="6858000" cy="9144000"/>
  <p:embeddedFontLst>
    <p:embeddedFont>
      <p:font typeface="Consolas" panose="020B0609020204030204" pitchFamily="49" charset="0"/>
      <p:regular r:id="rId76"/>
      <p:bold r:id="rId77"/>
      <p:italic r:id="rId78"/>
      <p:boldItalic r:id="rId7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8CFEF8-E314-47F7-AEF0-40C80FFBEEA0}">
          <p14:sldIdLst>
            <p14:sldId id="256"/>
            <p14:sldId id="355"/>
            <p14:sldId id="366"/>
            <p14:sldId id="414"/>
            <p14:sldId id="415"/>
            <p14:sldId id="361"/>
            <p14:sldId id="416"/>
            <p14:sldId id="417"/>
            <p14:sldId id="418"/>
          </p14:sldIdLst>
        </p14:section>
        <p14:section name="baseline" id="{1B224360-E42E-4519-8492-EF01C6401871}">
          <p14:sldIdLst>
            <p14:sldId id="357"/>
            <p14:sldId id="358"/>
            <p14:sldId id="360"/>
            <p14:sldId id="362"/>
            <p14:sldId id="363"/>
            <p14:sldId id="364"/>
          </p14:sldIdLst>
        </p14:section>
        <p14:section name="MVP" id="{61086B44-3E8E-4E3B-90CD-83E7986AC255}">
          <p14:sldIdLst>
            <p14:sldId id="365"/>
            <p14:sldId id="368"/>
            <p14:sldId id="367"/>
            <p14:sldId id="370"/>
            <p14:sldId id="371"/>
            <p14:sldId id="372"/>
            <p14:sldId id="369"/>
            <p14:sldId id="373"/>
            <p14:sldId id="412"/>
            <p14:sldId id="374"/>
            <p14:sldId id="375"/>
            <p14:sldId id="376"/>
          </p14:sldIdLst>
        </p14:section>
        <p14:section name="pointer to interface" id="{B59FFAD2-E6FC-4280-B4FC-A3BCE0F6C563}">
          <p14:sldIdLst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implementation comparison" id="{32B8CB18-BE58-4C44-BF24-C3AA9D93ED18}">
          <p14:sldIdLst>
            <p14:sldId id="407"/>
            <p14:sldId id="408"/>
            <p14:sldId id="409"/>
            <p14:sldId id="411"/>
          </p14:sldIdLst>
        </p14:section>
        <p14:section name="move support" id="{5619EA3E-4454-4DF0-94F5-119F107953C4}">
          <p14:sldIdLst>
            <p14:sldId id="410"/>
            <p14:sldId id="377"/>
            <p14:sldId id="386"/>
            <p14:sldId id="385"/>
            <p14:sldId id="387"/>
            <p14:sldId id="388"/>
            <p14:sldId id="389"/>
            <p14:sldId id="390"/>
            <p14:sldId id="392"/>
          </p14:sldIdLst>
        </p14:section>
        <p14:section name="assignment support" id="{96C294B4-884A-4C87-915B-F275E7E22568}">
          <p14:sldIdLst>
            <p14:sldId id="394"/>
            <p14:sldId id="427"/>
          </p14:sldIdLst>
        </p14:section>
        <p14:section name="other features" id="{A223C1F9-B2BE-45FD-A620-DB35D0A7619E}">
          <p14:sldIdLst>
            <p14:sldId id="406"/>
            <p14:sldId id="430"/>
            <p14:sldId id="428"/>
          </p14:sldIdLst>
        </p14:section>
        <p14:section name="credits" id="{74A02A09-BEEF-4C24-916D-022F8C0E02AF}">
          <p14:sldIdLst>
            <p14:sldId id="347"/>
            <p14:sldId id="258"/>
          </p14:sldIdLst>
        </p14:section>
        <p14:section name="bonus slides" id="{7B89D95C-8F28-410E-96AA-2BBFC4959139}">
          <p14:sldIdLst>
            <p14:sldId id="426"/>
            <p14:sldId id="393"/>
            <p14:sldId id="395"/>
            <p14:sldId id="419"/>
            <p14:sldId id="420"/>
            <p14:sldId id="396"/>
            <p14:sldId id="421"/>
            <p14:sldId id="422"/>
            <p14:sldId id="397"/>
            <p14:sldId id="398"/>
            <p14:sldId id="399"/>
            <p14:sldId id="405"/>
            <p14:sldId id="400"/>
            <p14:sldId id="401"/>
            <p14:sldId id="423"/>
            <p14:sldId id="424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Novikov" initials="PN" lastIdx="1" clrIdx="0">
    <p:extLst>
      <p:ext uri="{19B8F6BF-5375-455C-9EA6-DF929625EA0E}">
        <p15:presenceInfo xmlns:p15="http://schemas.microsoft.com/office/powerpoint/2012/main" userId="S::pnovikov@aligntech.com::2ada3385-1114-43c6-9cfd-34aad735a0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5B5"/>
    <a:srgbClr val="4C7E8E"/>
    <a:srgbClr val="0000FF"/>
    <a:srgbClr val="4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3.fntdata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208DA-C910-459B-B43C-B028C76C1D65}" type="datetimeFigureOut">
              <a:rPr lang="ru-RU" smtClean="0"/>
              <a:t>2025-03-19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C919-FFA8-4F77-8037-CD17F3A9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1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D23-EEAA-48B8-95A3-1633731A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FD1F6-B7D4-494C-AA91-314F72C3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686E-90EB-45F9-8105-439886D2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DE4D-11C2-4169-BD11-E606E35E1A0D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BBF4-E665-46D9-A8EE-72C908BC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5962-4304-4355-BD55-C393CB1D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5825-E3C1-417B-93EB-56AD02D5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4A62-D9F4-4295-9E70-2DC46DAF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0EC-DBE6-477C-9D52-0361D55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005-0628-4E44-9E21-564B3A1A973B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C687-0797-443F-BC82-3596E08F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6840-F871-434B-96B2-3314F592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7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FA9B2-BC4E-4889-A284-2C4FFB566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BD8AC-6522-433B-BE90-858EB596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79CA-BC0D-41BB-9432-9D3A347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EC2B-659F-4C0D-9A5C-82BEBEF6BD72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5414-8512-4941-A350-EAD675B0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B401-972F-4569-A45B-270D50AD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25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D23-EEAA-48B8-95A3-1633731A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FD1F6-B7D4-494C-AA91-314F72C3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686E-90EB-45F9-8105-439886D2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94DE4D-11C2-4169-BD11-E606E35E1A0D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BBF4-E665-46D9-A8EE-72C908BC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5962-4304-4355-BD55-C393CB1D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2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D7DD-5479-41CC-BD3D-8320F2CF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65EF-E4F3-4AC2-90C8-F29F4F6D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A016-6C00-4BE3-8F97-08EF6FC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7941E-094B-44C8-BE4D-47AC22FFA2FF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23CB-9E11-42C5-A98E-6EECB793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3147-1AE0-4B14-B1AE-7C342882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13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1433-697D-4E03-A526-7F430126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A931E-28BF-49B5-BE88-9F287FDF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177D-57B8-4437-8173-C961DD3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150057-E7AA-4B53-AC80-042610D81484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9416-B602-436A-B25D-39C29F5D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BEBC-EC2B-4C3E-8DC9-E3BF419F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19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974B-78BA-4128-A711-DDF77FE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BCC6-794F-4297-962E-C673FC463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4"/>
            <a:ext cx="5181600" cy="5167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40C49-D85A-433F-9FB2-6F6E4ADB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40D2-A792-4938-BF0F-982C7FB9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A06B1-6471-4337-ACB6-B23BDD2BEF76}" type="datetime1">
              <a:rPr lang="ru-RU" smtClean="0"/>
              <a:t>2025-03-19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88E2-678C-4E36-87D8-DA50B08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A9CA-BCE8-4245-8B00-848CF1F9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B542-5A3D-4B3C-9CED-44AB4BD5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DDF6-AC62-4D5D-80D6-6D2CA1FF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FBF3-6E5E-4B83-A322-3D1BDF46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474"/>
            <a:ext cx="5157787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533-6CCC-4795-BE60-E436EA0C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CBDE5-48FC-48EB-8629-A0D8D627D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5"/>
            <a:ext cx="5183188" cy="42068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EE5C8-E4B6-49B9-AEFF-38B34E33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305D3-9752-453D-A09D-6AAEC3E6394B}" type="datetime1">
              <a:rPr lang="ru-RU" smtClean="0"/>
              <a:t>2025-03-19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DB63E-1C3D-49E8-AD05-507DE606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1AD7B-7848-498F-AEA5-873AB56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50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D76-81E1-4D82-AFC0-1125456A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BB08B-3A19-4F67-A5A7-D61741F1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962D1D-D618-4EE3-B213-BCB4482E0D82}" type="datetime1">
              <a:rPr lang="ru-RU" smtClean="0"/>
              <a:t>2025-03-19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98D7-C9F1-4096-9FBA-6503DA6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47DE-5F33-446D-B94F-407A1A66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03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E626-20DC-4DC6-9949-72D528E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699EE0-0658-4360-B27B-9F893CE161E9}" type="datetime1">
              <a:rPr lang="ru-RU" smtClean="0"/>
              <a:t>2025-03-19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B0D0A-21C1-4BB9-BBEA-7784216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E1F5-4DF4-4CF6-916B-896C63F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24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E7CC-2F62-47C2-8F2D-B8551E0C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1FDA-438C-4D89-91B3-7EE40A8B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93721-68B3-4A99-8CB7-9CA24510E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2883-A4B5-43D0-8740-37081006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7C5981-CFDE-48D5-80FB-F70C8085ADD4}" type="datetime1">
              <a:rPr lang="ru-RU" smtClean="0"/>
              <a:t>2025-03-19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183B3-2002-49A0-B114-8164366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9D59-59C6-4751-B088-FCE72AAD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D7DD-5479-41CC-BD3D-8320F2CF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65EF-E4F3-4AC2-90C8-F29F4F6D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A016-6C00-4BE3-8F97-08EF6FC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941E-094B-44C8-BE4D-47AC22FFA2FF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23CB-9E11-42C5-A98E-6EECB793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3147-1AE0-4B14-B1AE-7C342882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451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290-45C7-4397-AC28-A9F21496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E0D3-316F-4C1C-ADE5-EF0BFAEC5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2DAC-93DD-4C29-8744-51E6E9C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0762-9B4C-45BE-9035-48652462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A4B488-4CE7-4F43-B618-CA722E4F42DF}" type="datetime1">
              <a:rPr lang="ru-RU" smtClean="0"/>
              <a:t>2025-03-19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3896-385D-46EF-B3C3-01687785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2449-A0A5-4C64-9AD9-91C207AC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107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5825-E3C1-417B-93EB-56AD02D5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4A62-D9F4-4295-9E70-2DC46DAF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0EC-DBE6-477C-9D52-0361D55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DE005-0628-4E44-9E21-564B3A1A973B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C687-0797-443F-BC82-3596E08F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6840-F871-434B-96B2-3314F592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906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FA9B2-BC4E-4889-A284-2C4FFB566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BD8AC-6522-433B-BE90-858EB596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79CA-BC0D-41BB-9432-9D3A347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DAEC2B-659F-4C0D-9A5C-82BEBEF6BD72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5414-8512-4941-A350-EAD675B0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B401-972F-4569-A45B-270D50AD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2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1433-697D-4E03-A526-7F430126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A931E-28BF-49B5-BE88-9F287FDF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177D-57B8-4437-8173-C961DD3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057-E7AA-4B53-AC80-042610D81484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9416-B602-436A-B25D-39C29F5D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BEBC-EC2B-4C3E-8DC9-E3BF419F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974B-78BA-4128-A711-DDF77FE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BCC6-794F-4297-962E-C673FC463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40C49-D85A-433F-9FB2-6F6E4ADB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48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40D2-A792-4938-BF0F-982C7FB9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06B1-6471-4337-ACB6-B23BDD2BEF76}" type="datetime1">
              <a:rPr lang="ru-RU" smtClean="0"/>
              <a:t>2025-03-19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88E2-678C-4E36-87D8-DA50B08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A9CA-BCE8-4245-8B00-848CF1F9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7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B542-5A3D-4B3C-9CED-44AB4BD5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DDF6-AC62-4D5D-80D6-6D2CA1FF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FBF3-6E5E-4B83-A322-3D1BDF46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474"/>
            <a:ext cx="5157787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533-6CCC-4795-BE60-E436EA0C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CBDE5-48FC-48EB-8629-A0D8D627D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5"/>
            <a:ext cx="5183188" cy="42068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EE5C8-E4B6-49B9-AEFF-38B34E33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05D3-9752-453D-A09D-6AAEC3E6394B}" type="datetime1">
              <a:rPr lang="ru-RU" smtClean="0"/>
              <a:t>2025-03-19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DB63E-1C3D-49E8-AD05-507DE606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1AD7B-7848-498F-AEA5-873AB56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D76-81E1-4D82-AFC0-1125456A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BB08B-3A19-4F67-A5A7-D61741F1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D1D-D618-4EE3-B213-BCB4482E0D82}" type="datetime1">
              <a:rPr lang="ru-RU" smtClean="0"/>
              <a:t>2025-03-19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98D7-C9F1-4096-9FBA-6503DA6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47DE-5F33-446D-B94F-407A1A66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E626-20DC-4DC6-9949-72D528E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9EE0-0658-4360-B27B-9F893CE161E9}" type="datetime1">
              <a:rPr lang="ru-RU" smtClean="0"/>
              <a:t>2025-03-19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B0D0A-21C1-4BB9-BBEA-7784216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E1F5-4DF4-4CF6-916B-896C63F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E7CC-2F62-47C2-8F2D-B8551E0C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1FDA-438C-4D89-91B3-7EE40A8B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93721-68B3-4A99-8CB7-9CA24510E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2883-A4B5-43D0-8740-37081006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5981-CFDE-48D5-80FB-F70C8085ADD4}" type="datetime1">
              <a:rPr lang="ru-RU" smtClean="0"/>
              <a:t>2025-03-19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183B3-2002-49A0-B114-8164366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9D59-59C6-4751-B088-FCE72AAD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1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290-45C7-4397-AC28-A9F21496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E0D3-316F-4C1C-ADE5-EF0BFAEC5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2DAC-93DD-4C29-8744-51E6E9C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0762-9B4C-45BE-9035-48652462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B488-4CE7-4F43-B618-CA722E4F42DF}" type="datetime1">
              <a:rPr lang="ru-RU" smtClean="0"/>
              <a:t>2025-03-19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3896-385D-46EF-B3C3-01687785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2449-A0A5-4C64-9AD9-91C207AC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BB622-C6F8-40AA-A8DB-E823BC3C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1ECB-EBF1-45BD-9CFB-3035C7CC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C438-D832-4B27-88AB-A915FDF9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D86E-2CA7-4B7B-B845-280292AE31B4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2ED9-A797-4ABD-A56A-0E03D2823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2C38-F360-49C5-8EE3-022D6011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A262-D311-41BA-A9A1-8784141635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BB622-C6F8-40AA-A8DB-E823BC3C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1ECB-EBF1-45BD-9CFB-3035C7CC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16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C438-D832-4B27-88AB-A915FDF9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D86E-2CA7-4B7B-B845-280292AE31B4}" type="datetime1">
              <a:rPr lang="ru-RU" smtClean="0"/>
              <a:t>2025-03-19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2ED9-A797-4ABD-A56A-0E03D2823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2C38-F360-49C5-8EE3-022D6011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A262-D311-41BA-A9A1-8784141635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mU_n_ohIHQk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3019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u4_JAn83FJQ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4kWGfX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206-4D36-4DED-A518-1A87B04A5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sz="3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делаем обёртку с семантикой значения для полиморфных типов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 with type erasure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implementing a value wrapper for polymorphic types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D2DB2-AC3E-4DD8-9C2E-15AEB69E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Новиков</a:t>
            </a:r>
            <a:endParaRPr lang="en-US" dirty="0"/>
          </a:p>
          <a:p>
            <a:r>
              <a:rPr lang="en-US" dirty="0"/>
              <a:t>@cpp_ape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3CDDA9-A5E0-ED6D-9783-2535E80A1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847" y="4108400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7836-F9BE-494D-BBA0-3F93F73F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solution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5FC9-CD4E-4B0D-B8B2-44F5FDAA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41052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&amp;&amp;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!std::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&amp;(*getter)(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66E-B3CE-4333-A08A-2506628D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10</a:t>
            </a:fld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58053-02DD-0ED8-2637-69E7D716D6A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84111" y="2250141"/>
            <a:ext cx="164054" cy="709859"/>
          </a:xfrm>
          <a:prstGeom prst="straightConnector1">
            <a:avLst/>
          </a:prstGeom>
          <a:ln w="31750" cap="rnd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1A4B39-E2A5-E862-84AD-192400B8A87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71012" y="2592593"/>
            <a:ext cx="813099" cy="367407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866349-3465-F568-FDFD-EF3042D3AC4E}"/>
              </a:ext>
            </a:extLst>
          </p:cNvPr>
          <p:cNvSpPr txBox="1"/>
          <p:nvPr/>
        </p:nvSpPr>
        <p:spPr>
          <a:xfrm>
            <a:off x="6096000" y="2960000"/>
            <a:ext cx="517622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should be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7A42EF-42D1-9911-9174-42A2B0ADFFB7}"/>
              </a:ext>
            </a:extLst>
          </p:cNvPr>
          <p:cNvSpPr/>
          <p:nvPr/>
        </p:nvSpPr>
        <p:spPr>
          <a:xfrm>
            <a:off x="7539318" y="2117464"/>
            <a:ext cx="2375647" cy="26894"/>
          </a:xfrm>
          <a:custGeom>
            <a:avLst/>
            <a:gdLst>
              <a:gd name="connsiteX0" fmla="*/ 0 w 2375647"/>
              <a:gd name="connsiteY0" fmla="*/ 0 h 26894"/>
              <a:gd name="connsiteX1" fmla="*/ 331694 w 2375647"/>
              <a:gd name="connsiteY1" fmla="*/ 8965 h 26894"/>
              <a:gd name="connsiteX2" fmla="*/ 394447 w 2375647"/>
              <a:gd name="connsiteY2" fmla="*/ 17929 h 26894"/>
              <a:gd name="connsiteX3" fmla="*/ 654423 w 2375647"/>
              <a:gd name="connsiteY3" fmla="*/ 26894 h 26894"/>
              <a:gd name="connsiteX4" fmla="*/ 1219200 w 2375647"/>
              <a:gd name="connsiteY4" fmla="*/ 17929 h 26894"/>
              <a:gd name="connsiteX5" fmla="*/ 1434353 w 2375647"/>
              <a:gd name="connsiteY5" fmla="*/ 8965 h 26894"/>
              <a:gd name="connsiteX6" fmla="*/ 1658470 w 2375647"/>
              <a:gd name="connsiteY6" fmla="*/ 17929 h 26894"/>
              <a:gd name="connsiteX7" fmla="*/ 2375647 w 2375647"/>
              <a:gd name="connsiteY7" fmla="*/ 26894 h 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5647" h="26894">
                <a:moveTo>
                  <a:pt x="0" y="0"/>
                </a:moveTo>
                <a:lnTo>
                  <a:pt x="331694" y="8965"/>
                </a:lnTo>
                <a:cubicBezTo>
                  <a:pt x="352802" y="9924"/>
                  <a:pt x="373350" y="16757"/>
                  <a:pt x="394447" y="17929"/>
                </a:cubicBezTo>
                <a:cubicBezTo>
                  <a:pt x="481024" y="22739"/>
                  <a:pt x="567764" y="23906"/>
                  <a:pt x="654423" y="26894"/>
                </a:cubicBezTo>
                <a:lnTo>
                  <a:pt x="1219200" y="17929"/>
                </a:lnTo>
                <a:cubicBezTo>
                  <a:pt x="1290961" y="16279"/>
                  <a:pt x="1362573" y="8965"/>
                  <a:pt x="1434353" y="8965"/>
                </a:cubicBezTo>
                <a:cubicBezTo>
                  <a:pt x="1509118" y="8965"/>
                  <a:pt x="1583718" y="16505"/>
                  <a:pt x="1658470" y="17929"/>
                </a:cubicBezTo>
                <a:lnTo>
                  <a:pt x="2375647" y="26894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EA578B-D085-11E8-9354-4F0BF2ADABF3}"/>
              </a:ext>
            </a:extLst>
          </p:cNvPr>
          <p:cNvSpPr/>
          <p:nvPr/>
        </p:nvSpPr>
        <p:spPr>
          <a:xfrm>
            <a:off x="5531224" y="2474259"/>
            <a:ext cx="2339788" cy="26894"/>
          </a:xfrm>
          <a:custGeom>
            <a:avLst/>
            <a:gdLst>
              <a:gd name="connsiteX0" fmla="*/ 0 w 2339788"/>
              <a:gd name="connsiteY0" fmla="*/ 0 h 26894"/>
              <a:gd name="connsiteX1" fmla="*/ 564776 w 2339788"/>
              <a:gd name="connsiteY1" fmla="*/ 26894 h 26894"/>
              <a:gd name="connsiteX2" fmla="*/ 1954305 w 2339788"/>
              <a:gd name="connsiteY2" fmla="*/ 17929 h 26894"/>
              <a:gd name="connsiteX3" fmla="*/ 2339788 w 2339788"/>
              <a:gd name="connsiteY3" fmla="*/ 17929 h 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788" h="26894">
                <a:moveTo>
                  <a:pt x="0" y="0"/>
                </a:moveTo>
                <a:cubicBezTo>
                  <a:pt x="92202" y="5122"/>
                  <a:pt x="448217" y="26894"/>
                  <a:pt x="564776" y="26894"/>
                </a:cubicBezTo>
                <a:lnTo>
                  <a:pt x="1954305" y="17929"/>
                </a:lnTo>
                <a:lnTo>
                  <a:pt x="2339788" y="17929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E99F65-F3FE-4EA7-8B08-39D8F3CA7139}"/>
              </a:ext>
            </a:extLst>
          </p:cNvPr>
          <p:cNvSpPr txBox="1"/>
          <p:nvPr/>
        </p:nvSpPr>
        <p:spPr>
          <a:xfrm>
            <a:off x="1148034" y="1367902"/>
            <a:ext cx="10503159" cy="110799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enable_if_t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&amp;&amp;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!std::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&gt;&gt;* 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181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2" grpId="0" animBg="1"/>
      <p:bldP spid="22" grpId="1" animBg="1"/>
      <p:bldP spid="27" grpId="0" animBg="1"/>
      <p:bldP spid="27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E1C1-BE6B-401D-A727-FCB60D03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3F89-AC82-4EAC-8C7E-F8B65FAA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5399572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&amp;&amp;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!std::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data{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getter{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3CD34-0371-4045-AE82-CFAE35F4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E1C1-BE6B-401D-A727-FCB60D03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3F89-AC82-4EAC-8C7E-F8B65FAA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343912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&amp;&gt;(getter(data));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getter(data);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3CD34-0371-4045-AE82-CFAE35F4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B4B-C5A4-487F-ABA1-6E32B1C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F4CA-0C28-43EE-9206-12321AD0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634" y="365125"/>
            <a:ext cx="7247165" cy="5167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(3.f, 3.f);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29E4-33D1-4AA8-B045-C1913161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4E883-DC6C-412C-8777-C4DD3552C47A}"/>
              </a:ext>
            </a:extLst>
          </p:cNvPr>
          <p:cNvSpPr txBox="1"/>
          <p:nvPr/>
        </p:nvSpPr>
        <p:spPr>
          <a:xfrm>
            <a:off x="3243546" y="280371"/>
            <a:ext cx="66247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/>
              <a:t>init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0C7E8-8C62-4F72-A8AE-AF12188D9D45}"/>
              </a:ext>
            </a:extLst>
          </p:cNvPr>
          <p:cNvSpPr txBox="1"/>
          <p:nvPr/>
        </p:nvSpPr>
        <p:spPr>
          <a:xfrm>
            <a:off x="2120271" y="1160823"/>
            <a:ext cx="1785749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copy/clone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919D-8E44-4F4E-983A-DC83F02BFD3B}"/>
              </a:ext>
            </a:extLst>
          </p:cNvPr>
          <p:cNvSpPr txBox="1"/>
          <p:nvPr/>
        </p:nvSpPr>
        <p:spPr>
          <a:xfrm>
            <a:off x="2906334" y="2053014"/>
            <a:ext cx="999686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move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E1672-642D-45D4-A6F4-9640902ACB3D}"/>
              </a:ext>
            </a:extLst>
          </p:cNvPr>
          <p:cNvSpPr txBox="1"/>
          <p:nvPr/>
        </p:nvSpPr>
        <p:spPr>
          <a:xfrm>
            <a:off x="2064124" y="2943348"/>
            <a:ext cx="1841896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copy assign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799AA-7029-4CB8-AFB3-8A82A6BE4364}"/>
              </a:ext>
            </a:extLst>
          </p:cNvPr>
          <p:cNvSpPr txBox="1"/>
          <p:nvPr/>
        </p:nvSpPr>
        <p:spPr>
          <a:xfrm>
            <a:off x="1951829" y="3825661"/>
            <a:ext cx="1954191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move assign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AC74F-9F8B-4DAE-86D4-92E983BAB7CC}"/>
              </a:ext>
            </a:extLst>
          </p:cNvPr>
          <p:cNvSpPr txBox="1"/>
          <p:nvPr/>
        </p:nvSpPr>
        <p:spPr>
          <a:xfrm>
            <a:off x="483979" y="4709858"/>
            <a:ext cx="3422041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using underlying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049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E0C3-C95D-4D8F-9A60-BC7661C4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solution: drawbacks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10AA-BD55-443C-BC64-00955B2E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getter(data);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4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getter{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DA05-457A-4AE8-943D-A682ACA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14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C07463-A036-44F4-B12A-188DC9F38F9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00400" y="1309521"/>
            <a:ext cx="593559" cy="454767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A75FA1-7BBF-4CCF-A177-F97F9EEE1724}"/>
              </a:ext>
            </a:extLst>
          </p:cNvPr>
          <p:cNvSpPr txBox="1"/>
          <p:nvPr/>
        </p:nvSpPr>
        <p:spPr>
          <a:xfrm>
            <a:off x="3793959" y="1533455"/>
            <a:ext cx="341696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calling by function pointer</a:t>
            </a:r>
            <a:endParaRPr lang="ru-RU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3CA236-463B-4ACC-A58C-4F8E4CB2210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67740" y="3583571"/>
            <a:ext cx="589170" cy="452208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ADE42D-2FFA-4DC9-AC63-1ABC3A7362CA}"/>
              </a:ext>
            </a:extLst>
          </p:cNvPr>
          <p:cNvSpPr txBox="1"/>
          <p:nvPr/>
        </p:nvSpPr>
        <p:spPr>
          <a:xfrm>
            <a:off x="2844692" y="4035779"/>
            <a:ext cx="642443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run-time</a:t>
            </a:r>
            <a:r>
              <a:rPr lang="en-US" sz="2400" dirty="0"/>
              <a:t> type check</a:t>
            </a:r>
          </a:p>
          <a:p>
            <a:r>
              <a:rPr lang="en-US" sz="2400" dirty="0"/>
              <a:t>+ another type "un-erasure" call to get a reference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072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AA71-05A5-4799-A532-9BD6F7FC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solution: drawbacks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F4EC-E4D2-44F9-BCF9-2D9E5E01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/>
              <a:t> small object optimization: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for x64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(getter)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0D173-56C8-4C4C-9BF9-536EF431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13A7F0-9735-41A0-91BA-49B2A833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42551"/>
              </p:ext>
            </p:extLst>
          </p:nvPr>
        </p:nvGraphicFramePr>
        <p:xfrm>
          <a:off x="838200" y="1086404"/>
          <a:ext cx="10515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263">
                  <a:extLst>
                    <a:ext uri="{9D8B030D-6E8A-4147-A177-3AD203B41FA5}">
                      <a16:colId xmlns:a16="http://schemas.microsoft.com/office/drawing/2014/main" val="4135778153"/>
                    </a:ext>
                  </a:extLst>
                </a:gridCol>
                <a:gridCol w="3031958">
                  <a:extLst>
                    <a:ext uri="{9D8B030D-6E8A-4147-A177-3AD203B41FA5}">
                      <a16:colId xmlns:a16="http://schemas.microsoft.com/office/drawing/2014/main" val="2700027707"/>
                    </a:ext>
                  </a:extLst>
                </a:gridCol>
                <a:gridCol w="5859379">
                  <a:extLst>
                    <a:ext uri="{9D8B030D-6E8A-4147-A177-3AD203B41FA5}">
                      <a16:colId xmlns:a16="http://schemas.microsoft.com/office/drawing/2014/main" val="136939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std lib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small object capacity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MSVC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6 + 16 / 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*)) - 2) * 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*) = 48</a:t>
                      </a:r>
                    </a:p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(56 for trivial types)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9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libstdc</a:t>
                      </a:r>
                      <a:r>
                        <a:rPr lang="en-US" sz="2400" dirty="0"/>
                        <a:t>++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*) = 8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4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libc</a:t>
                      </a:r>
                      <a:r>
                        <a:rPr lang="en-US" sz="2400" dirty="0"/>
                        <a:t>++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 * 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*) = 24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4702067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FAC1CE-FF24-403B-8FE7-821455AEF4D2}"/>
              </a:ext>
            </a:extLst>
          </p:cNvPr>
          <p:cNvSpPr/>
          <p:nvPr/>
        </p:nvSpPr>
        <p:spPr>
          <a:xfrm>
            <a:off x="5248979" y="1253957"/>
            <a:ext cx="6096000" cy="1330198"/>
          </a:xfrm>
          <a:custGeom>
            <a:avLst/>
            <a:gdLst>
              <a:gd name="connsiteX0" fmla="*/ 2149642 w 6096000"/>
              <a:gd name="connsiteY0" fmla="*/ 224589 h 1330198"/>
              <a:gd name="connsiteX1" fmla="*/ 2045368 w 6096000"/>
              <a:gd name="connsiteY1" fmla="*/ 216568 h 1330198"/>
              <a:gd name="connsiteX2" fmla="*/ 1957137 w 6096000"/>
              <a:gd name="connsiteY2" fmla="*/ 208547 h 1330198"/>
              <a:gd name="connsiteX3" fmla="*/ 1844842 w 6096000"/>
              <a:gd name="connsiteY3" fmla="*/ 200526 h 1330198"/>
              <a:gd name="connsiteX4" fmla="*/ 1179095 w 6096000"/>
              <a:gd name="connsiteY4" fmla="*/ 208547 h 1330198"/>
              <a:gd name="connsiteX5" fmla="*/ 1098884 w 6096000"/>
              <a:gd name="connsiteY5" fmla="*/ 216568 h 1330198"/>
              <a:gd name="connsiteX6" fmla="*/ 898358 w 6096000"/>
              <a:gd name="connsiteY6" fmla="*/ 232610 h 1330198"/>
              <a:gd name="connsiteX7" fmla="*/ 802105 w 6096000"/>
              <a:gd name="connsiteY7" fmla="*/ 240631 h 1330198"/>
              <a:gd name="connsiteX8" fmla="*/ 721895 w 6096000"/>
              <a:gd name="connsiteY8" fmla="*/ 248653 h 1330198"/>
              <a:gd name="connsiteX9" fmla="*/ 577516 w 6096000"/>
              <a:gd name="connsiteY9" fmla="*/ 288758 h 1330198"/>
              <a:gd name="connsiteX10" fmla="*/ 553453 w 6096000"/>
              <a:gd name="connsiteY10" fmla="*/ 296779 h 1330198"/>
              <a:gd name="connsiteX11" fmla="*/ 457200 w 6096000"/>
              <a:gd name="connsiteY11" fmla="*/ 336884 h 1330198"/>
              <a:gd name="connsiteX12" fmla="*/ 352926 w 6096000"/>
              <a:gd name="connsiteY12" fmla="*/ 376989 h 1330198"/>
              <a:gd name="connsiteX13" fmla="*/ 296779 w 6096000"/>
              <a:gd name="connsiteY13" fmla="*/ 409074 h 1330198"/>
              <a:gd name="connsiteX14" fmla="*/ 192505 w 6096000"/>
              <a:gd name="connsiteY14" fmla="*/ 465221 h 1330198"/>
              <a:gd name="connsiteX15" fmla="*/ 144379 w 6096000"/>
              <a:gd name="connsiteY15" fmla="*/ 497305 h 1330198"/>
              <a:gd name="connsiteX16" fmla="*/ 96253 w 6096000"/>
              <a:gd name="connsiteY16" fmla="*/ 521368 h 1330198"/>
              <a:gd name="connsiteX17" fmla="*/ 72189 w 6096000"/>
              <a:gd name="connsiteY17" fmla="*/ 545431 h 1330198"/>
              <a:gd name="connsiteX18" fmla="*/ 48126 w 6096000"/>
              <a:gd name="connsiteY18" fmla="*/ 561474 h 1330198"/>
              <a:gd name="connsiteX19" fmla="*/ 32084 w 6096000"/>
              <a:gd name="connsiteY19" fmla="*/ 585537 h 1330198"/>
              <a:gd name="connsiteX20" fmla="*/ 32084 w 6096000"/>
              <a:gd name="connsiteY20" fmla="*/ 689810 h 1330198"/>
              <a:gd name="connsiteX21" fmla="*/ 56147 w 6096000"/>
              <a:gd name="connsiteY21" fmla="*/ 729916 h 1330198"/>
              <a:gd name="connsiteX22" fmla="*/ 80210 w 6096000"/>
              <a:gd name="connsiteY22" fmla="*/ 762000 h 1330198"/>
              <a:gd name="connsiteX23" fmla="*/ 184484 w 6096000"/>
              <a:gd name="connsiteY23" fmla="*/ 850231 h 1330198"/>
              <a:gd name="connsiteX24" fmla="*/ 256674 w 6096000"/>
              <a:gd name="connsiteY24" fmla="*/ 890337 h 1330198"/>
              <a:gd name="connsiteX25" fmla="*/ 320842 w 6096000"/>
              <a:gd name="connsiteY25" fmla="*/ 922421 h 1330198"/>
              <a:gd name="connsiteX26" fmla="*/ 376989 w 6096000"/>
              <a:gd name="connsiteY26" fmla="*/ 962526 h 1330198"/>
              <a:gd name="connsiteX27" fmla="*/ 521368 w 6096000"/>
              <a:gd name="connsiteY27" fmla="*/ 1026695 h 1330198"/>
              <a:gd name="connsiteX28" fmla="*/ 545432 w 6096000"/>
              <a:gd name="connsiteY28" fmla="*/ 1042737 h 1330198"/>
              <a:gd name="connsiteX29" fmla="*/ 625642 w 6096000"/>
              <a:gd name="connsiteY29" fmla="*/ 1066800 h 1330198"/>
              <a:gd name="connsiteX30" fmla="*/ 649705 w 6096000"/>
              <a:gd name="connsiteY30" fmla="*/ 1074821 h 1330198"/>
              <a:gd name="connsiteX31" fmla="*/ 729916 w 6096000"/>
              <a:gd name="connsiteY31" fmla="*/ 1090863 h 1330198"/>
              <a:gd name="connsiteX32" fmla="*/ 762000 w 6096000"/>
              <a:gd name="connsiteY32" fmla="*/ 1098884 h 1330198"/>
              <a:gd name="connsiteX33" fmla="*/ 866274 w 6096000"/>
              <a:gd name="connsiteY33" fmla="*/ 1106905 h 1330198"/>
              <a:gd name="connsiteX34" fmla="*/ 1018674 w 6096000"/>
              <a:gd name="connsiteY34" fmla="*/ 1122947 h 1330198"/>
              <a:gd name="connsiteX35" fmla="*/ 1042737 w 6096000"/>
              <a:gd name="connsiteY35" fmla="*/ 1130968 h 1330198"/>
              <a:gd name="connsiteX36" fmla="*/ 1171074 w 6096000"/>
              <a:gd name="connsiteY36" fmla="*/ 1138989 h 1330198"/>
              <a:gd name="connsiteX37" fmla="*/ 1347537 w 6096000"/>
              <a:gd name="connsiteY37" fmla="*/ 1163053 h 1330198"/>
              <a:gd name="connsiteX38" fmla="*/ 1564105 w 6096000"/>
              <a:gd name="connsiteY38" fmla="*/ 1179095 h 1330198"/>
              <a:gd name="connsiteX39" fmla="*/ 2302042 w 6096000"/>
              <a:gd name="connsiteY39" fmla="*/ 1195137 h 1330198"/>
              <a:gd name="connsiteX40" fmla="*/ 3585410 w 6096000"/>
              <a:gd name="connsiteY40" fmla="*/ 1211179 h 1330198"/>
              <a:gd name="connsiteX41" fmla="*/ 3930316 w 6096000"/>
              <a:gd name="connsiteY41" fmla="*/ 1219200 h 1330198"/>
              <a:gd name="connsiteX42" fmla="*/ 4355432 w 6096000"/>
              <a:gd name="connsiteY42" fmla="*/ 1211179 h 1330198"/>
              <a:gd name="connsiteX43" fmla="*/ 4676274 w 6096000"/>
              <a:gd name="connsiteY43" fmla="*/ 1195137 h 1330198"/>
              <a:gd name="connsiteX44" fmla="*/ 4989095 w 6096000"/>
              <a:gd name="connsiteY44" fmla="*/ 1179095 h 1330198"/>
              <a:gd name="connsiteX45" fmla="*/ 5133474 w 6096000"/>
              <a:gd name="connsiteY45" fmla="*/ 1155031 h 1330198"/>
              <a:gd name="connsiteX46" fmla="*/ 5253789 w 6096000"/>
              <a:gd name="connsiteY46" fmla="*/ 1130968 h 1330198"/>
              <a:gd name="connsiteX47" fmla="*/ 5277853 w 6096000"/>
              <a:gd name="connsiteY47" fmla="*/ 1122947 h 1330198"/>
              <a:gd name="connsiteX48" fmla="*/ 5454316 w 6096000"/>
              <a:gd name="connsiteY48" fmla="*/ 1090863 h 1330198"/>
              <a:gd name="connsiteX49" fmla="*/ 5542547 w 6096000"/>
              <a:gd name="connsiteY49" fmla="*/ 1074821 h 1330198"/>
              <a:gd name="connsiteX50" fmla="*/ 5630779 w 6096000"/>
              <a:gd name="connsiteY50" fmla="*/ 1058779 h 1330198"/>
              <a:gd name="connsiteX51" fmla="*/ 5694947 w 6096000"/>
              <a:gd name="connsiteY51" fmla="*/ 1026695 h 1330198"/>
              <a:gd name="connsiteX52" fmla="*/ 5799221 w 6096000"/>
              <a:gd name="connsiteY52" fmla="*/ 954505 h 1330198"/>
              <a:gd name="connsiteX53" fmla="*/ 5847347 w 6096000"/>
              <a:gd name="connsiteY53" fmla="*/ 930442 h 1330198"/>
              <a:gd name="connsiteX54" fmla="*/ 5903495 w 6096000"/>
              <a:gd name="connsiteY54" fmla="*/ 906379 h 1330198"/>
              <a:gd name="connsiteX55" fmla="*/ 5951621 w 6096000"/>
              <a:gd name="connsiteY55" fmla="*/ 874295 h 1330198"/>
              <a:gd name="connsiteX56" fmla="*/ 6047874 w 6096000"/>
              <a:gd name="connsiteY56" fmla="*/ 810126 h 1330198"/>
              <a:gd name="connsiteX57" fmla="*/ 6096000 w 6096000"/>
              <a:gd name="connsiteY57" fmla="*/ 745958 h 1330198"/>
              <a:gd name="connsiteX58" fmla="*/ 6079958 w 6096000"/>
              <a:gd name="connsiteY58" fmla="*/ 657726 h 1330198"/>
              <a:gd name="connsiteX59" fmla="*/ 6055895 w 6096000"/>
              <a:gd name="connsiteY59" fmla="*/ 625642 h 1330198"/>
              <a:gd name="connsiteX60" fmla="*/ 5935579 w 6096000"/>
              <a:gd name="connsiteY60" fmla="*/ 521368 h 1330198"/>
              <a:gd name="connsiteX61" fmla="*/ 5783179 w 6096000"/>
              <a:gd name="connsiteY61" fmla="*/ 441158 h 1330198"/>
              <a:gd name="connsiteX62" fmla="*/ 5686926 w 6096000"/>
              <a:gd name="connsiteY62" fmla="*/ 409074 h 1330198"/>
              <a:gd name="connsiteX63" fmla="*/ 5662863 w 6096000"/>
              <a:gd name="connsiteY63" fmla="*/ 401053 h 1330198"/>
              <a:gd name="connsiteX64" fmla="*/ 5574632 w 6096000"/>
              <a:gd name="connsiteY64" fmla="*/ 368968 h 1330198"/>
              <a:gd name="connsiteX65" fmla="*/ 5390147 w 6096000"/>
              <a:gd name="connsiteY65" fmla="*/ 320842 h 1330198"/>
              <a:gd name="connsiteX66" fmla="*/ 5342021 w 6096000"/>
              <a:gd name="connsiteY66" fmla="*/ 304800 h 1330198"/>
              <a:gd name="connsiteX67" fmla="*/ 5173579 w 6096000"/>
              <a:gd name="connsiteY67" fmla="*/ 272716 h 1330198"/>
              <a:gd name="connsiteX68" fmla="*/ 4957010 w 6096000"/>
              <a:gd name="connsiteY68" fmla="*/ 240631 h 1330198"/>
              <a:gd name="connsiteX69" fmla="*/ 4924926 w 6096000"/>
              <a:gd name="connsiteY69" fmla="*/ 232610 h 1330198"/>
              <a:gd name="connsiteX70" fmla="*/ 4443663 w 6096000"/>
              <a:gd name="connsiteY70" fmla="*/ 200526 h 1330198"/>
              <a:gd name="connsiteX71" fmla="*/ 4379495 w 6096000"/>
              <a:gd name="connsiteY71" fmla="*/ 192505 h 1330198"/>
              <a:gd name="connsiteX72" fmla="*/ 3930316 w 6096000"/>
              <a:gd name="connsiteY72" fmla="*/ 152400 h 1330198"/>
              <a:gd name="connsiteX73" fmla="*/ 3473116 w 6096000"/>
              <a:gd name="connsiteY73" fmla="*/ 120316 h 1330198"/>
              <a:gd name="connsiteX74" fmla="*/ 2871537 w 6096000"/>
              <a:gd name="connsiteY74" fmla="*/ 104274 h 1330198"/>
              <a:gd name="connsiteX75" fmla="*/ 2823410 w 6096000"/>
              <a:gd name="connsiteY75" fmla="*/ 96253 h 1330198"/>
              <a:gd name="connsiteX76" fmla="*/ 1700463 w 6096000"/>
              <a:gd name="connsiteY76" fmla="*/ 80210 h 1330198"/>
              <a:gd name="connsiteX77" fmla="*/ 1243263 w 6096000"/>
              <a:gd name="connsiteY77" fmla="*/ 88231 h 1330198"/>
              <a:gd name="connsiteX78" fmla="*/ 1002632 w 6096000"/>
              <a:gd name="connsiteY78" fmla="*/ 104274 h 1330198"/>
              <a:gd name="connsiteX79" fmla="*/ 898358 w 6096000"/>
              <a:gd name="connsiteY79" fmla="*/ 128337 h 1330198"/>
              <a:gd name="connsiteX80" fmla="*/ 737937 w 6096000"/>
              <a:gd name="connsiteY80" fmla="*/ 152400 h 1330198"/>
              <a:gd name="connsiteX81" fmla="*/ 641684 w 6096000"/>
              <a:gd name="connsiteY81" fmla="*/ 184484 h 1330198"/>
              <a:gd name="connsiteX82" fmla="*/ 561474 w 6096000"/>
              <a:gd name="connsiteY82" fmla="*/ 208547 h 1330198"/>
              <a:gd name="connsiteX83" fmla="*/ 481263 w 6096000"/>
              <a:gd name="connsiteY83" fmla="*/ 248653 h 1330198"/>
              <a:gd name="connsiteX84" fmla="*/ 457200 w 6096000"/>
              <a:gd name="connsiteY84" fmla="*/ 256674 h 1330198"/>
              <a:gd name="connsiteX85" fmla="*/ 232610 w 6096000"/>
              <a:gd name="connsiteY85" fmla="*/ 376989 h 1330198"/>
              <a:gd name="connsiteX86" fmla="*/ 152400 w 6096000"/>
              <a:gd name="connsiteY86" fmla="*/ 449179 h 1330198"/>
              <a:gd name="connsiteX87" fmla="*/ 120316 w 6096000"/>
              <a:gd name="connsiteY87" fmla="*/ 489284 h 1330198"/>
              <a:gd name="connsiteX88" fmla="*/ 104274 w 6096000"/>
              <a:gd name="connsiteY88" fmla="*/ 529389 h 1330198"/>
              <a:gd name="connsiteX89" fmla="*/ 80210 w 6096000"/>
              <a:gd name="connsiteY89" fmla="*/ 577516 h 1330198"/>
              <a:gd name="connsiteX90" fmla="*/ 48126 w 6096000"/>
              <a:gd name="connsiteY90" fmla="*/ 649705 h 1330198"/>
              <a:gd name="connsiteX91" fmla="*/ 24063 w 6096000"/>
              <a:gd name="connsiteY91" fmla="*/ 697831 h 1330198"/>
              <a:gd name="connsiteX92" fmla="*/ 0 w 6096000"/>
              <a:gd name="connsiteY92" fmla="*/ 794084 h 1330198"/>
              <a:gd name="connsiteX93" fmla="*/ 8021 w 6096000"/>
              <a:gd name="connsiteY93" fmla="*/ 906379 h 1330198"/>
              <a:gd name="connsiteX94" fmla="*/ 24063 w 6096000"/>
              <a:gd name="connsiteY94" fmla="*/ 938463 h 1330198"/>
              <a:gd name="connsiteX95" fmla="*/ 72189 w 6096000"/>
              <a:gd name="connsiteY95" fmla="*/ 1010653 h 1330198"/>
              <a:gd name="connsiteX96" fmla="*/ 104274 w 6096000"/>
              <a:gd name="connsiteY96" fmla="*/ 1034716 h 1330198"/>
              <a:gd name="connsiteX97" fmla="*/ 136358 w 6096000"/>
              <a:gd name="connsiteY97" fmla="*/ 1050758 h 1330198"/>
              <a:gd name="connsiteX98" fmla="*/ 168442 w 6096000"/>
              <a:gd name="connsiteY98" fmla="*/ 1082842 h 1330198"/>
              <a:gd name="connsiteX99" fmla="*/ 216568 w 6096000"/>
              <a:gd name="connsiteY99" fmla="*/ 1106905 h 1330198"/>
              <a:gd name="connsiteX100" fmla="*/ 376989 w 6096000"/>
              <a:gd name="connsiteY100" fmla="*/ 1155031 h 1330198"/>
              <a:gd name="connsiteX101" fmla="*/ 457200 w 6096000"/>
              <a:gd name="connsiteY101" fmla="*/ 1171074 h 1330198"/>
              <a:gd name="connsiteX102" fmla="*/ 481263 w 6096000"/>
              <a:gd name="connsiteY102" fmla="*/ 1179095 h 1330198"/>
              <a:gd name="connsiteX103" fmla="*/ 561474 w 6096000"/>
              <a:gd name="connsiteY103" fmla="*/ 1187116 h 1330198"/>
              <a:gd name="connsiteX104" fmla="*/ 681789 w 6096000"/>
              <a:gd name="connsiteY104" fmla="*/ 1211179 h 1330198"/>
              <a:gd name="connsiteX105" fmla="*/ 1090863 w 6096000"/>
              <a:gd name="connsiteY105" fmla="*/ 1259305 h 1330198"/>
              <a:gd name="connsiteX106" fmla="*/ 1235242 w 6096000"/>
              <a:gd name="connsiteY106" fmla="*/ 1267326 h 1330198"/>
              <a:gd name="connsiteX107" fmla="*/ 1387642 w 6096000"/>
              <a:gd name="connsiteY107" fmla="*/ 1283368 h 1330198"/>
              <a:gd name="connsiteX108" fmla="*/ 1596189 w 6096000"/>
              <a:gd name="connsiteY108" fmla="*/ 1291389 h 1330198"/>
              <a:gd name="connsiteX109" fmla="*/ 2727158 w 6096000"/>
              <a:gd name="connsiteY109" fmla="*/ 1291389 h 1330198"/>
              <a:gd name="connsiteX110" fmla="*/ 2751221 w 6096000"/>
              <a:gd name="connsiteY110" fmla="*/ 1283368 h 1330198"/>
              <a:gd name="connsiteX111" fmla="*/ 3914274 w 6096000"/>
              <a:gd name="connsiteY111" fmla="*/ 1267326 h 1330198"/>
              <a:gd name="connsiteX112" fmla="*/ 4227095 w 6096000"/>
              <a:gd name="connsiteY112" fmla="*/ 1243263 h 1330198"/>
              <a:gd name="connsiteX113" fmla="*/ 4764505 w 6096000"/>
              <a:gd name="connsiteY113" fmla="*/ 1235242 h 1330198"/>
              <a:gd name="connsiteX114" fmla="*/ 5053263 w 6096000"/>
              <a:gd name="connsiteY114" fmla="*/ 1211179 h 1330198"/>
              <a:gd name="connsiteX115" fmla="*/ 5085347 w 6096000"/>
              <a:gd name="connsiteY115" fmla="*/ 1203158 h 1330198"/>
              <a:gd name="connsiteX116" fmla="*/ 5165558 w 6096000"/>
              <a:gd name="connsiteY116" fmla="*/ 1179095 h 1330198"/>
              <a:gd name="connsiteX117" fmla="*/ 5261810 w 6096000"/>
              <a:gd name="connsiteY117" fmla="*/ 1163053 h 1330198"/>
              <a:gd name="connsiteX118" fmla="*/ 5422232 w 6096000"/>
              <a:gd name="connsiteY118" fmla="*/ 1138989 h 1330198"/>
              <a:gd name="connsiteX119" fmla="*/ 5526505 w 6096000"/>
              <a:gd name="connsiteY119" fmla="*/ 1114926 h 1330198"/>
              <a:gd name="connsiteX120" fmla="*/ 5582653 w 6096000"/>
              <a:gd name="connsiteY120" fmla="*/ 1098884 h 1330198"/>
              <a:gd name="connsiteX121" fmla="*/ 5654842 w 6096000"/>
              <a:gd name="connsiteY121" fmla="*/ 1066800 h 1330198"/>
              <a:gd name="connsiteX122" fmla="*/ 5783179 w 6096000"/>
              <a:gd name="connsiteY122" fmla="*/ 1010653 h 1330198"/>
              <a:gd name="connsiteX123" fmla="*/ 5839326 w 6096000"/>
              <a:gd name="connsiteY123" fmla="*/ 978568 h 1330198"/>
              <a:gd name="connsiteX124" fmla="*/ 5943600 w 6096000"/>
              <a:gd name="connsiteY124" fmla="*/ 906379 h 1330198"/>
              <a:gd name="connsiteX125" fmla="*/ 5991726 w 6096000"/>
              <a:gd name="connsiteY125" fmla="*/ 802105 h 1330198"/>
              <a:gd name="connsiteX126" fmla="*/ 5999747 w 6096000"/>
              <a:gd name="connsiteY126" fmla="*/ 753979 h 1330198"/>
              <a:gd name="connsiteX127" fmla="*/ 6015789 w 6096000"/>
              <a:gd name="connsiteY127" fmla="*/ 713874 h 1330198"/>
              <a:gd name="connsiteX128" fmla="*/ 6031832 w 6096000"/>
              <a:gd name="connsiteY128" fmla="*/ 649705 h 1330198"/>
              <a:gd name="connsiteX129" fmla="*/ 6023810 w 6096000"/>
              <a:gd name="connsiteY129" fmla="*/ 561474 h 1330198"/>
              <a:gd name="connsiteX130" fmla="*/ 5991726 w 6096000"/>
              <a:gd name="connsiteY130" fmla="*/ 513347 h 1330198"/>
              <a:gd name="connsiteX131" fmla="*/ 5951621 w 6096000"/>
              <a:gd name="connsiteY131" fmla="*/ 465221 h 1330198"/>
              <a:gd name="connsiteX132" fmla="*/ 5919537 w 6096000"/>
              <a:gd name="connsiteY132" fmla="*/ 417095 h 1330198"/>
              <a:gd name="connsiteX133" fmla="*/ 5879432 w 6096000"/>
              <a:gd name="connsiteY133" fmla="*/ 385010 h 1330198"/>
              <a:gd name="connsiteX134" fmla="*/ 5863389 w 6096000"/>
              <a:gd name="connsiteY134" fmla="*/ 368968 h 1330198"/>
              <a:gd name="connsiteX135" fmla="*/ 5831305 w 6096000"/>
              <a:gd name="connsiteY135" fmla="*/ 344905 h 1330198"/>
              <a:gd name="connsiteX136" fmla="*/ 5550568 w 6096000"/>
              <a:gd name="connsiteY136" fmla="*/ 208547 h 1330198"/>
              <a:gd name="connsiteX137" fmla="*/ 5422232 w 6096000"/>
              <a:gd name="connsiteY137" fmla="*/ 184484 h 1330198"/>
              <a:gd name="connsiteX138" fmla="*/ 5390147 w 6096000"/>
              <a:gd name="connsiteY138" fmla="*/ 176463 h 1330198"/>
              <a:gd name="connsiteX139" fmla="*/ 5277853 w 6096000"/>
              <a:gd name="connsiteY139" fmla="*/ 160421 h 1330198"/>
              <a:gd name="connsiteX140" fmla="*/ 5157537 w 6096000"/>
              <a:gd name="connsiteY140" fmla="*/ 136358 h 1330198"/>
              <a:gd name="connsiteX141" fmla="*/ 4973053 w 6096000"/>
              <a:gd name="connsiteY141" fmla="*/ 120316 h 1330198"/>
              <a:gd name="connsiteX142" fmla="*/ 4780547 w 6096000"/>
              <a:gd name="connsiteY142" fmla="*/ 104274 h 1330198"/>
              <a:gd name="connsiteX143" fmla="*/ 4756484 w 6096000"/>
              <a:gd name="connsiteY143" fmla="*/ 96253 h 1330198"/>
              <a:gd name="connsiteX144" fmla="*/ 4547937 w 6096000"/>
              <a:gd name="connsiteY144" fmla="*/ 80210 h 1330198"/>
              <a:gd name="connsiteX145" fmla="*/ 4315326 w 6096000"/>
              <a:gd name="connsiteY145" fmla="*/ 72189 h 1330198"/>
              <a:gd name="connsiteX146" fmla="*/ 3521242 w 6096000"/>
              <a:gd name="connsiteY146" fmla="*/ 56147 h 1330198"/>
              <a:gd name="connsiteX147" fmla="*/ 3288632 w 6096000"/>
              <a:gd name="connsiteY147" fmla="*/ 40105 h 1330198"/>
              <a:gd name="connsiteX148" fmla="*/ 2807368 w 6096000"/>
              <a:gd name="connsiteY148" fmla="*/ 24063 h 1330198"/>
              <a:gd name="connsiteX149" fmla="*/ 2582779 w 6096000"/>
              <a:gd name="connsiteY149" fmla="*/ 16042 h 1330198"/>
              <a:gd name="connsiteX150" fmla="*/ 2326105 w 6096000"/>
              <a:gd name="connsiteY150" fmla="*/ 0 h 1330198"/>
              <a:gd name="connsiteX151" fmla="*/ 1756610 w 6096000"/>
              <a:gd name="connsiteY151" fmla="*/ 8021 h 1330198"/>
              <a:gd name="connsiteX152" fmla="*/ 1724526 w 6096000"/>
              <a:gd name="connsiteY152" fmla="*/ 16042 h 1330198"/>
              <a:gd name="connsiteX153" fmla="*/ 1515979 w 6096000"/>
              <a:gd name="connsiteY153" fmla="*/ 32084 h 1330198"/>
              <a:gd name="connsiteX154" fmla="*/ 1387642 w 6096000"/>
              <a:gd name="connsiteY154" fmla="*/ 48126 h 1330198"/>
              <a:gd name="connsiteX155" fmla="*/ 1291389 w 6096000"/>
              <a:gd name="connsiteY155" fmla="*/ 56147 h 1330198"/>
              <a:gd name="connsiteX156" fmla="*/ 1155032 w 6096000"/>
              <a:gd name="connsiteY156" fmla="*/ 80210 h 1330198"/>
              <a:gd name="connsiteX157" fmla="*/ 1114926 w 6096000"/>
              <a:gd name="connsiteY157" fmla="*/ 88231 h 1330198"/>
              <a:gd name="connsiteX158" fmla="*/ 1066800 w 6096000"/>
              <a:gd name="connsiteY158" fmla="*/ 96253 h 1330198"/>
              <a:gd name="connsiteX159" fmla="*/ 1034716 w 6096000"/>
              <a:gd name="connsiteY159" fmla="*/ 112295 h 1330198"/>
              <a:gd name="connsiteX160" fmla="*/ 1018674 w 6096000"/>
              <a:gd name="connsiteY160" fmla="*/ 168442 h 1330198"/>
              <a:gd name="connsiteX161" fmla="*/ 1026695 w 6096000"/>
              <a:gd name="connsiteY161" fmla="*/ 200526 h 133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1330198">
                <a:moveTo>
                  <a:pt x="2149642" y="224589"/>
                </a:moveTo>
                <a:lnTo>
                  <a:pt x="2045368" y="216568"/>
                </a:lnTo>
                <a:lnTo>
                  <a:pt x="1957137" y="208547"/>
                </a:lnTo>
                <a:lnTo>
                  <a:pt x="1844842" y="200526"/>
                </a:lnTo>
                <a:lnTo>
                  <a:pt x="1179095" y="208547"/>
                </a:lnTo>
                <a:cubicBezTo>
                  <a:pt x="1152231" y="209125"/>
                  <a:pt x="1125656" y="214273"/>
                  <a:pt x="1098884" y="216568"/>
                </a:cubicBezTo>
                <a:lnTo>
                  <a:pt x="898358" y="232610"/>
                </a:lnTo>
                <a:lnTo>
                  <a:pt x="802105" y="240631"/>
                </a:lnTo>
                <a:lnTo>
                  <a:pt x="721895" y="248653"/>
                </a:lnTo>
                <a:cubicBezTo>
                  <a:pt x="624944" y="270197"/>
                  <a:pt x="673090" y="256900"/>
                  <a:pt x="577516" y="288758"/>
                </a:cubicBezTo>
                <a:cubicBezTo>
                  <a:pt x="569495" y="291432"/>
                  <a:pt x="561258" y="293527"/>
                  <a:pt x="553453" y="296779"/>
                </a:cubicBezTo>
                <a:cubicBezTo>
                  <a:pt x="521369" y="310147"/>
                  <a:pt x="490174" y="325893"/>
                  <a:pt x="457200" y="336884"/>
                </a:cubicBezTo>
                <a:cubicBezTo>
                  <a:pt x="415275" y="350859"/>
                  <a:pt x="393888" y="356508"/>
                  <a:pt x="352926" y="376989"/>
                </a:cubicBezTo>
                <a:cubicBezTo>
                  <a:pt x="333646" y="386629"/>
                  <a:pt x="315758" y="398854"/>
                  <a:pt x="296779" y="409074"/>
                </a:cubicBezTo>
                <a:cubicBezTo>
                  <a:pt x="229764" y="445160"/>
                  <a:pt x="263755" y="421375"/>
                  <a:pt x="192505" y="465221"/>
                </a:cubicBezTo>
                <a:cubicBezTo>
                  <a:pt x="176085" y="475326"/>
                  <a:pt x="161033" y="487590"/>
                  <a:pt x="144379" y="497305"/>
                </a:cubicBezTo>
                <a:cubicBezTo>
                  <a:pt x="128887" y="506342"/>
                  <a:pt x="111176" y="511419"/>
                  <a:pt x="96253" y="521368"/>
                </a:cubicBezTo>
                <a:cubicBezTo>
                  <a:pt x="86814" y="527660"/>
                  <a:pt x="80903" y="538169"/>
                  <a:pt x="72189" y="545431"/>
                </a:cubicBezTo>
                <a:cubicBezTo>
                  <a:pt x="64783" y="551603"/>
                  <a:pt x="56147" y="556126"/>
                  <a:pt x="48126" y="561474"/>
                </a:cubicBezTo>
                <a:cubicBezTo>
                  <a:pt x="42779" y="569495"/>
                  <a:pt x="35469" y="576511"/>
                  <a:pt x="32084" y="585537"/>
                </a:cubicBezTo>
                <a:cubicBezTo>
                  <a:pt x="19936" y="617931"/>
                  <a:pt x="22213" y="657728"/>
                  <a:pt x="32084" y="689810"/>
                </a:cubicBezTo>
                <a:cubicBezTo>
                  <a:pt x="36669" y="704711"/>
                  <a:pt x="47499" y="716944"/>
                  <a:pt x="56147" y="729916"/>
                </a:cubicBezTo>
                <a:cubicBezTo>
                  <a:pt x="63562" y="741039"/>
                  <a:pt x="70457" y="752857"/>
                  <a:pt x="80210" y="762000"/>
                </a:cubicBezTo>
                <a:cubicBezTo>
                  <a:pt x="113427" y="793141"/>
                  <a:pt x="141290" y="835831"/>
                  <a:pt x="184484" y="850231"/>
                </a:cubicBezTo>
                <a:cubicBezTo>
                  <a:pt x="236515" y="867577"/>
                  <a:pt x="179445" y="846206"/>
                  <a:pt x="256674" y="890337"/>
                </a:cubicBezTo>
                <a:cubicBezTo>
                  <a:pt x="277437" y="902202"/>
                  <a:pt x="300336" y="910117"/>
                  <a:pt x="320842" y="922421"/>
                </a:cubicBezTo>
                <a:cubicBezTo>
                  <a:pt x="340564" y="934254"/>
                  <a:pt x="356583" y="951915"/>
                  <a:pt x="376989" y="962526"/>
                </a:cubicBezTo>
                <a:cubicBezTo>
                  <a:pt x="423715" y="986823"/>
                  <a:pt x="477547" y="997482"/>
                  <a:pt x="521368" y="1026695"/>
                </a:cubicBezTo>
                <a:cubicBezTo>
                  <a:pt x="529389" y="1032042"/>
                  <a:pt x="536434" y="1039276"/>
                  <a:pt x="545432" y="1042737"/>
                </a:cubicBezTo>
                <a:cubicBezTo>
                  <a:pt x="571485" y="1052757"/>
                  <a:pt x="598962" y="1058591"/>
                  <a:pt x="625642" y="1066800"/>
                </a:cubicBezTo>
                <a:cubicBezTo>
                  <a:pt x="633723" y="1069286"/>
                  <a:pt x="641467" y="1072920"/>
                  <a:pt x="649705" y="1074821"/>
                </a:cubicBezTo>
                <a:cubicBezTo>
                  <a:pt x="676273" y="1080952"/>
                  <a:pt x="703255" y="1085150"/>
                  <a:pt x="729916" y="1090863"/>
                </a:cubicBezTo>
                <a:cubicBezTo>
                  <a:pt x="740695" y="1093173"/>
                  <a:pt x="751052" y="1097596"/>
                  <a:pt x="762000" y="1098884"/>
                </a:cubicBezTo>
                <a:cubicBezTo>
                  <a:pt x="796622" y="1102957"/>
                  <a:pt x="831516" y="1104231"/>
                  <a:pt x="866274" y="1106905"/>
                </a:cubicBezTo>
                <a:cubicBezTo>
                  <a:pt x="936059" y="1130167"/>
                  <a:pt x="856253" y="1105850"/>
                  <a:pt x="1018674" y="1122947"/>
                </a:cubicBezTo>
                <a:cubicBezTo>
                  <a:pt x="1027082" y="1123832"/>
                  <a:pt x="1034329" y="1130083"/>
                  <a:pt x="1042737" y="1130968"/>
                </a:cubicBezTo>
                <a:cubicBezTo>
                  <a:pt x="1085364" y="1135455"/>
                  <a:pt x="1128295" y="1136315"/>
                  <a:pt x="1171074" y="1138989"/>
                </a:cubicBezTo>
                <a:cubicBezTo>
                  <a:pt x="1245435" y="1163776"/>
                  <a:pt x="1175621" y="1142422"/>
                  <a:pt x="1347537" y="1163053"/>
                </a:cubicBezTo>
                <a:cubicBezTo>
                  <a:pt x="1512825" y="1182888"/>
                  <a:pt x="1166108" y="1161406"/>
                  <a:pt x="1564105" y="1179095"/>
                </a:cubicBezTo>
                <a:cubicBezTo>
                  <a:pt x="1903332" y="1194172"/>
                  <a:pt x="1791344" y="1187627"/>
                  <a:pt x="2302042" y="1195137"/>
                </a:cubicBezTo>
                <a:cubicBezTo>
                  <a:pt x="2926680" y="1216676"/>
                  <a:pt x="2267580" y="1196032"/>
                  <a:pt x="3585410" y="1211179"/>
                </a:cubicBezTo>
                <a:cubicBezTo>
                  <a:pt x="3700402" y="1212501"/>
                  <a:pt x="3815347" y="1216526"/>
                  <a:pt x="3930316" y="1219200"/>
                </a:cubicBezTo>
                <a:lnTo>
                  <a:pt x="4355432" y="1211179"/>
                </a:lnTo>
                <a:cubicBezTo>
                  <a:pt x="4462457" y="1207727"/>
                  <a:pt x="4569358" y="1201077"/>
                  <a:pt x="4676274" y="1195137"/>
                </a:cubicBezTo>
                <a:lnTo>
                  <a:pt x="4989095" y="1179095"/>
                </a:lnTo>
                <a:cubicBezTo>
                  <a:pt x="5116353" y="1153643"/>
                  <a:pt x="4879863" y="1200320"/>
                  <a:pt x="5133474" y="1155031"/>
                </a:cubicBezTo>
                <a:cubicBezTo>
                  <a:pt x="5173736" y="1147841"/>
                  <a:pt x="5213864" y="1139840"/>
                  <a:pt x="5253789" y="1130968"/>
                </a:cubicBezTo>
                <a:cubicBezTo>
                  <a:pt x="5262043" y="1129134"/>
                  <a:pt x="5269562" y="1124605"/>
                  <a:pt x="5277853" y="1122947"/>
                </a:cubicBezTo>
                <a:cubicBezTo>
                  <a:pt x="5336477" y="1111222"/>
                  <a:pt x="5395495" y="1101558"/>
                  <a:pt x="5454316" y="1090863"/>
                </a:cubicBezTo>
                <a:lnTo>
                  <a:pt x="5542547" y="1074821"/>
                </a:lnTo>
                <a:lnTo>
                  <a:pt x="5630779" y="1058779"/>
                </a:lnTo>
                <a:cubicBezTo>
                  <a:pt x="5652168" y="1048084"/>
                  <a:pt x="5674614" y="1039282"/>
                  <a:pt x="5694947" y="1026695"/>
                </a:cubicBezTo>
                <a:cubicBezTo>
                  <a:pt x="5730892" y="1004443"/>
                  <a:pt x="5761409" y="973411"/>
                  <a:pt x="5799221" y="954505"/>
                </a:cubicBezTo>
                <a:cubicBezTo>
                  <a:pt x="5815263" y="946484"/>
                  <a:pt x="5831062" y="937958"/>
                  <a:pt x="5847347" y="930442"/>
                </a:cubicBezTo>
                <a:cubicBezTo>
                  <a:pt x="5865835" y="921909"/>
                  <a:pt x="5885567" y="916033"/>
                  <a:pt x="5903495" y="906379"/>
                </a:cubicBezTo>
                <a:cubicBezTo>
                  <a:pt x="5920471" y="897238"/>
                  <a:pt x="5935201" y="884400"/>
                  <a:pt x="5951621" y="874295"/>
                </a:cubicBezTo>
                <a:cubicBezTo>
                  <a:pt x="5993464" y="848545"/>
                  <a:pt x="6014102" y="843898"/>
                  <a:pt x="6047874" y="810126"/>
                </a:cubicBezTo>
                <a:cubicBezTo>
                  <a:pt x="6066927" y="791074"/>
                  <a:pt x="6081191" y="768172"/>
                  <a:pt x="6096000" y="745958"/>
                </a:cubicBezTo>
                <a:cubicBezTo>
                  <a:pt x="6094496" y="733926"/>
                  <a:pt x="6091828" y="678499"/>
                  <a:pt x="6079958" y="657726"/>
                </a:cubicBezTo>
                <a:cubicBezTo>
                  <a:pt x="6073325" y="646119"/>
                  <a:pt x="6064360" y="635988"/>
                  <a:pt x="6055895" y="625642"/>
                </a:cubicBezTo>
                <a:cubicBezTo>
                  <a:pt x="6010230" y="569829"/>
                  <a:pt x="6003308" y="557015"/>
                  <a:pt x="5935579" y="521368"/>
                </a:cubicBezTo>
                <a:cubicBezTo>
                  <a:pt x="5884779" y="494631"/>
                  <a:pt x="5837640" y="459311"/>
                  <a:pt x="5783179" y="441158"/>
                </a:cubicBezTo>
                <a:lnTo>
                  <a:pt x="5686926" y="409074"/>
                </a:lnTo>
                <a:cubicBezTo>
                  <a:pt x="5678905" y="406400"/>
                  <a:pt x="5670825" y="403897"/>
                  <a:pt x="5662863" y="401053"/>
                </a:cubicBezTo>
                <a:cubicBezTo>
                  <a:pt x="5633392" y="390527"/>
                  <a:pt x="5605319" y="375105"/>
                  <a:pt x="5574632" y="368968"/>
                </a:cubicBezTo>
                <a:cubicBezTo>
                  <a:pt x="5492062" y="352454"/>
                  <a:pt x="5523796" y="359823"/>
                  <a:pt x="5390147" y="320842"/>
                </a:cubicBezTo>
                <a:cubicBezTo>
                  <a:pt x="5373914" y="316107"/>
                  <a:pt x="5358632" y="307964"/>
                  <a:pt x="5342021" y="304800"/>
                </a:cubicBezTo>
                <a:cubicBezTo>
                  <a:pt x="5285874" y="294105"/>
                  <a:pt x="5229958" y="282113"/>
                  <a:pt x="5173579" y="272716"/>
                </a:cubicBezTo>
                <a:cubicBezTo>
                  <a:pt x="5101594" y="260718"/>
                  <a:pt x="5027809" y="258331"/>
                  <a:pt x="4957010" y="240631"/>
                </a:cubicBezTo>
                <a:cubicBezTo>
                  <a:pt x="4946315" y="237957"/>
                  <a:pt x="4935916" y="233469"/>
                  <a:pt x="4924926" y="232610"/>
                </a:cubicBezTo>
                <a:cubicBezTo>
                  <a:pt x="4764637" y="220088"/>
                  <a:pt x="4603199" y="220468"/>
                  <a:pt x="4443663" y="200526"/>
                </a:cubicBezTo>
                <a:cubicBezTo>
                  <a:pt x="4422274" y="197852"/>
                  <a:pt x="4400957" y="194517"/>
                  <a:pt x="4379495" y="192505"/>
                </a:cubicBezTo>
                <a:lnTo>
                  <a:pt x="3930316" y="152400"/>
                </a:lnTo>
                <a:cubicBezTo>
                  <a:pt x="3623192" y="120629"/>
                  <a:pt x="3775606" y="131119"/>
                  <a:pt x="3473116" y="120316"/>
                </a:cubicBezTo>
                <a:cubicBezTo>
                  <a:pt x="3265426" y="51086"/>
                  <a:pt x="3479888" y="119873"/>
                  <a:pt x="2871537" y="104274"/>
                </a:cubicBezTo>
                <a:cubicBezTo>
                  <a:pt x="2855279" y="103857"/>
                  <a:pt x="2839661" y="96890"/>
                  <a:pt x="2823410" y="96253"/>
                </a:cubicBezTo>
                <a:cubicBezTo>
                  <a:pt x="2572693" y="86420"/>
                  <a:pt x="1814120" y="81406"/>
                  <a:pt x="1700463" y="80210"/>
                </a:cubicBezTo>
                <a:lnTo>
                  <a:pt x="1243263" y="88231"/>
                </a:lnTo>
                <a:cubicBezTo>
                  <a:pt x="1162922" y="91001"/>
                  <a:pt x="1002632" y="104274"/>
                  <a:pt x="1002632" y="104274"/>
                </a:cubicBezTo>
                <a:cubicBezTo>
                  <a:pt x="967874" y="112295"/>
                  <a:pt x="933502" y="122225"/>
                  <a:pt x="898358" y="128337"/>
                </a:cubicBezTo>
                <a:cubicBezTo>
                  <a:pt x="788012" y="147527"/>
                  <a:pt x="847544" y="122507"/>
                  <a:pt x="737937" y="152400"/>
                </a:cubicBezTo>
                <a:cubicBezTo>
                  <a:pt x="705309" y="161299"/>
                  <a:pt x="673768" y="173789"/>
                  <a:pt x="641684" y="184484"/>
                </a:cubicBezTo>
                <a:cubicBezTo>
                  <a:pt x="599153" y="198661"/>
                  <a:pt x="625756" y="190181"/>
                  <a:pt x="561474" y="208547"/>
                </a:cubicBezTo>
                <a:cubicBezTo>
                  <a:pt x="523766" y="233685"/>
                  <a:pt x="539303" y="225436"/>
                  <a:pt x="481263" y="248653"/>
                </a:cubicBezTo>
                <a:cubicBezTo>
                  <a:pt x="473413" y="251793"/>
                  <a:pt x="464850" y="253074"/>
                  <a:pt x="457200" y="256674"/>
                </a:cubicBezTo>
                <a:cubicBezTo>
                  <a:pt x="422749" y="272886"/>
                  <a:pt x="261326" y="353059"/>
                  <a:pt x="232610" y="376989"/>
                </a:cubicBezTo>
                <a:cubicBezTo>
                  <a:pt x="200589" y="403674"/>
                  <a:pt x="179170" y="419063"/>
                  <a:pt x="152400" y="449179"/>
                </a:cubicBezTo>
                <a:cubicBezTo>
                  <a:pt x="141026" y="461975"/>
                  <a:pt x="129124" y="474604"/>
                  <a:pt x="120316" y="489284"/>
                </a:cubicBezTo>
                <a:cubicBezTo>
                  <a:pt x="112908" y="501630"/>
                  <a:pt x="110232" y="516281"/>
                  <a:pt x="104274" y="529389"/>
                </a:cubicBezTo>
                <a:cubicBezTo>
                  <a:pt x="96852" y="545717"/>
                  <a:pt x="87795" y="561263"/>
                  <a:pt x="80210" y="577516"/>
                </a:cubicBezTo>
                <a:cubicBezTo>
                  <a:pt x="69074" y="601378"/>
                  <a:pt x="59262" y="625843"/>
                  <a:pt x="48126" y="649705"/>
                </a:cubicBezTo>
                <a:cubicBezTo>
                  <a:pt x="40541" y="665958"/>
                  <a:pt x="30961" y="681275"/>
                  <a:pt x="24063" y="697831"/>
                </a:cubicBezTo>
                <a:cubicBezTo>
                  <a:pt x="6409" y="740200"/>
                  <a:pt x="7405" y="749654"/>
                  <a:pt x="0" y="794084"/>
                </a:cubicBezTo>
                <a:cubicBezTo>
                  <a:pt x="2674" y="831516"/>
                  <a:pt x="1852" y="869363"/>
                  <a:pt x="8021" y="906379"/>
                </a:cubicBezTo>
                <a:cubicBezTo>
                  <a:pt x="9987" y="918173"/>
                  <a:pt x="18256" y="928011"/>
                  <a:pt x="24063" y="938463"/>
                </a:cubicBezTo>
                <a:cubicBezTo>
                  <a:pt x="33608" y="955644"/>
                  <a:pt x="57120" y="995584"/>
                  <a:pt x="72189" y="1010653"/>
                </a:cubicBezTo>
                <a:cubicBezTo>
                  <a:pt x="81642" y="1020106"/>
                  <a:pt x="92937" y="1027631"/>
                  <a:pt x="104274" y="1034716"/>
                </a:cubicBezTo>
                <a:cubicBezTo>
                  <a:pt x="114414" y="1041053"/>
                  <a:pt x="126792" y="1043584"/>
                  <a:pt x="136358" y="1050758"/>
                </a:cubicBezTo>
                <a:cubicBezTo>
                  <a:pt x="148458" y="1059833"/>
                  <a:pt x="156051" y="1074169"/>
                  <a:pt x="168442" y="1082842"/>
                </a:cubicBezTo>
                <a:cubicBezTo>
                  <a:pt x="183135" y="1093127"/>
                  <a:pt x="200083" y="1099840"/>
                  <a:pt x="216568" y="1106905"/>
                </a:cubicBezTo>
                <a:cubicBezTo>
                  <a:pt x="277149" y="1132868"/>
                  <a:pt x="308598" y="1139487"/>
                  <a:pt x="376989" y="1155031"/>
                </a:cubicBezTo>
                <a:cubicBezTo>
                  <a:pt x="403577" y="1161074"/>
                  <a:pt x="430632" y="1164943"/>
                  <a:pt x="457200" y="1171074"/>
                </a:cubicBezTo>
                <a:cubicBezTo>
                  <a:pt x="465438" y="1172975"/>
                  <a:pt x="472906" y="1177809"/>
                  <a:pt x="481263" y="1179095"/>
                </a:cubicBezTo>
                <a:cubicBezTo>
                  <a:pt x="507821" y="1183181"/>
                  <a:pt x="534737" y="1184442"/>
                  <a:pt x="561474" y="1187116"/>
                </a:cubicBezTo>
                <a:cubicBezTo>
                  <a:pt x="601579" y="1195137"/>
                  <a:pt x="641336" y="1205154"/>
                  <a:pt x="681789" y="1211179"/>
                </a:cubicBezTo>
                <a:cubicBezTo>
                  <a:pt x="737463" y="1219471"/>
                  <a:pt x="1001817" y="1252085"/>
                  <a:pt x="1090863" y="1259305"/>
                </a:cubicBezTo>
                <a:cubicBezTo>
                  <a:pt x="1138906" y="1263200"/>
                  <a:pt x="1187116" y="1264652"/>
                  <a:pt x="1235242" y="1267326"/>
                </a:cubicBezTo>
                <a:cubicBezTo>
                  <a:pt x="1303119" y="1284295"/>
                  <a:pt x="1267999" y="1277532"/>
                  <a:pt x="1387642" y="1283368"/>
                </a:cubicBezTo>
                <a:cubicBezTo>
                  <a:pt x="1457126" y="1286757"/>
                  <a:pt x="1526673" y="1288715"/>
                  <a:pt x="1596189" y="1291389"/>
                </a:cubicBezTo>
                <a:cubicBezTo>
                  <a:pt x="1991506" y="1370450"/>
                  <a:pt x="1658909" y="1306759"/>
                  <a:pt x="2727158" y="1291389"/>
                </a:cubicBezTo>
                <a:cubicBezTo>
                  <a:pt x="2735612" y="1291267"/>
                  <a:pt x="2742773" y="1283720"/>
                  <a:pt x="2751221" y="1283368"/>
                </a:cubicBezTo>
                <a:cubicBezTo>
                  <a:pt x="2993709" y="1273264"/>
                  <a:pt x="3848940" y="1267979"/>
                  <a:pt x="3914274" y="1267326"/>
                </a:cubicBezTo>
                <a:cubicBezTo>
                  <a:pt x="4025817" y="1256703"/>
                  <a:pt x="4116034" y="1245876"/>
                  <a:pt x="4227095" y="1243263"/>
                </a:cubicBezTo>
                <a:lnTo>
                  <a:pt x="4764505" y="1235242"/>
                </a:lnTo>
                <a:cubicBezTo>
                  <a:pt x="4897418" y="1227858"/>
                  <a:pt x="4921068" y="1229206"/>
                  <a:pt x="5053263" y="1211179"/>
                </a:cubicBezTo>
                <a:cubicBezTo>
                  <a:pt x="5064186" y="1209690"/>
                  <a:pt x="5074747" y="1206186"/>
                  <a:pt x="5085347" y="1203158"/>
                </a:cubicBezTo>
                <a:cubicBezTo>
                  <a:pt x="5112187" y="1195489"/>
                  <a:pt x="5138338" y="1185281"/>
                  <a:pt x="5165558" y="1179095"/>
                </a:cubicBezTo>
                <a:cubicBezTo>
                  <a:pt x="5197276" y="1171886"/>
                  <a:pt x="5229858" y="1169139"/>
                  <a:pt x="5261810" y="1163053"/>
                </a:cubicBezTo>
                <a:cubicBezTo>
                  <a:pt x="5395042" y="1137675"/>
                  <a:pt x="5270859" y="1152750"/>
                  <a:pt x="5422232" y="1138989"/>
                </a:cubicBezTo>
                <a:cubicBezTo>
                  <a:pt x="5564414" y="1110553"/>
                  <a:pt x="5459929" y="1134898"/>
                  <a:pt x="5526505" y="1114926"/>
                </a:cubicBezTo>
                <a:cubicBezTo>
                  <a:pt x="5545149" y="1109333"/>
                  <a:pt x="5564427" y="1105719"/>
                  <a:pt x="5582653" y="1098884"/>
                </a:cubicBezTo>
                <a:cubicBezTo>
                  <a:pt x="5607309" y="1089638"/>
                  <a:pt x="5630573" y="1077018"/>
                  <a:pt x="5654842" y="1066800"/>
                </a:cubicBezTo>
                <a:cubicBezTo>
                  <a:pt x="5730210" y="1035066"/>
                  <a:pt x="5722685" y="1043227"/>
                  <a:pt x="5783179" y="1010653"/>
                </a:cubicBezTo>
                <a:cubicBezTo>
                  <a:pt x="5802158" y="1000433"/>
                  <a:pt x="5821253" y="990316"/>
                  <a:pt x="5839326" y="978568"/>
                </a:cubicBezTo>
                <a:cubicBezTo>
                  <a:pt x="5874771" y="955529"/>
                  <a:pt x="5943600" y="906379"/>
                  <a:pt x="5943600" y="906379"/>
                </a:cubicBezTo>
                <a:cubicBezTo>
                  <a:pt x="5956663" y="880252"/>
                  <a:pt x="5983424" y="829086"/>
                  <a:pt x="5991726" y="802105"/>
                </a:cubicBezTo>
                <a:cubicBezTo>
                  <a:pt x="5996509" y="786561"/>
                  <a:pt x="5995468" y="769669"/>
                  <a:pt x="5999747" y="753979"/>
                </a:cubicBezTo>
                <a:cubicBezTo>
                  <a:pt x="6003535" y="740088"/>
                  <a:pt x="6011555" y="727635"/>
                  <a:pt x="6015789" y="713874"/>
                </a:cubicBezTo>
                <a:cubicBezTo>
                  <a:pt x="6022273" y="692801"/>
                  <a:pt x="6031832" y="649705"/>
                  <a:pt x="6031832" y="649705"/>
                </a:cubicBezTo>
                <a:cubicBezTo>
                  <a:pt x="6029158" y="620295"/>
                  <a:pt x="6032143" y="589806"/>
                  <a:pt x="6023810" y="561474"/>
                </a:cubicBezTo>
                <a:cubicBezTo>
                  <a:pt x="6018370" y="542977"/>
                  <a:pt x="6003294" y="528771"/>
                  <a:pt x="5991726" y="513347"/>
                </a:cubicBezTo>
                <a:cubicBezTo>
                  <a:pt x="5979197" y="496641"/>
                  <a:pt x="5964150" y="481927"/>
                  <a:pt x="5951621" y="465221"/>
                </a:cubicBezTo>
                <a:cubicBezTo>
                  <a:pt x="5940053" y="449797"/>
                  <a:pt x="5932435" y="431426"/>
                  <a:pt x="5919537" y="417095"/>
                </a:cubicBezTo>
                <a:cubicBezTo>
                  <a:pt x="5908084" y="404370"/>
                  <a:pt x="5892430" y="396152"/>
                  <a:pt x="5879432" y="385010"/>
                </a:cubicBezTo>
                <a:cubicBezTo>
                  <a:pt x="5873690" y="380088"/>
                  <a:pt x="5869199" y="373809"/>
                  <a:pt x="5863389" y="368968"/>
                </a:cubicBezTo>
                <a:cubicBezTo>
                  <a:pt x="5853119" y="360410"/>
                  <a:pt x="5842768" y="351783"/>
                  <a:pt x="5831305" y="344905"/>
                </a:cubicBezTo>
                <a:cubicBezTo>
                  <a:pt x="5731186" y="284834"/>
                  <a:pt x="5660558" y="236044"/>
                  <a:pt x="5550568" y="208547"/>
                </a:cubicBezTo>
                <a:cubicBezTo>
                  <a:pt x="5474827" y="189612"/>
                  <a:pt x="5565063" y="211265"/>
                  <a:pt x="5422232" y="184484"/>
                </a:cubicBezTo>
                <a:cubicBezTo>
                  <a:pt x="5411397" y="182452"/>
                  <a:pt x="5401021" y="178275"/>
                  <a:pt x="5390147" y="176463"/>
                </a:cubicBezTo>
                <a:cubicBezTo>
                  <a:pt x="5352850" y="170247"/>
                  <a:pt x="5315150" y="166637"/>
                  <a:pt x="5277853" y="160421"/>
                </a:cubicBezTo>
                <a:cubicBezTo>
                  <a:pt x="5160764" y="140906"/>
                  <a:pt x="5408472" y="165880"/>
                  <a:pt x="5157537" y="136358"/>
                </a:cubicBezTo>
                <a:cubicBezTo>
                  <a:pt x="5096233" y="129146"/>
                  <a:pt x="5034548" y="125663"/>
                  <a:pt x="4973053" y="120316"/>
                </a:cubicBezTo>
                <a:cubicBezTo>
                  <a:pt x="4867453" y="99196"/>
                  <a:pt x="5004814" y="124662"/>
                  <a:pt x="4780547" y="104274"/>
                </a:cubicBezTo>
                <a:cubicBezTo>
                  <a:pt x="4772127" y="103509"/>
                  <a:pt x="4764894" y="97123"/>
                  <a:pt x="4756484" y="96253"/>
                </a:cubicBezTo>
                <a:cubicBezTo>
                  <a:pt x="4687133" y="89078"/>
                  <a:pt x="4617555" y="84007"/>
                  <a:pt x="4547937" y="80210"/>
                </a:cubicBezTo>
                <a:cubicBezTo>
                  <a:pt x="4470469" y="75984"/>
                  <a:pt x="4392881" y="74285"/>
                  <a:pt x="4315326" y="72189"/>
                </a:cubicBezTo>
                <a:lnTo>
                  <a:pt x="3521242" y="56147"/>
                </a:lnTo>
                <a:cubicBezTo>
                  <a:pt x="3425024" y="32092"/>
                  <a:pt x="3495536" y="47407"/>
                  <a:pt x="3288632" y="40105"/>
                </a:cubicBezTo>
                <a:lnTo>
                  <a:pt x="2807368" y="24063"/>
                </a:lnTo>
                <a:lnTo>
                  <a:pt x="2582779" y="16042"/>
                </a:lnTo>
                <a:cubicBezTo>
                  <a:pt x="2477771" y="1041"/>
                  <a:pt x="2484086" y="0"/>
                  <a:pt x="2326105" y="0"/>
                </a:cubicBezTo>
                <a:cubicBezTo>
                  <a:pt x="2136255" y="0"/>
                  <a:pt x="1946442" y="5347"/>
                  <a:pt x="1756610" y="8021"/>
                </a:cubicBezTo>
                <a:cubicBezTo>
                  <a:pt x="1745915" y="10695"/>
                  <a:pt x="1735465" y="14675"/>
                  <a:pt x="1724526" y="16042"/>
                </a:cubicBezTo>
                <a:cubicBezTo>
                  <a:pt x="1672034" y="22603"/>
                  <a:pt x="1565789" y="27103"/>
                  <a:pt x="1515979" y="32084"/>
                </a:cubicBezTo>
                <a:cubicBezTo>
                  <a:pt x="1473081" y="36374"/>
                  <a:pt x="1430509" y="43533"/>
                  <a:pt x="1387642" y="48126"/>
                </a:cubicBezTo>
                <a:cubicBezTo>
                  <a:pt x="1355630" y="51556"/>
                  <a:pt x="1323473" y="53473"/>
                  <a:pt x="1291389" y="56147"/>
                </a:cubicBezTo>
                <a:cubicBezTo>
                  <a:pt x="1155404" y="86366"/>
                  <a:pt x="1281047" y="60823"/>
                  <a:pt x="1155032" y="80210"/>
                </a:cubicBezTo>
                <a:cubicBezTo>
                  <a:pt x="1141557" y="82283"/>
                  <a:pt x="1128339" y="85792"/>
                  <a:pt x="1114926" y="88231"/>
                </a:cubicBezTo>
                <a:cubicBezTo>
                  <a:pt x="1098925" y="91140"/>
                  <a:pt x="1082842" y="93579"/>
                  <a:pt x="1066800" y="96253"/>
                </a:cubicBezTo>
                <a:cubicBezTo>
                  <a:pt x="1056105" y="101600"/>
                  <a:pt x="1043171" y="103840"/>
                  <a:pt x="1034716" y="112295"/>
                </a:cubicBezTo>
                <a:cubicBezTo>
                  <a:pt x="1030880" y="116131"/>
                  <a:pt x="1018743" y="168164"/>
                  <a:pt x="1018674" y="168442"/>
                </a:cubicBezTo>
                <a:lnTo>
                  <a:pt x="1026695" y="200526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91D73-8034-46C2-B4F7-357D832D379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48000" y="620347"/>
            <a:ext cx="3574019" cy="1047197"/>
          </a:xfrm>
          <a:prstGeom prst="straightConnector1">
            <a:avLst/>
          </a:prstGeom>
          <a:ln w="31750" cap="rnd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5A42D8-CF54-4BFC-80F0-1DF3D07B4395}"/>
              </a:ext>
            </a:extLst>
          </p:cNvPr>
          <p:cNvSpPr txBox="1"/>
          <p:nvPr/>
        </p:nvSpPr>
        <p:spPr>
          <a:xfrm>
            <a:off x="6622019" y="20182"/>
            <a:ext cx="3447783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</a:t>
            </a:r>
          </a:p>
          <a:p>
            <a:r>
              <a:rPr lang="en-US" sz="2400" dirty="0"/>
              <a:t>+ pointer to function table</a:t>
            </a:r>
          </a:p>
          <a:p>
            <a:r>
              <a:rPr lang="en-US" sz="2400" dirty="0"/>
              <a:t>+ pointer to type info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78EC3F-DC2B-4A13-9211-57A8E4D8817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976465" y="3195037"/>
            <a:ext cx="2110744" cy="987417"/>
          </a:xfrm>
          <a:prstGeom prst="straightConnector1">
            <a:avLst/>
          </a:prstGeom>
          <a:ln w="31750" cap="rnd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E4FB82-197C-464A-9B9E-2D8E72649E15}"/>
              </a:ext>
            </a:extLst>
          </p:cNvPr>
          <p:cNvSpPr txBox="1"/>
          <p:nvPr/>
        </p:nvSpPr>
        <p:spPr>
          <a:xfrm>
            <a:off x="5087209" y="3766955"/>
            <a:ext cx="3447783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</a:t>
            </a:r>
          </a:p>
          <a:p>
            <a:r>
              <a:rPr lang="en-US" sz="2400" dirty="0"/>
              <a:t>+ pointer to function</a:t>
            </a:r>
            <a:endParaRPr lang="ru-R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DB1B8-A453-4ED1-8505-FAA60D23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86" y="831182"/>
            <a:ext cx="3067050" cy="497205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6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78C4-A686-46BD-803B-53D7D1A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Minimal implementation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54234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78C4-A686-46BD-803B-53D7D1A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369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small[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*big;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17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E4151D-48C3-4941-B4B8-D899265DD76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852611" y="3515310"/>
            <a:ext cx="993017" cy="162700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A4BD0D-12A7-4860-A6E6-CCFD26D8A4B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042484" y="4774616"/>
            <a:ext cx="753450" cy="124920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3DB880-4FE3-4636-8379-4BE2CB9F99EA}"/>
              </a:ext>
            </a:extLst>
          </p:cNvPr>
          <p:cNvSpPr txBox="1"/>
          <p:nvPr/>
        </p:nvSpPr>
        <p:spPr>
          <a:xfrm>
            <a:off x="8845628" y="3447177"/>
            <a:ext cx="2856025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 + pointer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59DB9-41DD-43DC-B771-50DBC3AAB990}"/>
              </a:ext>
            </a:extLst>
          </p:cNvPr>
          <p:cNvSpPr txBox="1"/>
          <p:nvPr/>
        </p:nvSpPr>
        <p:spPr>
          <a:xfrm>
            <a:off x="7795934" y="4668703"/>
            <a:ext cx="321697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function table</a:t>
            </a:r>
          </a:p>
        </p:txBody>
      </p:sp>
    </p:spTree>
    <p:extLst>
      <p:ext uri="{BB962C8B-B14F-4D97-AF65-F5344CB8AC3E}">
        <p14:creationId xmlns:p14="http://schemas.microsoft.com/office/powerpoint/2010/main" val="78681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small[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*big;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(*destroy)(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&amp;data)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&amp;(*get)(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&amp;data)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table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?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1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073-14E0-45B5-8FF8-9943832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discuss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E1E6-923B-41D4-BE43-1FE57132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brief refresher on polymorphism and pointer semantics</a:t>
            </a:r>
          </a:p>
          <a:p>
            <a:r>
              <a:rPr lang="en-US" dirty="0"/>
              <a:t>most basic value wrapper using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en-US" dirty="0"/>
          </a:p>
          <a:p>
            <a:pPr lvl="1"/>
            <a:r>
              <a:rPr lang="en-US" dirty="0"/>
              <a:t>and its drawbacks for this application</a:t>
            </a:r>
          </a:p>
          <a:p>
            <a:r>
              <a:rPr lang="en-US" dirty="0"/>
              <a:t>minimal implementation of value wrapper</a:t>
            </a:r>
          </a:p>
          <a:p>
            <a:pPr lvl="1"/>
            <a:r>
              <a:rPr lang="en-US" i="1" dirty="0"/>
              <a:t>very</a:t>
            </a:r>
            <a:r>
              <a:rPr lang="en-US" dirty="0"/>
              <a:t> economical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(best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your bytes!)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(get it?)</a:t>
            </a:r>
          </a:p>
          <a:p>
            <a:pPr lvl="1"/>
            <a:r>
              <a:rPr lang="en-US" dirty="0"/>
              <a:t>with small object optimization</a:t>
            </a:r>
          </a:p>
          <a:p>
            <a:r>
              <a:rPr lang="en-US" dirty="0"/>
              <a:t>what else can we do?</a:t>
            </a:r>
          </a:p>
          <a:p>
            <a:pPr lvl="1"/>
            <a:r>
              <a:rPr lang="en-US" dirty="0"/>
              <a:t>saving pointer to interface</a:t>
            </a:r>
          </a:p>
          <a:p>
            <a:pPr lvl="1"/>
            <a:r>
              <a:rPr lang="en-US" dirty="0"/>
              <a:t>supporting move, copy assign and move assign</a:t>
            </a:r>
          </a:p>
          <a:p>
            <a:r>
              <a:rPr lang="en-US" dirty="0"/>
              <a:t>adding other features</a:t>
            </a:r>
          </a:p>
          <a:p>
            <a:pPr lvl="1"/>
            <a:r>
              <a:rPr lang="en-US" dirty="0"/>
              <a:t>emplace, and assignment from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3AAA4-3B38-422B-A38C-12110EDA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4733-5E50-487F-8635-8C9840BD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502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//destroy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::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{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20</a:t>
            </a:fld>
            <a:endParaRPr lang="ru-RU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67B04A-8761-6675-90CE-97085375C6F6}"/>
              </a:ext>
            </a:extLst>
          </p:cNvPr>
          <p:cNvGrpSpPr/>
          <p:nvPr/>
        </p:nvGrpSpPr>
        <p:grpSpPr>
          <a:xfrm>
            <a:off x="4195482" y="2708746"/>
            <a:ext cx="1528686" cy="1562035"/>
            <a:chOff x="4195482" y="2708746"/>
            <a:chExt cx="1528686" cy="1562035"/>
          </a:xfrm>
          <a:effectLst>
            <a:glow rad="63500">
              <a:schemeClr val="bg1"/>
            </a:glow>
          </a:effectLst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B43D81-F7F9-EFF4-05DF-347783412F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514941" y="2708747"/>
              <a:ext cx="209227" cy="407009"/>
            </a:xfrm>
            <a:prstGeom prst="straightConnector1">
              <a:avLst/>
            </a:prstGeom>
            <a:ln w="31750" cap="rnd">
              <a:tailEnd type="triangle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FA26A94-4AFE-21E5-C978-30AB571D4DB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 flipV="1">
              <a:off x="4195482" y="2708746"/>
              <a:ext cx="1528686" cy="1562035"/>
            </a:xfrm>
            <a:prstGeom prst="curvedConnector2">
              <a:avLst/>
            </a:prstGeom>
            <a:ln w="31750" cap="rnd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F0B44D-1EAD-4A95-33B7-CBDAB86D897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92301" y="2301737"/>
            <a:ext cx="1431867" cy="407010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A966FF-FCCB-8B87-43C5-12B3CD3D1FB1}"/>
              </a:ext>
            </a:extLst>
          </p:cNvPr>
          <p:cNvSpPr txBox="1"/>
          <p:nvPr/>
        </p:nvSpPr>
        <p:spPr>
          <a:xfrm>
            <a:off x="5724168" y="2477914"/>
            <a:ext cx="475374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we must </a:t>
            </a:r>
            <a:r>
              <a:rPr lang="en-US" sz="2400" dirty="0">
                <a:latin typeface="Consolas" panose="020B0609020204030204" pitchFamily="49" charset="0"/>
              </a:rPr>
              <a:t>std::launder()</a:t>
            </a:r>
            <a:r>
              <a:rPr lang="en-US" sz="2400" dirty="0"/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15269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471C-B8BD-4FF9-B76C-4EFB622D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5029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//destroy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{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6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78C4-A686-46BD-803B-53D7D1A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457792" cy="5375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methods{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(small)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big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06E7-40BE-45C7-9765-1EEF321E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74531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methods{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92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A655-A19E-4EFD-9A8E-5BB0FE1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4234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24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36C78B-950E-429E-BEA9-0EB79C867C6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971580" y="2822654"/>
            <a:ext cx="3085611" cy="29446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D3D1E7-EFB3-4082-8E0F-519BDC5B5652}"/>
              </a:ext>
            </a:extLst>
          </p:cNvPr>
          <p:cNvSpPr txBox="1"/>
          <p:nvPr/>
        </p:nvSpPr>
        <p:spPr>
          <a:xfrm>
            <a:off x="8057191" y="2407155"/>
            <a:ext cx="3445817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needed for</a:t>
            </a:r>
            <a:br>
              <a:rPr lang="en-US" sz="2400" dirty="0"/>
            </a:br>
            <a:r>
              <a:rPr lang="en-US" sz="2400" dirty="0"/>
              <a:t>weak exception guarantee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944745-23DA-43FD-BB49-24A964CF5E2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359712" y="4733675"/>
            <a:ext cx="967562" cy="261943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D26674-1A65-4555-A405-312548E3B3DD}"/>
              </a:ext>
            </a:extLst>
          </p:cNvPr>
          <p:cNvSpPr txBox="1"/>
          <p:nvPr/>
        </p:nvSpPr>
        <p:spPr>
          <a:xfrm>
            <a:off x="7327274" y="4580119"/>
            <a:ext cx="3156569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order of assignment matters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FB6D02-3172-42EC-8A83-46B961A608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700337" y="1195961"/>
            <a:ext cx="2466518" cy="249760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2B4D5F-03C9-4F73-BAE1-888A11AE02E1}"/>
              </a:ext>
            </a:extLst>
          </p:cNvPr>
          <p:cNvSpPr txBox="1"/>
          <p:nvPr/>
        </p:nvSpPr>
        <p:spPr>
          <a:xfrm>
            <a:off x="7166855" y="1030222"/>
            <a:ext cx="2490494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needed to support self assignment</a:t>
            </a:r>
          </a:p>
        </p:txBody>
      </p:sp>
    </p:spTree>
    <p:extLst>
      <p:ext uri="{BB962C8B-B14F-4D97-AF65-F5344CB8AC3E}">
        <p14:creationId xmlns:p14="http://schemas.microsoft.com/office/powerpoint/2010/main" val="41865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78C4-A686-46BD-803B-53D7D1A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229-EF7A-4654-8CAA-8FF99ACC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&amp;&gt;(methods-&gt;get(*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methods-&gt;get(*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methods !=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17AB-7C5B-4809-AAAA-EC502E9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49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4A5F-DC21-4E46-90E9-6A75A6B6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6D21-F2FC-4653-872F-ADD67D67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3"/>
            <a:ext cx="11353800" cy="5471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{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::copy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&amp;&amp;)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{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::copy =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&amp;&amp;)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 =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::foo():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data[4] = 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en-US" sz="1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05EB6-4460-4BD7-80B9-780392FF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5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0E3-D6E4-4B8C-8614-EAC9627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0"/>
            <a:ext cx="620641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-&gt;foo();</a:t>
            </a: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D609-62F1-4689-8F9B-287B4BCB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4" y="0"/>
            <a:ext cx="4103916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::copy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::copy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::copy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::copy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::foo(): 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3A39-CAA5-4F04-9C71-5ECEC27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27</a:t>
            </a:fld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85B539-D11B-4674-BBFC-E86CA95B2A1F}"/>
              </a:ext>
            </a:extLst>
          </p:cNvPr>
          <p:cNvSpPr/>
          <p:nvPr/>
        </p:nvSpPr>
        <p:spPr>
          <a:xfrm>
            <a:off x="7306031" y="2518601"/>
            <a:ext cx="2681765" cy="23634"/>
          </a:xfrm>
          <a:custGeom>
            <a:avLst/>
            <a:gdLst>
              <a:gd name="connsiteX0" fmla="*/ 0 w 2681765"/>
              <a:gd name="connsiteY0" fmla="*/ 16052 h 23634"/>
              <a:gd name="connsiteX1" fmla="*/ 128337 w 2681765"/>
              <a:gd name="connsiteY1" fmla="*/ 8031 h 23634"/>
              <a:gd name="connsiteX2" fmla="*/ 208548 w 2681765"/>
              <a:gd name="connsiteY2" fmla="*/ 10 h 23634"/>
              <a:gd name="connsiteX3" fmla="*/ 649706 w 2681765"/>
              <a:gd name="connsiteY3" fmla="*/ 8031 h 23634"/>
              <a:gd name="connsiteX4" fmla="*/ 2310064 w 2681765"/>
              <a:gd name="connsiteY4" fmla="*/ 8031 h 23634"/>
              <a:gd name="connsiteX5" fmla="*/ 2478506 w 2681765"/>
              <a:gd name="connsiteY5" fmla="*/ 10 h 2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1765" h="23634">
                <a:moveTo>
                  <a:pt x="0" y="16052"/>
                </a:moveTo>
                <a:lnTo>
                  <a:pt x="128337" y="8031"/>
                </a:lnTo>
                <a:cubicBezTo>
                  <a:pt x="155128" y="5970"/>
                  <a:pt x="181678" y="10"/>
                  <a:pt x="208548" y="10"/>
                </a:cubicBezTo>
                <a:cubicBezTo>
                  <a:pt x="355625" y="10"/>
                  <a:pt x="502653" y="5357"/>
                  <a:pt x="649706" y="8031"/>
                </a:cubicBezTo>
                <a:cubicBezTo>
                  <a:pt x="1317357" y="34737"/>
                  <a:pt x="922305" y="21978"/>
                  <a:pt x="2310064" y="8031"/>
                </a:cubicBezTo>
                <a:cubicBezTo>
                  <a:pt x="3170648" y="-618"/>
                  <a:pt x="2233280" y="10"/>
                  <a:pt x="2478506" y="1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FC3AF-A4A1-40A0-8E22-1F2699BF2503}"/>
              </a:ext>
            </a:extLst>
          </p:cNvPr>
          <p:cNvSpPr/>
          <p:nvPr/>
        </p:nvSpPr>
        <p:spPr>
          <a:xfrm>
            <a:off x="7065400" y="3777104"/>
            <a:ext cx="2695073" cy="963338"/>
          </a:xfrm>
          <a:custGeom>
            <a:avLst/>
            <a:gdLst>
              <a:gd name="connsiteX0" fmla="*/ 1235242 w 2695073"/>
              <a:gd name="connsiteY0" fmla="*/ 64980 h 963338"/>
              <a:gd name="connsiteX1" fmla="*/ 1050758 w 2695073"/>
              <a:gd name="connsiteY1" fmla="*/ 64980 h 963338"/>
              <a:gd name="connsiteX2" fmla="*/ 745958 w 2695073"/>
              <a:gd name="connsiteY2" fmla="*/ 56959 h 963338"/>
              <a:gd name="connsiteX3" fmla="*/ 497305 w 2695073"/>
              <a:gd name="connsiteY3" fmla="*/ 64980 h 963338"/>
              <a:gd name="connsiteX4" fmla="*/ 449179 w 2695073"/>
              <a:gd name="connsiteY4" fmla="*/ 73001 h 963338"/>
              <a:gd name="connsiteX5" fmla="*/ 320842 w 2695073"/>
              <a:gd name="connsiteY5" fmla="*/ 121128 h 963338"/>
              <a:gd name="connsiteX6" fmla="*/ 192505 w 2695073"/>
              <a:gd name="connsiteY6" fmla="*/ 177275 h 963338"/>
              <a:gd name="connsiteX7" fmla="*/ 96252 w 2695073"/>
              <a:gd name="connsiteY7" fmla="*/ 225401 h 963338"/>
              <a:gd name="connsiteX8" fmla="*/ 32084 w 2695073"/>
              <a:gd name="connsiteY8" fmla="*/ 305612 h 963338"/>
              <a:gd name="connsiteX9" fmla="*/ 16042 w 2695073"/>
              <a:gd name="connsiteY9" fmla="*/ 337696 h 963338"/>
              <a:gd name="connsiteX10" fmla="*/ 0 w 2695073"/>
              <a:gd name="connsiteY10" fmla="*/ 401864 h 963338"/>
              <a:gd name="connsiteX11" fmla="*/ 8021 w 2695073"/>
              <a:gd name="connsiteY11" fmla="*/ 610412 h 963338"/>
              <a:gd name="connsiteX12" fmla="*/ 24063 w 2695073"/>
              <a:gd name="connsiteY12" fmla="*/ 650517 h 963338"/>
              <a:gd name="connsiteX13" fmla="*/ 56147 w 2695073"/>
              <a:gd name="connsiteY13" fmla="*/ 706664 h 963338"/>
              <a:gd name="connsiteX14" fmla="*/ 64168 w 2695073"/>
              <a:gd name="connsiteY14" fmla="*/ 730728 h 963338"/>
              <a:gd name="connsiteX15" fmla="*/ 136358 w 2695073"/>
              <a:gd name="connsiteY15" fmla="*/ 786875 h 963338"/>
              <a:gd name="connsiteX16" fmla="*/ 232610 w 2695073"/>
              <a:gd name="connsiteY16" fmla="*/ 835001 h 963338"/>
              <a:gd name="connsiteX17" fmla="*/ 328863 w 2695073"/>
              <a:gd name="connsiteY17" fmla="*/ 867085 h 963338"/>
              <a:gd name="connsiteX18" fmla="*/ 505326 w 2695073"/>
              <a:gd name="connsiteY18" fmla="*/ 915212 h 963338"/>
              <a:gd name="connsiteX19" fmla="*/ 778042 w 2695073"/>
              <a:gd name="connsiteY19" fmla="*/ 939275 h 963338"/>
              <a:gd name="connsiteX20" fmla="*/ 882316 w 2695073"/>
              <a:gd name="connsiteY20" fmla="*/ 947296 h 963338"/>
              <a:gd name="connsiteX21" fmla="*/ 986589 w 2695073"/>
              <a:gd name="connsiteY21" fmla="*/ 955317 h 963338"/>
              <a:gd name="connsiteX22" fmla="*/ 1130968 w 2695073"/>
              <a:gd name="connsiteY22" fmla="*/ 963338 h 963338"/>
              <a:gd name="connsiteX23" fmla="*/ 2237873 w 2695073"/>
              <a:gd name="connsiteY23" fmla="*/ 955317 h 963338"/>
              <a:gd name="connsiteX24" fmla="*/ 2318084 w 2695073"/>
              <a:gd name="connsiteY24" fmla="*/ 947296 h 963338"/>
              <a:gd name="connsiteX25" fmla="*/ 2414337 w 2695073"/>
              <a:gd name="connsiteY25" fmla="*/ 907191 h 963338"/>
              <a:gd name="connsiteX26" fmla="*/ 2438400 w 2695073"/>
              <a:gd name="connsiteY26" fmla="*/ 891149 h 963338"/>
              <a:gd name="connsiteX27" fmla="*/ 2494547 w 2695073"/>
              <a:gd name="connsiteY27" fmla="*/ 883128 h 963338"/>
              <a:gd name="connsiteX28" fmla="*/ 2550695 w 2695073"/>
              <a:gd name="connsiteY28" fmla="*/ 867085 h 963338"/>
              <a:gd name="connsiteX29" fmla="*/ 2590800 w 2695073"/>
              <a:gd name="connsiteY29" fmla="*/ 835001 h 963338"/>
              <a:gd name="connsiteX30" fmla="*/ 2614863 w 2695073"/>
              <a:gd name="connsiteY30" fmla="*/ 802917 h 963338"/>
              <a:gd name="connsiteX31" fmla="*/ 2630905 w 2695073"/>
              <a:gd name="connsiteY31" fmla="*/ 778854 h 963338"/>
              <a:gd name="connsiteX32" fmla="*/ 2654968 w 2695073"/>
              <a:gd name="connsiteY32" fmla="*/ 770833 h 963338"/>
              <a:gd name="connsiteX33" fmla="*/ 2679031 w 2695073"/>
              <a:gd name="connsiteY33" fmla="*/ 754791 h 963338"/>
              <a:gd name="connsiteX34" fmla="*/ 2695073 w 2695073"/>
              <a:gd name="connsiteY34" fmla="*/ 682601 h 963338"/>
              <a:gd name="connsiteX35" fmla="*/ 2687052 w 2695073"/>
              <a:gd name="connsiteY35" fmla="*/ 634475 h 963338"/>
              <a:gd name="connsiteX36" fmla="*/ 2654968 w 2695073"/>
              <a:gd name="connsiteY36" fmla="*/ 562285 h 963338"/>
              <a:gd name="connsiteX37" fmla="*/ 2614863 w 2695073"/>
              <a:gd name="connsiteY37" fmla="*/ 530201 h 963338"/>
              <a:gd name="connsiteX38" fmla="*/ 2582779 w 2695073"/>
              <a:gd name="connsiteY38" fmla="*/ 498117 h 963338"/>
              <a:gd name="connsiteX39" fmla="*/ 2502568 w 2695073"/>
              <a:gd name="connsiteY39" fmla="*/ 449991 h 963338"/>
              <a:gd name="connsiteX40" fmla="*/ 2454442 w 2695073"/>
              <a:gd name="connsiteY40" fmla="*/ 417907 h 963338"/>
              <a:gd name="connsiteX41" fmla="*/ 2390273 w 2695073"/>
              <a:gd name="connsiteY41" fmla="*/ 361759 h 963338"/>
              <a:gd name="connsiteX42" fmla="*/ 2261937 w 2695073"/>
              <a:gd name="connsiteY42" fmla="*/ 289570 h 963338"/>
              <a:gd name="connsiteX43" fmla="*/ 2173705 w 2695073"/>
              <a:gd name="connsiteY43" fmla="*/ 257485 h 963338"/>
              <a:gd name="connsiteX44" fmla="*/ 2077452 w 2695073"/>
              <a:gd name="connsiteY44" fmla="*/ 217380 h 963338"/>
              <a:gd name="connsiteX45" fmla="*/ 1957137 w 2695073"/>
              <a:gd name="connsiteY45" fmla="*/ 169254 h 963338"/>
              <a:gd name="connsiteX46" fmla="*/ 1909010 w 2695073"/>
              <a:gd name="connsiteY46" fmla="*/ 161233 h 963338"/>
              <a:gd name="connsiteX47" fmla="*/ 1796716 w 2695073"/>
              <a:gd name="connsiteY47" fmla="*/ 121128 h 963338"/>
              <a:gd name="connsiteX48" fmla="*/ 1700463 w 2695073"/>
              <a:gd name="connsiteY48" fmla="*/ 89043 h 963338"/>
              <a:gd name="connsiteX49" fmla="*/ 1459831 w 2695073"/>
              <a:gd name="connsiteY49" fmla="*/ 32896 h 963338"/>
              <a:gd name="connsiteX50" fmla="*/ 1387642 w 2695073"/>
              <a:gd name="connsiteY50" fmla="*/ 24875 h 963338"/>
              <a:gd name="connsiteX51" fmla="*/ 1259305 w 2695073"/>
              <a:gd name="connsiteY51" fmla="*/ 8833 h 963338"/>
              <a:gd name="connsiteX52" fmla="*/ 1211179 w 2695073"/>
              <a:gd name="connsiteY52" fmla="*/ 812 h 963338"/>
              <a:gd name="connsiteX53" fmla="*/ 1106905 w 2695073"/>
              <a:gd name="connsiteY53" fmla="*/ 812 h 96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95073" h="963338">
                <a:moveTo>
                  <a:pt x="1235242" y="64980"/>
                </a:moveTo>
                <a:cubicBezTo>
                  <a:pt x="1135460" y="45024"/>
                  <a:pt x="1252635" y="64980"/>
                  <a:pt x="1050758" y="64980"/>
                </a:cubicBezTo>
                <a:cubicBezTo>
                  <a:pt x="949123" y="64980"/>
                  <a:pt x="847558" y="59633"/>
                  <a:pt x="745958" y="56959"/>
                </a:cubicBezTo>
                <a:cubicBezTo>
                  <a:pt x="663074" y="59633"/>
                  <a:pt x="580112" y="60504"/>
                  <a:pt x="497305" y="64980"/>
                </a:cubicBezTo>
                <a:cubicBezTo>
                  <a:pt x="481065" y="65858"/>
                  <a:pt x="464677" y="68070"/>
                  <a:pt x="449179" y="73001"/>
                </a:cubicBezTo>
                <a:cubicBezTo>
                  <a:pt x="405642" y="86854"/>
                  <a:pt x="362700" y="102815"/>
                  <a:pt x="320842" y="121128"/>
                </a:cubicBezTo>
                <a:cubicBezTo>
                  <a:pt x="278063" y="139844"/>
                  <a:pt x="234269" y="156393"/>
                  <a:pt x="192505" y="177275"/>
                </a:cubicBezTo>
                <a:lnTo>
                  <a:pt x="96252" y="225401"/>
                </a:lnTo>
                <a:cubicBezTo>
                  <a:pt x="8470" y="313185"/>
                  <a:pt x="56671" y="248243"/>
                  <a:pt x="32084" y="305612"/>
                </a:cubicBezTo>
                <a:cubicBezTo>
                  <a:pt x="27374" y="316602"/>
                  <a:pt x="19823" y="326353"/>
                  <a:pt x="16042" y="337696"/>
                </a:cubicBezTo>
                <a:cubicBezTo>
                  <a:pt x="9070" y="358612"/>
                  <a:pt x="0" y="401864"/>
                  <a:pt x="0" y="401864"/>
                </a:cubicBezTo>
                <a:cubicBezTo>
                  <a:pt x="2674" y="471380"/>
                  <a:pt x="1320" y="541168"/>
                  <a:pt x="8021" y="610412"/>
                </a:cubicBezTo>
                <a:cubicBezTo>
                  <a:pt x="9408" y="624743"/>
                  <a:pt x="18215" y="637360"/>
                  <a:pt x="24063" y="650517"/>
                </a:cubicBezTo>
                <a:cubicBezTo>
                  <a:pt x="37632" y="681047"/>
                  <a:pt x="38942" y="680857"/>
                  <a:pt x="56147" y="706664"/>
                </a:cubicBezTo>
                <a:cubicBezTo>
                  <a:pt x="58821" y="714685"/>
                  <a:pt x="59478" y="723693"/>
                  <a:pt x="64168" y="730728"/>
                </a:cubicBezTo>
                <a:cubicBezTo>
                  <a:pt x="79246" y="753346"/>
                  <a:pt x="117236" y="774127"/>
                  <a:pt x="136358" y="786875"/>
                </a:cubicBezTo>
                <a:cubicBezTo>
                  <a:pt x="223797" y="845167"/>
                  <a:pt x="144054" y="798103"/>
                  <a:pt x="232610" y="835001"/>
                </a:cubicBezTo>
                <a:cubicBezTo>
                  <a:pt x="316173" y="869819"/>
                  <a:pt x="244103" y="852958"/>
                  <a:pt x="328863" y="867085"/>
                </a:cubicBezTo>
                <a:cubicBezTo>
                  <a:pt x="384134" y="885510"/>
                  <a:pt x="451038" y="909180"/>
                  <a:pt x="505326" y="915212"/>
                </a:cubicBezTo>
                <a:cubicBezTo>
                  <a:pt x="641506" y="930343"/>
                  <a:pt x="560735" y="922119"/>
                  <a:pt x="778042" y="939275"/>
                </a:cubicBezTo>
                <a:lnTo>
                  <a:pt x="882316" y="947296"/>
                </a:lnTo>
                <a:cubicBezTo>
                  <a:pt x="917074" y="949970"/>
                  <a:pt x="951782" y="953383"/>
                  <a:pt x="986589" y="955317"/>
                </a:cubicBezTo>
                <a:lnTo>
                  <a:pt x="1130968" y="963338"/>
                </a:lnTo>
                <a:lnTo>
                  <a:pt x="2237873" y="955317"/>
                </a:lnTo>
                <a:cubicBezTo>
                  <a:pt x="2264741" y="954954"/>
                  <a:pt x="2291674" y="952248"/>
                  <a:pt x="2318084" y="947296"/>
                </a:cubicBezTo>
                <a:cubicBezTo>
                  <a:pt x="2348412" y="941610"/>
                  <a:pt x="2388011" y="921816"/>
                  <a:pt x="2414337" y="907191"/>
                </a:cubicBezTo>
                <a:cubicBezTo>
                  <a:pt x="2422764" y="902509"/>
                  <a:pt x="2429167" y="893919"/>
                  <a:pt x="2438400" y="891149"/>
                </a:cubicBezTo>
                <a:cubicBezTo>
                  <a:pt x="2456508" y="885716"/>
                  <a:pt x="2475946" y="886510"/>
                  <a:pt x="2494547" y="883128"/>
                </a:cubicBezTo>
                <a:cubicBezTo>
                  <a:pt x="2516708" y="879099"/>
                  <a:pt x="2530076" y="873959"/>
                  <a:pt x="2550695" y="867085"/>
                </a:cubicBezTo>
                <a:cubicBezTo>
                  <a:pt x="2564063" y="856390"/>
                  <a:pt x="2578694" y="847107"/>
                  <a:pt x="2590800" y="835001"/>
                </a:cubicBezTo>
                <a:cubicBezTo>
                  <a:pt x="2600253" y="825548"/>
                  <a:pt x="2607093" y="813795"/>
                  <a:pt x="2614863" y="802917"/>
                </a:cubicBezTo>
                <a:cubicBezTo>
                  <a:pt x="2620466" y="795073"/>
                  <a:pt x="2623377" y="784876"/>
                  <a:pt x="2630905" y="778854"/>
                </a:cubicBezTo>
                <a:cubicBezTo>
                  <a:pt x="2637507" y="773572"/>
                  <a:pt x="2647406" y="774614"/>
                  <a:pt x="2654968" y="770833"/>
                </a:cubicBezTo>
                <a:cubicBezTo>
                  <a:pt x="2663590" y="766522"/>
                  <a:pt x="2671010" y="760138"/>
                  <a:pt x="2679031" y="754791"/>
                </a:cubicBezTo>
                <a:cubicBezTo>
                  <a:pt x="2687303" y="729976"/>
                  <a:pt x="2695073" y="710835"/>
                  <a:pt x="2695073" y="682601"/>
                </a:cubicBezTo>
                <a:cubicBezTo>
                  <a:pt x="2695073" y="666338"/>
                  <a:pt x="2690996" y="650253"/>
                  <a:pt x="2687052" y="634475"/>
                </a:cubicBezTo>
                <a:cubicBezTo>
                  <a:pt x="2681758" y="613297"/>
                  <a:pt x="2672524" y="579842"/>
                  <a:pt x="2654968" y="562285"/>
                </a:cubicBezTo>
                <a:cubicBezTo>
                  <a:pt x="2642863" y="550179"/>
                  <a:pt x="2627659" y="541575"/>
                  <a:pt x="2614863" y="530201"/>
                </a:cubicBezTo>
                <a:cubicBezTo>
                  <a:pt x="2603559" y="520153"/>
                  <a:pt x="2595086" y="506908"/>
                  <a:pt x="2582779" y="498117"/>
                </a:cubicBezTo>
                <a:cubicBezTo>
                  <a:pt x="2557406" y="479994"/>
                  <a:pt x="2528512" y="467287"/>
                  <a:pt x="2502568" y="449991"/>
                </a:cubicBezTo>
                <a:cubicBezTo>
                  <a:pt x="2486526" y="439296"/>
                  <a:pt x="2468075" y="431540"/>
                  <a:pt x="2454442" y="417907"/>
                </a:cubicBezTo>
                <a:cubicBezTo>
                  <a:pt x="2429625" y="393089"/>
                  <a:pt x="2422104" y="383796"/>
                  <a:pt x="2390273" y="361759"/>
                </a:cubicBezTo>
                <a:cubicBezTo>
                  <a:pt x="2352152" y="335368"/>
                  <a:pt x="2304744" y="307916"/>
                  <a:pt x="2261937" y="289570"/>
                </a:cubicBezTo>
                <a:cubicBezTo>
                  <a:pt x="2111246" y="224989"/>
                  <a:pt x="2305209" y="317261"/>
                  <a:pt x="2173705" y="257485"/>
                </a:cubicBezTo>
                <a:cubicBezTo>
                  <a:pt x="2018700" y="187026"/>
                  <a:pt x="2229102" y="275706"/>
                  <a:pt x="2077452" y="217380"/>
                </a:cubicBezTo>
                <a:cubicBezTo>
                  <a:pt x="2032999" y="200283"/>
                  <a:pt x="2003695" y="182556"/>
                  <a:pt x="1957137" y="169254"/>
                </a:cubicBezTo>
                <a:cubicBezTo>
                  <a:pt x="1941499" y="164786"/>
                  <a:pt x="1925052" y="163907"/>
                  <a:pt x="1909010" y="161233"/>
                </a:cubicBezTo>
                <a:cubicBezTo>
                  <a:pt x="1750419" y="108369"/>
                  <a:pt x="1996670" y="191113"/>
                  <a:pt x="1796716" y="121128"/>
                </a:cubicBezTo>
                <a:cubicBezTo>
                  <a:pt x="1764795" y="109955"/>
                  <a:pt x="1733273" y="97245"/>
                  <a:pt x="1700463" y="89043"/>
                </a:cubicBezTo>
                <a:cubicBezTo>
                  <a:pt x="1637658" y="73342"/>
                  <a:pt x="1532717" y="44404"/>
                  <a:pt x="1459831" y="32896"/>
                </a:cubicBezTo>
                <a:cubicBezTo>
                  <a:pt x="1435916" y="29120"/>
                  <a:pt x="1411681" y="27760"/>
                  <a:pt x="1387642" y="24875"/>
                </a:cubicBezTo>
                <a:cubicBezTo>
                  <a:pt x="1344837" y="19738"/>
                  <a:pt x="1301830" y="15921"/>
                  <a:pt x="1259305" y="8833"/>
                </a:cubicBezTo>
                <a:cubicBezTo>
                  <a:pt x="1243263" y="6159"/>
                  <a:pt x="1227420" y="1667"/>
                  <a:pt x="1211179" y="812"/>
                </a:cubicBezTo>
                <a:cubicBezTo>
                  <a:pt x="1176469" y="-1015"/>
                  <a:pt x="1141663" y="812"/>
                  <a:pt x="1106905" y="812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396-BA1C-41C1-984F-946F3DD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save pointer to interface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A84C4-E476-4DF3-BC77-FE25745C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methods-&gt;get(*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DC1E-D27C-49A0-853D-ADC12AB6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28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FD76-1C2B-4FB3-997E-192A89D6C67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48669" y="1321446"/>
            <a:ext cx="1174676" cy="202047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F0454B-0F01-4317-AECB-EA047E1F0E13}"/>
              </a:ext>
            </a:extLst>
          </p:cNvPr>
          <p:cNvSpPr txBox="1"/>
          <p:nvPr/>
        </p:nvSpPr>
        <p:spPr>
          <a:xfrm>
            <a:off x="8023345" y="1292660"/>
            <a:ext cx="95270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meh…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791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90AA-9E92-4D40-A91E-06CC7FFF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save pointer to interface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A28E-EA4A-4B08-AEFC-4261DC7A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small[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*big;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*interface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247AA-2B20-4414-971D-6D154013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13F5-787F-411B-89DC-22BFE7C6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4E1EFE-289D-4577-A1A3-CB2444E5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https://www.youtube.com/watch?v=mU_n_ohIHQk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20B1D9-E02E-4C82-B5EF-C885D87F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921662"/>
            <a:ext cx="8584310" cy="482867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045B93C-C736-8E5C-4D03-CF67085793F5}"/>
              </a:ext>
            </a:extLst>
          </p:cNvPr>
          <p:cNvGrpSpPr/>
          <p:nvPr/>
        </p:nvGrpSpPr>
        <p:grpSpPr>
          <a:xfrm>
            <a:off x="8855869" y="1667933"/>
            <a:ext cx="3336131" cy="3336131"/>
            <a:chOff x="6755070" y="365125"/>
            <a:chExt cx="4448176" cy="44481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8F2778-B4BE-C1FA-4AD5-14DE4932FB7D}"/>
                </a:ext>
              </a:extLst>
            </p:cNvPr>
            <p:cNvSpPr/>
            <p:nvPr/>
          </p:nvSpPr>
          <p:spPr>
            <a:xfrm>
              <a:off x="6755070" y="365125"/>
              <a:ext cx="4448176" cy="444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98CB22C-561B-BE4B-43D1-EE0642AC9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5071" y="365125"/>
              <a:ext cx="4448175" cy="4448175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BFECD-5B14-13FD-A4B3-9232B2A1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840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5720-74C6-4A1C-BDFE-0C396B68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save pointer to interface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DEF-11F3-48FC-928E-BB571975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*interface;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*interface;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D44F-8B3A-404F-8142-8041404A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F0C6-6670-4458-8F78-F10ABCC6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save pointer to interface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04A7-6F70-4BE9-9FF1-BBAC7BDF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methods{ &amp;table&lt;std::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interface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(small)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big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interface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0BCD-31C6-4F44-A81D-8AC5E143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31</a:t>
            </a:fld>
            <a:endParaRPr lang="ru-R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E7AFCB3-4E55-419B-A520-948943FBDD67}"/>
              </a:ext>
            </a:extLst>
          </p:cNvPr>
          <p:cNvSpPr/>
          <p:nvPr/>
        </p:nvSpPr>
        <p:spPr>
          <a:xfrm>
            <a:off x="1427584" y="2693564"/>
            <a:ext cx="1707502" cy="18661"/>
          </a:xfrm>
          <a:custGeom>
            <a:avLst/>
            <a:gdLst>
              <a:gd name="connsiteX0" fmla="*/ 0 w 1707502"/>
              <a:gd name="connsiteY0" fmla="*/ 18661 h 18661"/>
              <a:gd name="connsiteX1" fmla="*/ 643812 w 1707502"/>
              <a:gd name="connsiteY1" fmla="*/ 0 h 18661"/>
              <a:gd name="connsiteX2" fmla="*/ 923730 w 1707502"/>
              <a:gd name="connsiteY2" fmla="*/ 9330 h 18661"/>
              <a:gd name="connsiteX3" fmla="*/ 1707502 w 1707502"/>
              <a:gd name="connsiteY3" fmla="*/ 0 h 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502" h="18661">
                <a:moveTo>
                  <a:pt x="0" y="18661"/>
                </a:moveTo>
                <a:cubicBezTo>
                  <a:pt x="223058" y="9367"/>
                  <a:pt x="412984" y="0"/>
                  <a:pt x="643812" y="0"/>
                </a:cubicBezTo>
                <a:cubicBezTo>
                  <a:pt x="737170" y="0"/>
                  <a:pt x="830424" y="6220"/>
                  <a:pt x="923730" y="9330"/>
                </a:cubicBezTo>
                <a:lnTo>
                  <a:pt x="1707502" y="0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BCBF64-87A0-455F-A4A0-38064E8BA318}"/>
              </a:ext>
            </a:extLst>
          </p:cNvPr>
          <p:cNvSpPr/>
          <p:nvPr/>
        </p:nvSpPr>
        <p:spPr>
          <a:xfrm>
            <a:off x="1464906" y="4758248"/>
            <a:ext cx="3088433" cy="57608"/>
          </a:xfrm>
          <a:custGeom>
            <a:avLst/>
            <a:gdLst>
              <a:gd name="connsiteX0" fmla="*/ 0 w 3088433"/>
              <a:gd name="connsiteY0" fmla="*/ 9331 h 57608"/>
              <a:gd name="connsiteX1" fmla="*/ 177282 w 3088433"/>
              <a:gd name="connsiteY1" fmla="*/ 27992 h 57608"/>
              <a:gd name="connsiteX2" fmla="*/ 597159 w 3088433"/>
              <a:gd name="connsiteY2" fmla="*/ 37323 h 57608"/>
              <a:gd name="connsiteX3" fmla="*/ 1054359 w 3088433"/>
              <a:gd name="connsiteY3" fmla="*/ 37323 h 57608"/>
              <a:gd name="connsiteX4" fmla="*/ 1996751 w 3088433"/>
              <a:gd name="connsiteY4" fmla="*/ 46653 h 57608"/>
              <a:gd name="connsiteX5" fmla="*/ 2537927 w 3088433"/>
              <a:gd name="connsiteY5" fmla="*/ 46653 h 57608"/>
              <a:gd name="connsiteX6" fmla="*/ 2612572 w 3088433"/>
              <a:gd name="connsiteY6" fmla="*/ 37323 h 57608"/>
              <a:gd name="connsiteX7" fmla="*/ 2733870 w 3088433"/>
              <a:gd name="connsiteY7" fmla="*/ 27992 h 57608"/>
              <a:gd name="connsiteX8" fmla="*/ 2845837 w 3088433"/>
              <a:gd name="connsiteY8" fmla="*/ 9331 h 57608"/>
              <a:gd name="connsiteX9" fmla="*/ 2901821 w 3088433"/>
              <a:gd name="connsiteY9" fmla="*/ 0 h 57608"/>
              <a:gd name="connsiteX10" fmla="*/ 3088433 w 3088433"/>
              <a:gd name="connsiteY10" fmla="*/ 0 h 5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8433" h="57608">
                <a:moveTo>
                  <a:pt x="0" y="9331"/>
                </a:moveTo>
                <a:cubicBezTo>
                  <a:pt x="77440" y="24820"/>
                  <a:pt x="63918" y="24149"/>
                  <a:pt x="177282" y="27992"/>
                </a:cubicBezTo>
                <a:cubicBezTo>
                  <a:pt x="317195" y="32735"/>
                  <a:pt x="457200" y="34213"/>
                  <a:pt x="597159" y="37323"/>
                </a:cubicBezTo>
                <a:cubicBezTo>
                  <a:pt x="803436" y="66789"/>
                  <a:pt x="571508" y="37323"/>
                  <a:pt x="1054359" y="37323"/>
                </a:cubicBezTo>
                <a:lnTo>
                  <a:pt x="1996751" y="46653"/>
                </a:lnTo>
                <a:cubicBezTo>
                  <a:pt x="2255805" y="61045"/>
                  <a:pt x="2182232" y="61473"/>
                  <a:pt x="2537927" y="46653"/>
                </a:cubicBezTo>
                <a:cubicBezTo>
                  <a:pt x="2562981" y="45609"/>
                  <a:pt x="2587610" y="39700"/>
                  <a:pt x="2612572" y="37323"/>
                </a:cubicBezTo>
                <a:cubicBezTo>
                  <a:pt x="2652941" y="33478"/>
                  <a:pt x="2693437" y="31102"/>
                  <a:pt x="2733870" y="27992"/>
                </a:cubicBezTo>
                <a:lnTo>
                  <a:pt x="2845837" y="9331"/>
                </a:lnTo>
                <a:cubicBezTo>
                  <a:pt x="2864498" y="6221"/>
                  <a:pt x="2882902" y="0"/>
                  <a:pt x="2901821" y="0"/>
                </a:cubicBezTo>
                <a:lnTo>
                  <a:pt x="3088433" y="0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6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A11D-845F-40C0-9434-4A02C274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save pointer to interface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334C-D44B-4F36-B1D3-A11B97E9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(*destroy)(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&amp;data)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F4C7-53CE-46F7-ADB4-6024188D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32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E09E-22DF-4B00-BDB9-52F0393D967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096139" y="1922723"/>
            <a:ext cx="169506" cy="620240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CBD180-D2B1-499D-AD45-618885DB583F}"/>
              </a:ext>
            </a:extLst>
          </p:cNvPr>
          <p:cNvSpPr txBox="1"/>
          <p:nvPr/>
        </p:nvSpPr>
        <p:spPr>
          <a:xfrm>
            <a:off x="3333648" y="2542963"/>
            <a:ext cx="1863994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removed </a:t>
            </a:r>
            <a:r>
              <a:rPr lang="en-US" sz="2400" dirty="0">
                <a:latin typeface="Consolas" panose="020B0609020204030204" pitchFamily="49" charset="0"/>
              </a:rPr>
              <a:t>get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C29B-7B31-460B-933F-525B0141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save pointer to interface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C528-EDCC-413E-B0EF-0F916BF7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542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//destroy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::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038B-EC39-42CD-BDBC-6538B9AB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33</a:t>
            </a:fld>
            <a:endParaRPr lang="ru-R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F2BD6EA-F86B-4FEC-BFA5-3B9AD0BD0C89}"/>
              </a:ext>
            </a:extLst>
          </p:cNvPr>
          <p:cNvSpPr/>
          <p:nvPr/>
        </p:nvSpPr>
        <p:spPr>
          <a:xfrm>
            <a:off x="1772818" y="3704864"/>
            <a:ext cx="2520000" cy="27992"/>
          </a:xfrm>
          <a:custGeom>
            <a:avLst/>
            <a:gdLst>
              <a:gd name="connsiteX0" fmla="*/ 0 w 2631233"/>
              <a:gd name="connsiteY0" fmla="*/ 27992 h 27992"/>
              <a:gd name="connsiteX1" fmla="*/ 186613 w 2631233"/>
              <a:gd name="connsiteY1" fmla="*/ 18661 h 27992"/>
              <a:gd name="connsiteX2" fmla="*/ 270588 w 2631233"/>
              <a:gd name="connsiteY2" fmla="*/ 9331 h 27992"/>
              <a:gd name="connsiteX3" fmla="*/ 587829 w 2631233"/>
              <a:gd name="connsiteY3" fmla="*/ 27992 h 27992"/>
              <a:gd name="connsiteX4" fmla="*/ 1567543 w 2631233"/>
              <a:gd name="connsiteY4" fmla="*/ 18661 h 27992"/>
              <a:gd name="connsiteX5" fmla="*/ 1726164 w 2631233"/>
              <a:gd name="connsiteY5" fmla="*/ 27992 h 27992"/>
              <a:gd name="connsiteX6" fmla="*/ 1922106 w 2631233"/>
              <a:gd name="connsiteY6" fmla="*/ 18661 h 27992"/>
              <a:gd name="connsiteX7" fmla="*/ 2202025 w 2631233"/>
              <a:gd name="connsiteY7" fmla="*/ 9331 h 27992"/>
              <a:gd name="connsiteX8" fmla="*/ 2519266 w 2631233"/>
              <a:gd name="connsiteY8" fmla="*/ 18661 h 27992"/>
              <a:gd name="connsiteX9" fmla="*/ 2603241 w 2631233"/>
              <a:gd name="connsiteY9" fmla="*/ 9331 h 27992"/>
              <a:gd name="connsiteX10" fmla="*/ 2631233 w 2631233"/>
              <a:gd name="connsiteY10" fmla="*/ 0 h 2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31233" h="27992">
                <a:moveTo>
                  <a:pt x="0" y="27992"/>
                </a:moveTo>
                <a:lnTo>
                  <a:pt x="186613" y="18661"/>
                </a:lnTo>
                <a:cubicBezTo>
                  <a:pt x="214710" y="16723"/>
                  <a:pt x="242432" y="8676"/>
                  <a:pt x="270588" y="9331"/>
                </a:cubicBezTo>
                <a:cubicBezTo>
                  <a:pt x="376489" y="11794"/>
                  <a:pt x="587829" y="27992"/>
                  <a:pt x="587829" y="27992"/>
                </a:cubicBezTo>
                <a:lnTo>
                  <a:pt x="1567543" y="18661"/>
                </a:lnTo>
                <a:cubicBezTo>
                  <a:pt x="1620508" y="18661"/>
                  <a:pt x="1673199" y="27992"/>
                  <a:pt x="1726164" y="27992"/>
                </a:cubicBezTo>
                <a:cubicBezTo>
                  <a:pt x="1791552" y="27992"/>
                  <a:pt x="1856768" y="21223"/>
                  <a:pt x="1922106" y="18661"/>
                </a:cubicBezTo>
                <a:lnTo>
                  <a:pt x="2202025" y="9331"/>
                </a:lnTo>
                <a:cubicBezTo>
                  <a:pt x="2307772" y="12441"/>
                  <a:pt x="2413473" y="18661"/>
                  <a:pt x="2519266" y="18661"/>
                </a:cubicBezTo>
                <a:cubicBezTo>
                  <a:pt x="2547430" y="18661"/>
                  <a:pt x="2575460" y="13961"/>
                  <a:pt x="2603241" y="9331"/>
                </a:cubicBezTo>
                <a:cubicBezTo>
                  <a:pt x="2612943" y="7714"/>
                  <a:pt x="2631233" y="0"/>
                  <a:pt x="2631233" y="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3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C29B-7B31-460B-933F-525B0141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save pointer to interface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C528-EDCC-413E-B0EF-0F916BF7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//destroy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038B-EC39-42CD-BDBC-6538B9AB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34</a:t>
            </a:fld>
            <a:endParaRPr lang="ru-R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D179A75-D48F-4A63-9BF6-384273530E9F}"/>
              </a:ext>
            </a:extLst>
          </p:cNvPr>
          <p:cNvSpPr/>
          <p:nvPr/>
        </p:nvSpPr>
        <p:spPr>
          <a:xfrm>
            <a:off x="1791478" y="4623773"/>
            <a:ext cx="3960000" cy="37397"/>
          </a:xfrm>
          <a:custGeom>
            <a:avLst/>
            <a:gdLst>
              <a:gd name="connsiteX0" fmla="*/ 0 w 3974841"/>
              <a:gd name="connsiteY0" fmla="*/ 74 h 37397"/>
              <a:gd name="connsiteX1" fmla="*/ 177282 w 3974841"/>
              <a:gd name="connsiteY1" fmla="*/ 18735 h 37397"/>
              <a:gd name="connsiteX2" fmla="*/ 261257 w 3974841"/>
              <a:gd name="connsiteY2" fmla="*/ 37397 h 37397"/>
              <a:gd name="connsiteX3" fmla="*/ 2873829 w 3974841"/>
              <a:gd name="connsiteY3" fmla="*/ 28066 h 37397"/>
              <a:gd name="connsiteX4" fmla="*/ 3181739 w 3974841"/>
              <a:gd name="connsiteY4" fmla="*/ 37397 h 37397"/>
              <a:gd name="connsiteX5" fmla="*/ 3340359 w 3974841"/>
              <a:gd name="connsiteY5" fmla="*/ 28066 h 37397"/>
              <a:gd name="connsiteX6" fmla="*/ 3788229 w 3974841"/>
              <a:gd name="connsiteY6" fmla="*/ 18735 h 37397"/>
              <a:gd name="connsiteX7" fmla="*/ 3890865 w 3974841"/>
              <a:gd name="connsiteY7" fmla="*/ 9405 h 37397"/>
              <a:gd name="connsiteX8" fmla="*/ 3974841 w 3974841"/>
              <a:gd name="connsiteY8" fmla="*/ 74 h 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4841" h="37397">
                <a:moveTo>
                  <a:pt x="0" y="74"/>
                </a:moveTo>
                <a:cubicBezTo>
                  <a:pt x="108460" y="21767"/>
                  <a:pt x="-21468" y="-2186"/>
                  <a:pt x="177282" y="18735"/>
                </a:cubicBezTo>
                <a:cubicBezTo>
                  <a:pt x="197742" y="20889"/>
                  <a:pt x="239897" y="32057"/>
                  <a:pt x="261257" y="37397"/>
                </a:cubicBezTo>
                <a:cubicBezTo>
                  <a:pt x="1984274" y="12242"/>
                  <a:pt x="1113418" y="15755"/>
                  <a:pt x="2873829" y="28066"/>
                </a:cubicBezTo>
                <a:cubicBezTo>
                  <a:pt x="2976466" y="31176"/>
                  <a:pt x="3079055" y="37397"/>
                  <a:pt x="3181739" y="37397"/>
                </a:cubicBezTo>
                <a:cubicBezTo>
                  <a:pt x="3234704" y="37397"/>
                  <a:pt x="3287419" y="29695"/>
                  <a:pt x="3340359" y="28066"/>
                </a:cubicBezTo>
                <a:lnTo>
                  <a:pt x="3788229" y="18735"/>
                </a:lnTo>
                <a:cubicBezTo>
                  <a:pt x="3822441" y="15625"/>
                  <a:pt x="3856747" y="13419"/>
                  <a:pt x="3890865" y="9405"/>
                </a:cubicBezTo>
                <a:cubicBezTo>
                  <a:pt x="3983218" y="-1460"/>
                  <a:pt x="3914532" y="74"/>
                  <a:pt x="3974841" y="74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2658-30F1-4E39-937B-196FD165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Comparison to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2EF4-B86F-4836-AF41-CEBB9092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444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MSVC</a:t>
            </a:r>
            <a:r>
              <a:rPr lang="en-US" dirty="0"/>
              <a:t> for x64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TrivialData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[56];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_Data[48];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Any___RTTI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_RTTI;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11D1B-50B6-4D4B-8EB4-9FAE58F6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35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E2471A-B24A-47B0-9CC6-988C003CF8A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16620" y="1320557"/>
            <a:ext cx="847122" cy="359101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CFA99C-C987-4CD2-A863-F0F759FA6DAF}"/>
              </a:ext>
            </a:extLst>
          </p:cNvPr>
          <p:cNvSpPr txBox="1"/>
          <p:nvPr/>
        </p:nvSpPr>
        <p:spPr>
          <a:xfrm>
            <a:off x="7863742" y="1089724"/>
            <a:ext cx="3603579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 for trivial types</a:t>
            </a:r>
            <a:endParaRPr lang="ru-RU" sz="24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0084-47D6-4A66-8992-86ED652BCD4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84776" y="2873453"/>
            <a:ext cx="931098" cy="83089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E208BF-EA4D-4A0D-AC22-958E680A4DAE}"/>
              </a:ext>
            </a:extLst>
          </p:cNvPr>
          <p:cNvSpPr txBox="1"/>
          <p:nvPr/>
        </p:nvSpPr>
        <p:spPr>
          <a:xfrm>
            <a:off x="7415874" y="2457954"/>
            <a:ext cx="2976481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</a:t>
            </a:r>
            <a:r>
              <a:rPr lang="ru-RU" sz="2400" dirty="0"/>
              <a:t> </a:t>
            </a:r>
            <a:r>
              <a:rPr lang="en-US" sz="2400" dirty="0"/>
              <a:t>or pointer for other types</a:t>
            </a:r>
            <a:endParaRPr lang="ru-RU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E2FD03-4117-4477-8018-73FBFC30CBC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16620" y="4149229"/>
            <a:ext cx="725828" cy="0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D7C035-6A74-442A-871A-4C66C57ABC9D}"/>
              </a:ext>
            </a:extLst>
          </p:cNvPr>
          <p:cNvSpPr txBox="1"/>
          <p:nvPr/>
        </p:nvSpPr>
        <p:spPr>
          <a:xfrm>
            <a:off x="7742448" y="3918396"/>
            <a:ext cx="321431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function table</a:t>
            </a:r>
            <a:endParaRPr lang="ru-RU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49AA3F-D74A-4AA0-804F-E57D0097F58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711959" y="5342843"/>
            <a:ext cx="940430" cy="45166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B59D5D-83A7-47EE-A4D7-D65D656CB708}"/>
              </a:ext>
            </a:extLst>
          </p:cNvPr>
          <p:cNvSpPr txBox="1"/>
          <p:nvPr/>
        </p:nvSpPr>
        <p:spPr>
          <a:xfrm>
            <a:off x="5652389" y="4927344"/>
            <a:ext cx="4686748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type info packed with</a:t>
            </a:r>
          </a:p>
          <a:p>
            <a:r>
              <a:rPr lang="en-US" sz="2400" dirty="0"/>
              <a:t>type category flag in the lower 2 bits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61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  <p:bldP spid="9" grpId="1" animBg="1"/>
      <p:bldP spid="14" grpId="0" animBg="1"/>
      <p:bldP spid="1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5EFD-3FE7-42DD-8624-25421052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4C7E8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13BE-ECD1-4740-A138-37A57A4B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447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libstdc</a:t>
            </a:r>
            <a:r>
              <a:rPr lang="en-US" sz="2400" b="1" dirty="0"/>
              <a:t>++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M_typeinfo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M_manager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aligned_storage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*)&gt;::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C8C3D-2572-4E34-B237-B10505267BF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678905" y="2905850"/>
            <a:ext cx="2625015" cy="553313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D67DAC-EF28-479D-BFB7-B271FC89737F}"/>
              </a:ext>
            </a:extLst>
          </p:cNvPr>
          <p:cNvSpPr txBox="1"/>
          <p:nvPr/>
        </p:nvSpPr>
        <p:spPr>
          <a:xfrm>
            <a:off x="8303920" y="2675017"/>
            <a:ext cx="354317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"do-all" function</a:t>
            </a:r>
            <a:endParaRPr lang="ru-RU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E66A0D-DECB-4B2B-AD1E-3AC0FBBF938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772402" y="4479754"/>
            <a:ext cx="1205288" cy="230832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4797E2-39D3-4049-8419-2FDEB2B24601}"/>
              </a:ext>
            </a:extLst>
          </p:cNvPr>
          <p:cNvSpPr txBox="1"/>
          <p:nvPr/>
        </p:nvSpPr>
        <p:spPr>
          <a:xfrm>
            <a:off x="8977690" y="4248921"/>
            <a:ext cx="297312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 or pointer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38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9A1B-93F0-4BA2-BFB7-9B9193F1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4C7E8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70FC-C118-4FF8-B749-5DC01318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304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libc</a:t>
            </a:r>
            <a:r>
              <a:rPr lang="en-US" b="1" dirty="0"/>
              <a:t>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*(*__h)(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fallback_info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aligned_storage_t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 *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alignment_of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*&gt;::value&gt; 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C05C-9F65-4A1C-B5C1-0CAD0496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37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3844C5-A236-427B-AD26-F43747AC89B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938787" y="1350827"/>
            <a:ext cx="719213" cy="230832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F69E32-EA40-436E-98F6-EF7CC7CB94F2}"/>
              </a:ext>
            </a:extLst>
          </p:cNvPr>
          <p:cNvSpPr txBox="1"/>
          <p:nvPr/>
        </p:nvSpPr>
        <p:spPr>
          <a:xfrm>
            <a:off x="6658000" y="1119994"/>
            <a:ext cx="354317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"do-all" function</a:t>
            </a:r>
            <a:endParaRPr lang="ru-RU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327220-DF8E-48BA-8A0A-57B3C82FE27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027469" y="4179380"/>
            <a:ext cx="747021" cy="115417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966AC7-BC49-4703-AC5E-57ED847A4F93}"/>
              </a:ext>
            </a:extLst>
          </p:cNvPr>
          <p:cNvSpPr txBox="1"/>
          <p:nvPr/>
        </p:nvSpPr>
        <p:spPr>
          <a:xfrm>
            <a:off x="8774490" y="3948547"/>
            <a:ext cx="2993439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 or pointer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28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F890-E49E-4FB4-9C30-0CA671A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4C7E8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FD4E-AAAD-44DC-BF00-BC84776F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small[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*big;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*methods;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*interface;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B24-0C37-44A6-B8AB-4B4646CD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38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6216A8-FE55-4D37-BEAC-3F45B4EBAFB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411453" y="2592890"/>
            <a:ext cx="647853" cy="171286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B80FCA-3ECA-4CF0-8B21-FC2F57BBA914}"/>
              </a:ext>
            </a:extLst>
          </p:cNvPr>
          <p:cNvSpPr txBox="1"/>
          <p:nvPr/>
        </p:nvSpPr>
        <p:spPr>
          <a:xfrm>
            <a:off x="8059306" y="2533343"/>
            <a:ext cx="297710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small buffer or pointer</a:t>
            </a:r>
            <a:endParaRPr lang="ru-RU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E88AF1-934B-4185-9983-41D58BB59E7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534526" y="3733795"/>
            <a:ext cx="889261" cy="230833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EFA0DE-0AD1-4165-BF3A-A6A64EA83912}"/>
              </a:ext>
            </a:extLst>
          </p:cNvPr>
          <p:cNvSpPr txBox="1"/>
          <p:nvPr/>
        </p:nvSpPr>
        <p:spPr>
          <a:xfrm>
            <a:off x="6423787" y="3733795"/>
            <a:ext cx="321431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function table</a:t>
            </a:r>
            <a:endParaRPr lang="ru-RU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C02952-BA2D-4461-A360-0BF62F94865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620126" y="4572001"/>
            <a:ext cx="548904" cy="477662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D860D5-2BF9-4087-9C11-170322702FD8}"/>
              </a:ext>
            </a:extLst>
          </p:cNvPr>
          <p:cNvSpPr txBox="1"/>
          <p:nvPr/>
        </p:nvSpPr>
        <p:spPr>
          <a:xfrm>
            <a:off x="5169030" y="4818830"/>
            <a:ext cx="321431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pointer to interface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6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8" grpId="2" animBg="1"/>
      <p:bldP spid="12" grpId="0" animBg="1"/>
      <p:bldP spid="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0E3-D6E4-4B8C-8614-EAC9627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0"/>
            <a:ext cx="620641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Iface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-&gt;foo();</a:t>
            </a:r>
            <a:endParaRPr lang="ru-RU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D609-62F1-4689-8F9B-287B4BCB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4" y="0"/>
            <a:ext cx="4103916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ctor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::move 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ctor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dtor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::copy 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ctor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::copy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dtor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::copy 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ctor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::copy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::foo(): 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dtor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dtor</a:t>
            </a:r>
            <a:endParaRPr lang="en-US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  <a:latin typeface="Consolas" panose="020B0609020204030204" pitchFamily="49" charset="0"/>
              </a:rPr>
              <a:t>dtor</a:t>
            </a:r>
            <a:endParaRPr lang="ru-RU" dirty="0">
              <a:solidFill>
                <a:schemeClr val="tx1">
                  <a:alpha val="34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3A39-CAA5-4F04-9C71-5ECEC27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76B7-C034-47E7-BD98-C1EB3F94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Pointer semantics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4183-F942-4436-AC16-F3330704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7A700-EE33-4204-ADC8-F794BCD4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</a:t>
            </a:fld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722D781-8ADE-449B-9E46-38E9F47777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17788"/>
            <a:ext cx="3810000" cy="291465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96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7D5548-B9D2-4C35-9E91-9C8AD54D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move!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18C8CD-D0C4-4246-A35C-AE2501FE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532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smallCapacity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&amp;&amp;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is_nothrow_move_constructible_v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(*destroy)(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&amp;data)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CA879-5B1B-4844-8E0B-C041D2B5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40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99AC64-72AA-40D8-9751-2B77BF8CA1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85992" y="835295"/>
            <a:ext cx="865783" cy="1124748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5CF71F-33B5-4279-8A82-C56B89BF4020}"/>
              </a:ext>
            </a:extLst>
          </p:cNvPr>
          <p:cNvSpPr txBox="1"/>
          <p:nvPr/>
        </p:nvSpPr>
        <p:spPr>
          <a:xfrm>
            <a:off x="7751775" y="419796"/>
            <a:ext cx="3115278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support </a:t>
            </a:r>
            <a:r>
              <a:rPr lang="en-US" sz="2400" dirty="0" err="1"/>
              <a:t>noexcept</a:t>
            </a:r>
            <a:r>
              <a:rPr lang="en-US" sz="2400" dirty="0"/>
              <a:t> move for small objects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6508-894D-46DE-9289-499EC765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{std::move(*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78E1-DDCF-457D-8D0B-18DDC2D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3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6508-894D-46DE-9289-499EC765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78E1-DDCF-457D-8D0B-18DDC2D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2E67-236D-40D7-94FC-7D601DB7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>
              <a:solidFill>
                <a:srgbClr val="74531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methods{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85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0E3-D6E4-4B8C-8614-EAC9627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0"/>
            <a:ext cx="6206412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-&gt;foo();</a:t>
            </a:r>
            <a:endParaRPr lang="ru-RU" dirty="0">
              <a:highlight>
                <a:srgbClr val="FFFFFF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D609-62F1-4689-8F9B-287B4BCB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6" y="0"/>
            <a:ext cx="4103914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::move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::copy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::move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::copy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::move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::foo(): 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3A39-CAA5-4F04-9C71-5ECEC27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48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0AA-1D6F-41BB-839E-F2502E2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to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4C7E8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>
              <a:solidFill>
                <a:srgbClr val="4C7E8E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208B5-AEDD-4E4C-BB55-63753BE0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object move construction: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B5285-C8DE-4134-A08E-3B39A322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45</a:t>
            </a:fld>
            <a:endParaRPr lang="ru-RU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21BCC0-7A9E-4A1E-91DE-F189EE8B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36008"/>
              </p:ext>
            </p:extLst>
          </p:nvPr>
        </p:nvGraphicFramePr>
        <p:xfrm>
          <a:off x="838199" y="1806089"/>
          <a:ext cx="105156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83491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91765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our 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ValueWrapper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Iface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400" dirty="0"/>
                        <a:t> and</a:t>
                      </a:r>
                    </a:p>
                    <a:p>
                      <a:r>
                        <a:rPr lang="en-US" sz="2400" b="1" dirty="0"/>
                        <a:t>MSVC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endParaRPr lang="ru-RU" sz="2400" dirty="0"/>
                    </a:p>
                  </a:txBody>
                  <a:tcPr anchor="b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libstdc</a:t>
                      </a:r>
                      <a:r>
                        <a:rPr lang="en-US" sz="2400" b="1" dirty="0"/>
                        <a:t>++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b="1" dirty="0" err="1"/>
                        <a:t>libc</a:t>
                      </a:r>
                      <a:r>
                        <a:rPr lang="en-US" sz="2400" b="1" dirty="0"/>
                        <a:t>++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endParaRPr lang="ru-RU" sz="2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just moves</a:t>
                      </a:r>
                    </a:p>
                    <a:p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moves and destroys the initial object</a:t>
                      </a:r>
                    </a:p>
                    <a:p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64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039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0AA-1D6F-41BB-839E-F2502E27DFC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alpha val="34000"/>
                  </a:schemeClr>
                </a:solidFill>
              </a:rPr>
              <a:t>Differences to </a:t>
            </a:r>
            <a:r>
              <a:rPr lang="en-US" dirty="0">
                <a:solidFill>
                  <a:schemeClr val="bg1">
                    <a:lumMod val="50000"/>
                    <a:alpha val="34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4C7E8E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>
              <a:solidFill>
                <a:schemeClr val="bg1">
                  <a:lumMod val="50000"/>
                  <a:alpha val="34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208B5-AEDD-4E4C-BB55-63753BE0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object move assignment:</a:t>
            </a: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AutoShape 2" descr="&amp;amp;quot;We&amp;amp;#39;re Gonna Need a Bigger Boat&amp;amp;quot;​">
            <a:extLst>
              <a:ext uri="{FF2B5EF4-FFF2-40B4-BE49-F238E27FC236}">
                <a16:creationId xmlns:a16="http://schemas.microsoft.com/office/drawing/2014/main" id="{8012CF40-8977-4AE8-B46E-52C0E3F04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21BCC0-7A9E-4A1E-91DE-F189EE8B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95945"/>
              </p:ext>
            </p:extLst>
          </p:nvPr>
        </p:nvGraphicFramePr>
        <p:xfrm>
          <a:off x="838199" y="1806089"/>
          <a:ext cx="10515600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1356">
                  <a:extLst>
                    <a:ext uri="{9D8B030D-6E8A-4147-A177-3AD203B41FA5}">
                      <a16:colId xmlns:a16="http://schemas.microsoft.com/office/drawing/2014/main" val="148349139"/>
                    </a:ext>
                  </a:extLst>
                </a:gridCol>
                <a:gridCol w="3277122">
                  <a:extLst>
                    <a:ext uri="{9D8B030D-6E8A-4147-A177-3AD203B41FA5}">
                      <a16:colId xmlns:a16="http://schemas.microsoft.com/office/drawing/2014/main" val="1191765901"/>
                    </a:ext>
                  </a:extLst>
                </a:gridCol>
                <a:gridCol w="3277122">
                  <a:extLst>
                    <a:ext uri="{9D8B030D-6E8A-4147-A177-3AD203B41FA5}">
                      <a16:colId xmlns:a16="http://schemas.microsoft.com/office/drawing/2014/main" val="225449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ValueWrapper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Iface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b="1" dirty="0"/>
                        <a:t>MSVC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endParaRPr lang="ru-RU" sz="2400" dirty="0"/>
                    </a:p>
                  </a:txBody>
                  <a:tcPr anchor="b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libstdc</a:t>
                      </a:r>
                      <a:r>
                        <a:rPr lang="en-US" sz="2400" b="1" dirty="0"/>
                        <a:t>++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endParaRPr lang="ru-RU" sz="2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/>
                        <a:t>libc</a:t>
                      </a:r>
                      <a:r>
                        <a:rPr lang="en-US" sz="2400" b="1" dirty="0"/>
                        <a:t>++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endParaRPr lang="ru-RU" sz="2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destroys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400" dirty="0"/>
                        <a:t> object and moves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destroys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400" dirty="0"/>
                        <a:t> object, moves, and destroys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initial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destroys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400" dirty="0"/>
                        <a:t> object, moves, and destroys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initial object,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but in a funny way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647943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28657072-1FC7-44EB-86A3-DFDE7688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6" y="3605235"/>
            <a:ext cx="7632442" cy="3249751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CC9FBC-ECFC-4B4C-94B3-2CD2819B622A}"/>
              </a:ext>
            </a:extLst>
          </p:cNvPr>
          <p:cNvSpPr txBox="1"/>
          <p:nvPr/>
        </p:nvSpPr>
        <p:spPr>
          <a:xfrm>
            <a:off x="447867" y="6273225"/>
            <a:ext cx="763244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</a:rPr>
              <a:t>we’re </a:t>
            </a:r>
            <a:r>
              <a:rPr lang="en-US" sz="3200" dirty="0" err="1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</a:rPr>
              <a:t>gonna</a:t>
            </a:r>
            <a:r>
              <a:rPr lang="en-US" sz="32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</a:rPr>
              <a:t> need a bigger slide</a:t>
            </a:r>
            <a:endParaRPr lang="ru-RU" sz="3200" dirty="0">
              <a:solidFill>
                <a:schemeClr val="bg1"/>
              </a:solidFill>
              <a:effectLst>
                <a:glow rad="76200">
                  <a:schemeClr val="tx1"/>
                </a:glo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25B951-D8B6-4073-B30F-B101C6FC4044}"/>
              </a:ext>
            </a:extLst>
          </p:cNvPr>
          <p:cNvSpPr txBox="1"/>
          <p:nvPr/>
        </p:nvSpPr>
        <p:spPr>
          <a:xfrm>
            <a:off x="5106391" y="405989"/>
            <a:ext cx="7085610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270000" algn="ctr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_NOEXCEPT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any(_VSTD::move(__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)).swap(*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6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0AA-1D6F-41BB-839E-F2502E2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alpha val="34000"/>
                  </a:schemeClr>
                </a:solidFill>
              </a:rPr>
              <a:t>Differences to </a:t>
            </a:r>
            <a:r>
              <a:rPr lang="en-US" dirty="0">
                <a:solidFill>
                  <a:schemeClr val="bg1">
                    <a:lumMod val="50000"/>
                    <a:alpha val="34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4C7E8E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ru-RU" dirty="0">
              <a:solidFill>
                <a:schemeClr val="bg1">
                  <a:lumMod val="50000"/>
                  <a:alpha val="34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208B5-AEDD-4E4C-BB55-63753BE0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object copy assignment:</a:t>
            </a: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21BCC0-7A9E-4A1E-91DE-F189EE8B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01507"/>
              </p:ext>
            </p:extLst>
          </p:nvPr>
        </p:nvGraphicFramePr>
        <p:xfrm>
          <a:off x="838198" y="1806089"/>
          <a:ext cx="10515599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831">
                  <a:extLst>
                    <a:ext uri="{9D8B030D-6E8A-4147-A177-3AD203B41FA5}">
                      <a16:colId xmlns:a16="http://schemas.microsoft.com/office/drawing/2014/main" val="148349139"/>
                    </a:ext>
                  </a:extLst>
                </a:gridCol>
                <a:gridCol w="3445384">
                  <a:extLst>
                    <a:ext uri="{9D8B030D-6E8A-4147-A177-3AD203B41FA5}">
                      <a16:colId xmlns:a16="http://schemas.microsoft.com/office/drawing/2014/main" val="1191765901"/>
                    </a:ext>
                  </a:extLst>
                </a:gridCol>
                <a:gridCol w="3445384">
                  <a:extLst>
                    <a:ext uri="{9D8B030D-6E8A-4147-A177-3AD203B41FA5}">
                      <a16:colId xmlns:a16="http://schemas.microsoft.com/office/drawing/2014/main" val="225449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any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ValueWrapper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Iface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ru-RU" sz="24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MSVC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b="1" dirty="0" err="1"/>
                        <a:t>libstdc</a:t>
                      </a:r>
                      <a:r>
                        <a:rPr lang="en-US" sz="2400" b="1" dirty="0"/>
                        <a:t>++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/>
                        <a:t>libc</a:t>
                      </a:r>
                      <a:r>
                        <a:rPr lang="en-US" sz="2400" b="1" dirty="0"/>
                        <a:t>++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destroys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400" dirty="0"/>
                        <a:t> object and copies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::copy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constructs a copy, then moves into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400" dirty="0"/>
                        <a:t> object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::copy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constructs a copy, then moves into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400" dirty="0"/>
                        <a:t> object,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but in a funny way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::copy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::move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Impl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dtor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6479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510CF4-4A2D-4C7E-AD22-F6975C19223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999747" y="1795401"/>
            <a:ext cx="294374" cy="2424937"/>
          </a:xfrm>
          <a:prstGeom prst="straightConnector1">
            <a:avLst/>
          </a:prstGeom>
          <a:ln w="31750" cap="rnd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1BBDAF-2FDB-4FC0-BB45-E59C412DE1D4}"/>
              </a:ext>
            </a:extLst>
          </p:cNvPr>
          <p:cNvSpPr txBox="1"/>
          <p:nvPr/>
        </p:nvSpPr>
        <p:spPr>
          <a:xfrm>
            <a:off x="4483769" y="964404"/>
            <a:ext cx="3620703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needed for</a:t>
            </a:r>
          </a:p>
          <a:p>
            <a:r>
              <a:rPr lang="en-US" sz="2400" b="1" dirty="0"/>
              <a:t>strong</a:t>
            </a:r>
            <a:r>
              <a:rPr lang="en-US" sz="2400" dirty="0"/>
              <a:t> exception guarantee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0E397-C5A4-4065-94D8-5C39C9AB903F}"/>
              </a:ext>
            </a:extLst>
          </p:cNvPr>
          <p:cNvSpPr txBox="1"/>
          <p:nvPr/>
        </p:nvSpPr>
        <p:spPr>
          <a:xfrm>
            <a:off x="5943599" y="402159"/>
            <a:ext cx="6248401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270000" algn="ctr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).swap(*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::copy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dtor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4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0E3-D6E4-4B8C-8614-EAC9627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0"/>
            <a:ext cx="6206412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-&gt;foo();</a:t>
            </a:r>
            <a:endParaRPr lang="ru-RU" dirty="0">
              <a:highlight>
                <a:srgbClr val="FFFFFF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D609-62F1-4689-8F9B-287B4BCB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6" y="0"/>
            <a:ext cx="4103914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::move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::copy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::move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::copy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::move 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::foo(): 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dtor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3A39-CAA5-4F04-9C71-5ECEC27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944-7401-4A23-8D20-483558CD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support</a:t>
            </a:r>
            <a:r>
              <a:rPr lang="en-US" dirty="0"/>
              <a:t> (see bonus slides)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F924-B471-42BE-B732-CD64985F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(*destroy)(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&amp;data)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(*assign)(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4835-A6BB-4DBF-9EEB-352FBDE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4469-B4B1-4424-8E25-F0ACCD5E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semantics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6361-5BAF-4AB2-B2C7-B0C1AC27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3825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4C391-6A5A-4FF7-AA45-5D621A66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5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65C1-9E27-4D4C-8211-FEE06F3D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B1B7-75E4-438F-8A48-3251F856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emplace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bonus slides)</a:t>
            </a:r>
          </a:p>
          <a:p>
            <a:r>
              <a:rPr lang="en-US" dirty="0"/>
              <a:t>value assignment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bonus slides)</a:t>
            </a:r>
          </a:p>
          <a:p>
            <a:r>
              <a:rPr lang="en-US" dirty="0"/>
              <a:t>enforce everywhere that the value type must be copy-constructible</a:t>
            </a:r>
          </a:p>
          <a:p>
            <a:pPr lvl="1"/>
            <a:r>
              <a:rPr lang="en-US" dirty="0"/>
              <a:t>to be modeled after interface of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</a:p>
          <a:p>
            <a:pPr lvl="1"/>
            <a:r>
              <a:rPr lang="en-US" dirty="0"/>
              <a:t>add to all functions where value type is concerned: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is_copy_constructible_v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  <a:endParaRPr lang="en-US" dirty="0"/>
          </a:p>
          <a:p>
            <a:r>
              <a:rPr lang="en-US" dirty="0"/>
              <a:t>in-place construction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dirty="0"/>
              <a:t>reset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en-US" dirty="0"/>
          </a:p>
          <a:p>
            <a:r>
              <a:rPr lang="en-US" dirty="0"/>
              <a:t>swap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dirty="0"/>
              <a:t>experiment with function tables vs. "do-all" functions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dirty="0"/>
              <a:t>performance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dirty="0"/>
              <a:t>binary size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6CD0B-AE25-4AC1-8BAA-91343D0C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9A074-E581-49F6-BBF0-4118C460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A4EE-10F2-55FD-9BE5-4FC7798B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С++26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695C-432C-9B28-4D2D-6C30F57A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P3019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ascadia Mono" panose="020B0609020000020004" pitchFamily="49" charset="0"/>
              </a:rPr>
              <a:t>indirect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ascadia Mono" panose="020B0609020000020004" pitchFamily="49" charset="0"/>
              </a:rPr>
              <a:t>polymorphic</a:t>
            </a:r>
            <a:r>
              <a:rPr lang="en-US" dirty="0"/>
              <a:t>: Vocabulary Types for Composite Class Design</a:t>
            </a:r>
          </a:p>
          <a:p>
            <a:pPr marL="0" indent="0">
              <a:buNone/>
            </a:pPr>
            <a:endParaRPr lang="en-US" dirty="0"/>
          </a:p>
          <a:p>
            <a:pPr marL="3138488" indent="-3138488" algn="l" rtl="0" eaLnBrk="1" fontAlgn="t" latinLnBrk="0" hangingPunct="1">
              <a:buNone/>
              <a:tabLst>
                <a:tab pos="2776538" algn="l"/>
                <a:tab pos="3138488" algn="l"/>
              </a:tabLs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ascadia Mono" panose="020B0609020000020004" pitchFamily="49" charset="0"/>
              </a:rPr>
              <a:t>std::indirect</a:t>
            </a:r>
            <a:r>
              <a:rPr lang="en-US" sz="2400" dirty="0"/>
              <a:t>	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—	value wrapper for non-polymorphic types</a:t>
            </a:r>
            <a:b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2400" b="0" i="1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kinda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similar to 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ascadia Mono" panose="020B0609020000020004" pitchFamily="49" charset="0"/>
              </a:rPr>
              <a:t>std::</a:t>
            </a:r>
            <a:r>
              <a:rPr lang="en-US" sz="24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ascadia Mono" panose="020B0609020000020004" pitchFamily="49" charset="0"/>
              </a:rPr>
              <a:t>unique_ptr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ru-RU" sz="2400" b="0" i="0" u="none" strike="noStrike" dirty="0">
              <a:effectLst/>
              <a:latin typeface="Arial" panose="020B0604020202020204" pitchFamily="34" charset="0"/>
            </a:endParaRPr>
          </a:p>
          <a:p>
            <a:pPr marL="3138488" indent="-3138488" algn="l" rtl="0" eaLnBrk="1" fontAlgn="t" latinLnBrk="0" hangingPunct="1">
              <a:buNone/>
              <a:tabLst>
                <a:tab pos="2776538" algn="l"/>
                <a:tab pos="3138488" algn="l"/>
              </a:tabLs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ascadia Mono" panose="020B0609020000020004" pitchFamily="49" charset="0"/>
              </a:rPr>
              <a:t>std::polymorphic</a:t>
            </a:r>
            <a:r>
              <a:rPr lang="en-US" sz="2400" dirty="0"/>
              <a:t>	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—	value wrapper for polymorphic types</a:t>
            </a:r>
            <a:b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similar to our </a:t>
            </a:r>
            <a:r>
              <a:rPr lang="en-US" sz="24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ascadia Mono" panose="020B0609020000020004" pitchFamily="49" charset="0"/>
              </a:rPr>
              <a:t>ValueWrapper</a:t>
            </a:r>
            <a:endParaRPr lang="ru-RU" sz="2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CDA55-1161-6F63-D9BA-D7DCD5B1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528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7BFD-8E13-5485-5F5B-EB3FDECA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7783-4904-9659-7455-1DBA5018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https://www.youtube.com/watch?v=u4_JAn83FJQ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F81CF-ED9B-E310-DEA6-182BF6F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52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1FEDC-6778-0143-58A3-7E87A540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" y="918412"/>
            <a:ext cx="8534400" cy="48006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85DB46-2BEF-574F-E398-2F9B46B0D2DF}"/>
              </a:ext>
            </a:extLst>
          </p:cNvPr>
          <p:cNvGrpSpPr/>
          <p:nvPr/>
        </p:nvGrpSpPr>
        <p:grpSpPr>
          <a:xfrm>
            <a:off x="8818328" y="1699462"/>
            <a:ext cx="3238500" cy="3238500"/>
            <a:chOff x="8953500" y="1699462"/>
            <a:chExt cx="3238500" cy="32385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882C1F-A571-7282-899B-A22C79222B69}"/>
                </a:ext>
              </a:extLst>
            </p:cNvPr>
            <p:cNvSpPr/>
            <p:nvPr/>
          </p:nvSpPr>
          <p:spPr>
            <a:xfrm>
              <a:off x="8953500" y="1699462"/>
              <a:ext cx="3238500" cy="3238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13AF5DC-33C4-5DA1-EFBE-ED79E6BDA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3500" y="1699462"/>
              <a:ext cx="3238500" cy="32385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85299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C6CD06-09D1-4585-982F-265111A7F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 b="92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C1D91-E677-41F3-83EE-F3F80C7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Thanks for listening!</a:t>
            </a:r>
            <a:endParaRPr lang="ru-RU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3893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06AF-52F5-4F56-A1A9-A503BECC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Autofit/>
          </a:bodyPr>
          <a:lstStyle/>
          <a:p>
            <a:r>
              <a:rPr lang="en-US" sz="4000" dirty="0"/>
              <a:t>Fun with type erasure:</a:t>
            </a:r>
            <a:br>
              <a:rPr lang="en-US" sz="4000" dirty="0"/>
            </a:br>
            <a:r>
              <a:rPr lang="en-US" sz="4000" dirty="0"/>
              <a:t>implementing a value wrapper for polymorphic types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5067-2BF5-4010-B07C-85E4B92D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Павел Новиков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@cpp_ape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bit.ly/4kWGfXF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0A4FD3-33ED-C953-93BD-14FAC9278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50" y="1906425"/>
            <a:ext cx="361949" cy="361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05CAC0-F414-1D27-6C2B-7D8E0C7E5588}"/>
              </a:ext>
            </a:extLst>
          </p:cNvPr>
          <p:cNvSpPr/>
          <p:nvPr/>
        </p:nvSpPr>
        <p:spPr>
          <a:xfrm>
            <a:off x="4528495" y="2013789"/>
            <a:ext cx="4093369" cy="4093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D63CC4-63A8-A459-E170-6D5D0898F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8495" y="2013788"/>
            <a:ext cx="4093369" cy="40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63DBD2-3274-2F2D-8EB6-AD0D31FA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Bonus slides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0AF3D-BCF7-34E7-F346-5B614A6E0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2E43-7EA8-3BF6-7717-0941BF6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4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944-7401-4A23-8D20-483558CD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support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F924-B471-42BE-B732-CD64985F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(*destroy)(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&amp;data)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(*assign)(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4835-A6BB-4DBF-9EEB-352FBDE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30667-05BE-4D08-A562-81F768E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57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14E5-9B07-466F-A7C2-6A588049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  <a:noFill/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/*destroy ...*/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5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30667-05BE-4D08-A562-81F768E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58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14E5-9B07-466F-A7C2-6A588049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  <a:noFill/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/*destroy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117CF-7AE6-4A7B-A4B4-0A61E1495583}"/>
              </a:ext>
            </a:extLst>
          </p:cNvPr>
          <p:cNvSpPr txBox="1"/>
          <p:nvPr/>
        </p:nvSpPr>
        <p:spPr>
          <a:xfrm>
            <a:off x="838199" y="155022"/>
            <a:ext cx="8046754" cy="43088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EEB99-6BBD-4FDC-AE3C-68E8FC15F470}"/>
              </a:ext>
            </a:extLst>
          </p:cNvPr>
          <p:cNvSpPr txBox="1"/>
          <p:nvPr/>
        </p:nvSpPr>
        <p:spPr>
          <a:xfrm>
            <a:off x="838201" y="647621"/>
            <a:ext cx="11353798" cy="4185761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is_copy_assignable_v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::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30667-05BE-4D08-A562-81F768E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59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14E5-9B07-466F-A7C2-6A588049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  <a:noFill/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/*destroy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117CF-7AE6-4A7B-A4B4-0A61E1495583}"/>
              </a:ext>
            </a:extLst>
          </p:cNvPr>
          <p:cNvSpPr txBox="1"/>
          <p:nvPr/>
        </p:nvSpPr>
        <p:spPr>
          <a:xfrm>
            <a:off x="838199" y="155022"/>
            <a:ext cx="8046754" cy="43088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getTableForSmallObject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EBB5-85BC-4376-9E1F-59C9212C82F4}"/>
              </a:ext>
            </a:extLst>
          </p:cNvPr>
          <p:cNvSpPr txBox="1"/>
          <p:nvPr/>
        </p:nvSpPr>
        <p:spPr>
          <a:xfrm>
            <a:off x="838200" y="2024618"/>
            <a:ext cx="11353799" cy="4185761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std::move(*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)-&gt;~T();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 construct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::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{std::move(*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))};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3D59-9F2B-41AD-9EF2-472E2153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semantics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0FD1-DF6C-4380-B79D-798750A0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pointer/reference semantics</a:t>
            </a:r>
          </a:p>
          <a:p>
            <a:r>
              <a:rPr lang="en-US" dirty="0"/>
              <a:t>generally </a:t>
            </a:r>
            <a:r>
              <a:rPr lang="en-US" b="1" dirty="0"/>
              <a:t>can not</a:t>
            </a:r>
            <a:r>
              <a:rPr lang="en-US" dirty="0"/>
              <a:t> copy/clone values</a:t>
            </a:r>
          </a:p>
          <a:p>
            <a:r>
              <a:rPr lang="en-US" dirty="0"/>
              <a:t>generally has to use memory allocation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3B12-6AF2-4C65-9BC5-447C345B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CFF3FC-E68D-458D-A34F-9815AB64A07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902432" y="904284"/>
            <a:ext cx="0" cy="909489"/>
          </a:xfrm>
          <a:prstGeom prst="straightConnector1">
            <a:avLst/>
          </a:prstGeom>
          <a:ln w="317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A30C42-01DB-4698-A83F-716736D8B632}"/>
              </a:ext>
            </a:extLst>
          </p:cNvPr>
          <p:cNvSpPr txBox="1"/>
          <p:nvPr/>
        </p:nvSpPr>
        <p:spPr>
          <a:xfrm>
            <a:off x="3684611" y="1813773"/>
            <a:ext cx="443564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type erasure happens at this point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19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959A-54A5-4476-84E8-E60EBC3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60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89F6-EBEC-46FA-A313-D490C062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/*destroy ...*/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959A-54A5-4476-84E8-E60EBC3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61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89F6-EBEC-46FA-A313-D490C062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/*destroy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60D9D-DBF9-46CB-9166-20B0A01C35A1}"/>
              </a:ext>
            </a:extLst>
          </p:cNvPr>
          <p:cNvSpPr txBox="1"/>
          <p:nvPr/>
        </p:nvSpPr>
        <p:spPr>
          <a:xfrm>
            <a:off x="838200" y="659928"/>
            <a:ext cx="11132976" cy="38164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2F9F3-A737-4C21-BE37-C9EB92487075}"/>
              </a:ext>
            </a:extLst>
          </p:cNvPr>
          <p:cNvSpPr txBox="1"/>
          <p:nvPr/>
        </p:nvSpPr>
        <p:spPr>
          <a:xfrm>
            <a:off x="838199" y="155022"/>
            <a:ext cx="8436430" cy="43088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02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959A-54A5-4476-84E8-E60EBC3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62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89F6-EBEC-46FA-A313-D490C062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/*destroy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...*/</a:t>
            </a: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std::move(*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79684-7B3D-4899-8D4C-C2D7ADE5C4B1}"/>
              </a:ext>
            </a:extLst>
          </p:cNvPr>
          <p:cNvSpPr txBox="1"/>
          <p:nvPr/>
        </p:nvSpPr>
        <p:spPr>
          <a:xfrm>
            <a:off x="838200" y="2358100"/>
            <a:ext cx="11132976" cy="38164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is_nothrow_move_assignable_v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std::move(*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exchange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2F9F3-A737-4C21-BE37-C9EB92487075}"/>
              </a:ext>
            </a:extLst>
          </p:cNvPr>
          <p:cNvSpPr txBox="1"/>
          <p:nvPr/>
        </p:nvSpPr>
        <p:spPr>
          <a:xfrm>
            <a:off x="838199" y="155022"/>
            <a:ext cx="8436430" cy="43088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getTableForBigObject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15989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6CDE-8B3D-4735-84BC-D9138BD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89F6-EBEC-46FA-A313-D490C062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 ==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methods-&gt;assign(*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959A-54A5-4476-84E8-E60EBC3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4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6CDE-8B3D-4735-84BC-D9138BD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89F6-EBEC-46FA-A313-D490C062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 ==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methods-&gt;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moveAssign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959A-54A5-4476-84E8-E60EBC3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0E3-D6E4-4B8C-8614-EAC9627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0"/>
            <a:ext cx="6206412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-&gt;foo();</a:t>
            </a:r>
            <a:endParaRPr lang="ru-RU" sz="2400" dirty="0">
              <a:highlight>
                <a:srgbClr val="FFFFFF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D609-62F1-4689-8F9B-287B4BCB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6" y="0"/>
            <a:ext cx="4103913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::copy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::move </a:t>
            </a:r>
            <a:r>
              <a:rPr lang="en-US" sz="2400" dirty="0" err="1">
                <a:latin typeface="Consolas" panose="020B0609020204030204" pitchFamily="49" charset="0"/>
              </a:rPr>
              <a:t>ctor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::copy =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::move =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::foo(): 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dtor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3A39-CAA5-4F04-9C71-5ECEC27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62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B24A9-9B9C-4665-A731-83B539AA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Other features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E7B3A-760F-44F9-BF1D-AB43D420B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value assignment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47A1-FEF3-4B14-99B3-B2E178CE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6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3ADEFA-0874-447F-9B50-B61B3C48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0"/>
            <a:ext cx="11353801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fr-FR" b="1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(small)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big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interface 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1C68-E4A6-431F-A9FB-A648E408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6" dur="indefinite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9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4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7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3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6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4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7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0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3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4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7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3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9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7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70" dur="indefinite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73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76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9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2" dur="indefinite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7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0" dur="indefinite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3" dur="indefinite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17ED-3CEC-4F3E-B647-12D32EA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68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4A7C-5384-48F3-AE8D-AE78EA09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  <a:noFill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b="1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 ==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*&gt;(&amp;small)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*&gt;(big)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250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17ED-3CEC-4F3E-B647-12D32EA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69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4A7C-5384-48F3-AE8D-AE78EA09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  <a:noFill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b="1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 ==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*&gt;(&amp;small)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*&gt;(big)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F9681-6320-4AFA-814F-B9C12D8538FA}"/>
              </a:ext>
            </a:extLst>
          </p:cNvPr>
          <p:cNvSpPr txBox="1"/>
          <p:nvPr/>
        </p:nvSpPr>
        <p:spPr>
          <a:xfrm>
            <a:off x="838200" y="1082348"/>
            <a:ext cx="11353800" cy="4154984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is_assignable_v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 == &amp;table&lt;std::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*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*&gt;(&amp;small) = std::forward&lt;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*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*&gt;(big) = std::forward&lt;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F4967-9535-4ED0-A9A5-3B2A31A96E97}"/>
              </a:ext>
            </a:extLst>
          </p:cNvPr>
          <p:cNvSpPr txBox="1"/>
          <p:nvPr/>
        </p:nvSpPr>
        <p:spPr>
          <a:xfrm>
            <a:off x="838200" y="268638"/>
            <a:ext cx="641684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b="1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9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1011-27DE-4274-A5F4-41A305A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semantics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1687-348A-48B5-9592-8062209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(3.f, 5.f);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???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clone.changeSize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(4.f, 4.f);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61F3-3454-43A7-8D55-47707236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7</a:t>
            </a:fld>
            <a:endParaRPr lang="ru-R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CC330-3CA1-449B-A46B-294E4F43E73E}"/>
              </a:ext>
            </a:extLst>
          </p:cNvPr>
          <p:cNvSpPr/>
          <p:nvPr/>
        </p:nvSpPr>
        <p:spPr>
          <a:xfrm>
            <a:off x="7686905" y="2600195"/>
            <a:ext cx="1080000" cy="10800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ED61B-346A-4FC4-BF53-158A8DE03436}"/>
              </a:ext>
            </a:extLst>
          </p:cNvPr>
          <p:cNvSpPr/>
          <p:nvPr/>
        </p:nvSpPr>
        <p:spPr>
          <a:xfrm>
            <a:off x="8984398" y="3372806"/>
            <a:ext cx="1080000" cy="1080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DC5969F-7454-4351-BC32-5822DE3C41D0}"/>
              </a:ext>
            </a:extLst>
          </p:cNvPr>
          <p:cNvSpPr/>
          <p:nvPr/>
        </p:nvSpPr>
        <p:spPr>
          <a:xfrm>
            <a:off x="10794723" y="2728147"/>
            <a:ext cx="1080000" cy="1080000"/>
          </a:xfrm>
          <a:prstGeom prst="star5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87D8C-06DF-4E72-9599-F043A0CAF7FE}"/>
              </a:ext>
            </a:extLst>
          </p:cNvPr>
          <p:cNvSpPr/>
          <p:nvPr/>
        </p:nvSpPr>
        <p:spPr>
          <a:xfrm>
            <a:off x="8984398" y="3372806"/>
            <a:ext cx="1800000" cy="1080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5FFE0-1866-4EC4-9A3D-D775DFBB1C5D}"/>
              </a:ext>
            </a:extLst>
          </p:cNvPr>
          <p:cNvSpPr/>
          <p:nvPr/>
        </p:nvSpPr>
        <p:spPr>
          <a:xfrm>
            <a:off x="7263069" y="4092438"/>
            <a:ext cx="1440000" cy="1440000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17ED-3CEC-4F3E-B647-12D32EA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70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4A7C-5384-48F3-AE8D-AE78EA09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  <a:noFill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b="1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is_assignable_v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 ==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*&gt;(&amp;small)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*&gt;(big)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methods-&gt;destroy(*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methods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&amp;table&lt;std::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0F14C-F1E7-4F36-A22F-37F4FF78CC14}"/>
              </a:ext>
            </a:extLst>
          </p:cNvPr>
          <p:cNvSpPr txBox="1"/>
          <p:nvPr/>
        </p:nvSpPr>
        <p:spPr>
          <a:xfrm>
            <a:off x="838200" y="2403889"/>
            <a:ext cx="10787743" cy="34163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methods-&gt;destroy(*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construct(std::forward&lt;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 = &amp;table&lt;std::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F4967-9535-4ED0-A9A5-3B2A31A96E97}"/>
              </a:ext>
            </a:extLst>
          </p:cNvPr>
          <p:cNvSpPr txBox="1"/>
          <p:nvPr/>
        </p:nvSpPr>
        <p:spPr>
          <a:xfrm>
            <a:off x="838200" y="268638"/>
            <a:ext cx="641684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b="1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71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160-0CB6-4DDC-9BE1-7CC4606C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43B8-844D-43F4-A16A-FE91BCF7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isSmall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interface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::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(small)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big =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interface =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98D46-FD65-4344-861A-3CE1D71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3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FBF3-8A93-4E9C-9589-28D0604F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Refactored constructor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B05C-8E9C-4BD8-BC9F-156504EC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2"/>
            <a:ext cx="11353801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is_base_of_v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methods{ &amp;table&lt;std::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remove_cvref_t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construct(std::forward&lt;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A866-31B4-4ADD-994C-6AD0F40B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A5E-1D58-4FA1-8413-C8734D7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semantics?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BE4-C0EA-4DAB-A641-69B40729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(3.f, 5.f);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(4.f, 4.f);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BCC7-55B3-42C4-BD5A-6A7426E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8</a:t>
            </a:fld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EED28-E243-4F52-B84D-C3BF86BA6F3F}"/>
              </a:ext>
            </a:extLst>
          </p:cNvPr>
          <p:cNvSpPr/>
          <p:nvPr/>
        </p:nvSpPr>
        <p:spPr>
          <a:xfrm>
            <a:off x="7686905" y="2600195"/>
            <a:ext cx="1080000" cy="10800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6E382AC-EB30-4650-9704-5DE2716585E4}"/>
              </a:ext>
            </a:extLst>
          </p:cNvPr>
          <p:cNvSpPr/>
          <p:nvPr/>
        </p:nvSpPr>
        <p:spPr>
          <a:xfrm>
            <a:off x="10794723" y="2728147"/>
            <a:ext cx="1080000" cy="1080000"/>
          </a:xfrm>
          <a:prstGeom prst="star5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674AD-888C-4BB4-9385-D4C202B68229}"/>
              </a:ext>
            </a:extLst>
          </p:cNvPr>
          <p:cNvSpPr/>
          <p:nvPr/>
        </p:nvSpPr>
        <p:spPr>
          <a:xfrm>
            <a:off x="8984398" y="3372806"/>
            <a:ext cx="1800000" cy="1080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1F60BE-51EA-418F-AD6A-D32008C47802}"/>
              </a:ext>
            </a:extLst>
          </p:cNvPr>
          <p:cNvSpPr/>
          <p:nvPr/>
        </p:nvSpPr>
        <p:spPr>
          <a:xfrm>
            <a:off x="7263069" y="4092438"/>
            <a:ext cx="1440000" cy="1440000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3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A5E-1D58-4FA1-8413-C8734D7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semantics?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BE4-C0EA-4DAB-A641-69B40729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ValueWrapper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shapes</a:t>
            </a:r>
            <a:r>
              <a:rPr lang="en-US" sz="2400" dirty="0">
                <a:solidFill>
                  <a:srgbClr val="00808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808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(3.f, 5.f);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shape1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sz="24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changeSize</a:t>
            </a:r>
            <a:r>
              <a:rPr lang="en-US" sz="24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(4.f, 4.f);</a:t>
            </a:r>
            <a:endParaRPr lang="ru-RU" sz="24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BCC7-55B3-42C4-BD5A-6A7426E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262-D311-41BA-A9A1-8784141635FA}" type="slidenum">
              <a:rPr lang="ru-RU" smtClean="0"/>
              <a:t>9</a:t>
            </a:fld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EED28-E243-4F52-B84D-C3BF86BA6F3F}"/>
              </a:ext>
            </a:extLst>
          </p:cNvPr>
          <p:cNvSpPr/>
          <p:nvPr/>
        </p:nvSpPr>
        <p:spPr>
          <a:xfrm>
            <a:off x="7686905" y="2600195"/>
            <a:ext cx="1080000" cy="10800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6E382AC-EB30-4650-9704-5DE2716585E4}"/>
              </a:ext>
            </a:extLst>
          </p:cNvPr>
          <p:cNvSpPr/>
          <p:nvPr/>
        </p:nvSpPr>
        <p:spPr>
          <a:xfrm>
            <a:off x="10794723" y="2728147"/>
            <a:ext cx="1080000" cy="1080000"/>
          </a:xfrm>
          <a:prstGeom prst="star5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674AD-888C-4BB4-9385-D4C202B68229}"/>
              </a:ext>
            </a:extLst>
          </p:cNvPr>
          <p:cNvSpPr/>
          <p:nvPr/>
        </p:nvSpPr>
        <p:spPr>
          <a:xfrm>
            <a:off x="8984398" y="3372806"/>
            <a:ext cx="1800000" cy="1080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1F60BE-51EA-418F-AD6A-D32008C47802}"/>
              </a:ext>
            </a:extLst>
          </p:cNvPr>
          <p:cNvSpPr/>
          <p:nvPr/>
        </p:nvSpPr>
        <p:spPr>
          <a:xfrm>
            <a:off x="7263069" y="4092438"/>
            <a:ext cx="1440000" cy="1440000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8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t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7766</TotalTime>
  <Words>8261</Words>
  <Application>Microsoft Office PowerPoint</Application>
  <PresentationFormat>Widescreen</PresentationFormat>
  <Paragraphs>1344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Calibri Light</vt:lpstr>
      <vt:lpstr>Arial</vt:lpstr>
      <vt:lpstr>Consolas</vt:lpstr>
      <vt:lpstr>Calibri</vt:lpstr>
      <vt:lpstr>Office Theme</vt:lpstr>
      <vt:lpstr>title at bottom</vt:lpstr>
      <vt:lpstr>делаем обёртку с семантикой значения для полиморфных типов Fun with type erasure: implementing a value wrapper for polymorphic types</vt:lpstr>
      <vt:lpstr>We’ll discuss</vt:lpstr>
      <vt:lpstr>The idea</vt:lpstr>
      <vt:lpstr>Pointer semantics</vt:lpstr>
      <vt:lpstr>Pointer semantics</vt:lpstr>
      <vt:lpstr>Pointer semantics</vt:lpstr>
      <vt:lpstr>Pointer semantics</vt:lpstr>
      <vt:lpstr>Value semantics?</vt:lpstr>
      <vt:lpstr>Value semantics?</vt:lpstr>
      <vt:lpstr>Basic solution</vt:lpstr>
      <vt:lpstr>Basic solution</vt:lpstr>
      <vt:lpstr>Basic solution</vt:lpstr>
      <vt:lpstr>Basic solution</vt:lpstr>
      <vt:lpstr>Basic solution: drawbacks</vt:lpstr>
      <vt:lpstr>Basic solution: drawbacks</vt:lpstr>
      <vt:lpstr>Minimal implementation</vt:lpstr>
      <vt:lpstr>Minimal implementation</vt:lpstr>
      <vt:lpstr>PowerPoint Presentation</vt:lpstr>
      <vt:lpstr>PowerPoint Presentation</vt:lpstr>
      <vt:lpstr>Minimal implementation</vt:lpstr>
      <vt:lpstr>Minimal implementation</vt:lpstr>
      <vt:lpstr>Minimal implementation</vt:lpstr>
      <vt:lpstr>Minimal implementation</vt:lpstr>
      <vt:lpstr>Minimal implementation</vt:lpstr>
      <vt:lpstr>Minimal implementation</vt:lpstr>
      <vt:lpstr>Minimal implementation</vt:lpstr>
      <vt:lpstr>PowerPoint Presentation</vt:lpstr>
      <vt:lpstr>Let’s save pointer to interface</vt:lpstr>
      <vt:lpstr>Let’s save pointer to interface</vt:lpstr>
      <vt:lpstr>Let’s save pointer to interface</vt:lpstr>
      <vt:lpstr>Let’s save pointer to interface</vt:lpstr>
      <vt:lpstr>Let’s save pointer to interface</vt:lpstr>
      <vt:lpstr>Let’s save pointer to interface</vt:lpstr>
      <vt:lpstr>Let’s save pointer to interface</vt:lpstr>
      <vt:lpstr>Comparison to std::any</vt:lpstr>
      <vt:lpstr>Comparison to std::any</vt:lpstr>
      <vt:lpstr>Comparison to std::any</vt:lpstr>
      <vt:lpstr>Comparison to std::any</vt:lpstr>
      <vt:lpstr>PowerPoint Presentation</vt:lpstr>
      <vt:lpstr>Let’s move!</vt:lpstr>
      <vt:lpstr>PowerPoint Presentation</vt:lpstr>
      <vt:lpstr>PowerPoint Presentation</vt:lpstr>
      <vt:lpstr>PowerPoint Presentation</vt:lpstr>
      <vt:lpstr>PowerPoint Presentation</vt:lpstr>
      <vt:lpstr>Differences to std::any</vt:lpstr>
      <vt:lpstr>Differences to std::any</vt:lpstr>
      <vt:lpstr>Differences to std::any</vt:lpstr>
      <vt:lpstr>PowerPoint Presentation</vt:lpstr>
      <vt:lpstr>Assignment support (see bonus slides)</vt:lpstr>
      <vt:lpstr>What else?</vt:lpstr>
      <vt:lpstr>С++26?</vt:lpstr>
      <vt:lpstr>See also</vt:lpstr>
      <vt:lpstr>Thanks for listening!</vt:lpstr>
      <vt:lpstr>Fun with type erasure: implementing a value wrapper for polymorphic types</vt:lpstr>
      <vt:lpstr>Bonus slides</vt:lpstr>
      <vt:lpstr>Assignment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support</vt:lpstr>
      <vt:lpstr>Assignment support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Value assignment</vt:lpstr>
      <vt:lpstr>Refactored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type erasure: implementing a value wrapper for polymorphic types</dc:title>
  <dc:creator>Pavel Novikov</dc:creator>
  <cp:lastModifiedBy>pavel n</cp:lastModifiedBy>
  <cp:revision>341</cp:revision>
  <dcterms:created xsi:type="dcterms:W3CDTF">2021-05-25T15:56:00Z</dcterms:created>
  <dcterms:modified xsi:type="dcterms:W3CDTF">2025-03-19T11:14:41Z</dcterms:modified>
</cp:coreProperties>
</file>