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0" r:id="rId1"/>
  </p:sldMasterIdLst>
  <p:notesMasterIdLst>
    <p:notesMasterId r:id="rId30"/>
  </p:notesMasterIdLst>
  <p:handoutMasterIdLst>
    <p:handoutMasterId r:id="rId31"/>
  </p:handoutMasterIdLst>
  <p:sldIdLst>
    <p:sldId id="256" r:id="rId2"/>
    <p:sldId id="266" r:id="rId3"/>
    <p:sldId id="261" r:id="rId4"/>
    <p:sldId id="268" r:id="rId5"/>
    <p:sldId id="282" r:id="rId6"/>
    <p:sldId id="283" r:id="rId7"/>
    <p:sldId id="277" r:id="rId8"/>
    <p:sldId id="279" r:id="rId9"/>
    <p:sldId id="278" r:id="rId10"/>
    <p:sldId id="287" r:id="rId11"/>
    <p:sldId id="259" r:id="rId12"/>
    <p:sldId id="272" r:id="rId13"/>
    <p:sldId id="273" r:id="rId14"/>
    <p:sldId id="274" r:id="rId15"/>
    <p:sldId id="275" r:id="rId16"/>
    <p:sldId id="288" r:id="rId17"/>
    <p:sldId id="276" r:id="rId18"/>
    <p:sldId id="258" r:id="rId19"/>
    <p:sldId id="265" r:id="rId20"/>
    <p:sldId id="267" r:id="rId21"/>
    <p:sldId id="284" r:id="rId22"/>
    <p:sldId id="285" r:id="rId23"/>
    <p:sldId id="263" r:id="rId24"/>
    <p:sldId id="280" r:id="rId25"/>
    <p:sldId id="286" r:id="rId26"/>
    <p:sldId id="289" r:id="rId27"/>
    <p:sldId id="290" r:id="rId28"/>
    <p:sldId id="27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67" autoAdjust="0"/>
    <p:restoredTop sz="94660"/>
  </p:normalViewPr>
  <p:slideViewPr>
    <p:cSldViewPr snapToGrid="0">
      <p:cViewPr varScale="1">
        <p:scale>
          <a:sx n="96" d="100"/>
          <a:sy n="96" d="100"/>
        </p:scale>
        <p:origin x="101" y="1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628B084-8179-4B15-ABDB-1B554665AFF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FINGERPRINT DOOR LOCK SYSTEM</a:t>
            </a:r>
          </a:p>
        </p:txBody>
      </p:sp>
      <p:sp>
        <p:nvSpPr>
          <p:cNvPr id="3" name="Date Placeholder 2">
            <a:extLst>
              <a:ext uri="{FF2B5EF4-FFF2-40B4-BE49-F238E27FC236}">
                <a16:creationId xmlns:a16="http://schemas.microsoft.com/office/drawing/2014/main" id="{1699B815-BF69-42E1-8E0D-D5FFE54049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328F707-1C7D-43EE-9CAD-939F10AC0224}" type="datetimeFigureOut">
              <a:rPr lang="en-IN" smtClean="0"/>
              <a:t>19-07-2023</a:t>
            </a:fld>
            <a:endParaRPr lang="en-IN"/>
          </a:p>
        </p:txBody>
      </p:sp>
      <p:sp>
        <p:nvSpPr>
          <p:cNvPr id="4" name="Footer Placeholder 3">
            <a:extLst>
              <a:ext uri="{FF2B5EF4-FFF2-40B4-BE49-F238E27FC236}">
                <a16:creationId xmlns:a16="http://schemas.microsoft.com/office/drawing/2014/main" id="{61102C54-5DFD-4B1D-A7E9-C020239F026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DEPT. OF ECE, ACSCE</a:t>
            </a:r>
          </a:p>
        </p:txBody>
      </p:sp>
      <p:sp>
        <p:nvSpPr>
          <p:cNvPr id="5" name="Slide Number Placeholder 4">
            <a:extLst>
              <a:ext uri="{FF2B5EF4-FFF2-40B4-BE49-F238E27FC236}">
                <a16:creationId xmlns:a16="http://schemas.microsoft.com/office/drawing/2014/main" id="{BEC5619E-F3FD-43A1-8C65-6AC1EAF7558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2C3A669-2A16-43F4-9BD4-B0C21C768109}" type="slidenum">
              <a:rPr lang="en-IN" smtClean="0"/>
              <a:t>‹#›</a:t>
            </a:fld>
            <a:endParaRPr lang="en-IN"/>
          </a:p>
        </p:txBody>
      </p:sp>
    </p:spTree>
    <p:extLst>
      <p:ext uri="{BB962C8B-B14F-4D97-AF65-F5344CB8AC3E}">
        <p14:creationId xmlns:p14="http://schemas.microsoft.com/office/powerpoint/2010/main" val="1860966187"/>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FINGERPRINT DOOR LOCK SYSTEM</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A16CD9-0937-4370-A46C-BFE10C8907EC}" type="datetimeFigureOut">
              <a:rPr lang="en-IN" smtClean="0"/>
              <a:t>19-07-2023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a:t>DEPT. OF ECE, ACSCE</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A852F8-7643-48F0-A5EE-CFF81092D0A1}" type="slidenum">
              <a:rPr lang="en-IN" smtClean="0"/>
              <a:t>‹#›</a:t>
            </a:fld>
            <a:endParaRPr lang="en-IN"/>
          </a:p>
        </p:txBody>
      </p:sp>
    </p:spTree>
    <p:extLst>
      <p:ext uri="{BB962C8B-B14F-4D97-AF65-F5344CB8AC3E}">
        <p14:creationId xmlns:p14="http://schemas.microsoft.com/office/powerpoint/2010/main" val="1462609021"/>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5E360-AD2D-4AF5-8D9D-7F0C521AFF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4F33A22-1C0B-4FD0-B2B3-96C09B8D39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083C713-6803-47CC-BB46-D5B6C493644B}"/>
              </a:ext>
            </a:extLst>
          </p:cNvPr>
          <p:cNvSpPr>
            <a:spLocks noGrp="1"/>
          </p:cNvSpPr>
          <p:nvPr>
            <p:ph type="dt" sz="half" idx="10"/>
          </p:nvPr>
        </p:nvSpPr>
        <p:spPr/>
        <p:txBody>
          <a:bodyPr/>
          <a:lstStyle/>
          <a:p>
            <a:fld id="{39FE115D-07FA-4B25-8308-49997CBD619B}" type="datetime1">
              <a:rPr lang="en-IN" smtClean="0"/>
              <a:t>19-07-2023</a:t>
            </a:fld>
            <a:endParaRPr lang="en-IN"/>
          </a:p>
        </p:txBody>
      </p:sp>
      <p:sp>
        <p:nvSpPr>
          <p:cNvPr id="5" name="Footer Placeholder 4">
            <a:extLst>
              <a:ext uri="{FF2B5EF4-FFF2-40B4-BE49-F238E27FC236}">
                <a16:creationId xmlns:a16="http://schemas.microsoft.com/office/drawing/2014/main" id="{4294D318-3A07-40C3-92A2-8A7DFAB019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F2ACF5-16D1-45D8-8CA1-EDC0C4B8B2C3}"/>
              </a:ext>
            </a:extLst>
          </p:cNvPr>
          <p:cNvSpPr>
            <a:spLocks noGrp="1"/>
          </p:cNvSpPr>
          <p:nvPr>
            <p:ph type="sldNum" sz="quarter" idx="12"/>
          </p:nvPr>
        </p:nvSpPr>
        <p:spPr/>
        <p:txBody>
          <a:bodyPr/>
          <a:lstStyle/>
          <a:p>
            <a:fld id="{395EE781-D011-45FB-83E5-7E6F62FCCAA3}" type="slidenum">
              <a:rPr lang="en-IN" smtClean="0"/>
              <a:t>‹#›</a:t>
            </a:fld>
            <a:endParaRPr lang="en-IN"/>
          </a:p>
        </p:txBody>
      </p:sp>
    </p:spTree>
    <p:extLst>
      <p:ext uri="{BB962C8B-B14F-4D97-AF65-F5344CB8AC3E}">
        <p14:creationId xmlns:p14="http://schemas.microsoft.com/office/powerpoint/2010/main" val="3905720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3B6D6-A91F-4D10-8AA2-A7BFF740BF0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B087512-8077-4882-A29D-720F23544D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95078C-F8C4-4042-A752-0BA483CDF142}"/>
              </a:ext>
            </a:extLst>
          </p:cNvPr>
          <p:cNvSpPr>
            <a:spLocks noGrp="1"/>
          </p:cNvSpPr>
          <p:nvPr>
            <p:ph type="dt" sz="half" idx="10"/>
          </p:nvPr>
        </p:nvSpPr>
        <p:spPr/>
        <p:txBody>
          <a:bodyPr/>
          <a:lstStyle/>
          <a:p>
            <a:fld id="{5DE9CBA5-56AB-4412-AA68-EB27818FB730}" type="datetime1">
              <a:rPr lang="en-IN" smtClean="0"/>
              <a:t>19-07-2023</a:t>
            </a:fld>
            <a:endParaRPr lang="en-IN"/>
          </a:p>
        </p:txBody>
      </p:sp>
      <p:sp>
        <p:nvSpPr>
          <p:cNvPr id="5" name="Footer Placeholder 4">
            <a:extLst>
              <a:ext uri="{FF2B5EF4-FFF2-40B4-BE49-F238E27FC236}">
                <a16:creationId xmlns:a16="http://schemas.microsoft.com/office/drawing/2014/main" id="{23CCD98F-7597-46EB-9E4D-32ADBA02E3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8DAC40-9743-451A-8CE7-24AE6317293A}"/>
              </a:ext>
            </a:extLst>
          </p:cNvPr>
          <p:cNvSpPr>
            <a:spLocks noGrp="1"/>
          </p:cNvSpPr>
          <p:nvPr>
            <p:ph type="sldNum" sz="quarter" idx="12"/>
          </p:nvPr>
        </p:nvSpPr>
        <p:spPr/>
        <p:txBody>
          <a:bodyPr/>
          <a:lstStyle/>
          <a:p>
            <a:fld id="{395EE781-D011-45FB-83E5-7E6F62FCCAA3}" type="slidenum">
              <a:rPr lang="en-IN" smtClean="0"/>
              <a:t>‹#›</a:t>
            </a:fld>
            <a:endParaRPr lang="en-IN"/>
          </a:p>
        </p:txBody>
      </p:sp>
    </p:spTree>
    <p:extLst>
      <p:ext uri="{BB962C8B-B14F-4D97-AF65-F5344CB8AC3E}">
        <p14:creationId xmlns:p14="http://schemas.microsoft.com/office/powerpoint/2010/main" val="115834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8E13AC-934C-4045-AB6B-79134DF6AE9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FD28A59-A89F-4F66-A9E7-5DEEBDE538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214BA8-0056-4A1C-8642-01F7797F6278}"/>
              </a:ext>
            </a:extLst>
          </p:cNvPr>
          <p:cNvSpPr>
            <a:spLocks noGrp="1"/>
          </p:cNvSpPr>
          <p:nvPr>
            <p:ph type="dt" sz="half" idx="10"/>
          </p:nvPr>
        </p:nvSpPr>
        <p:spPr/>
        <p:txBody>
          <a:bodyPr/>
          <a:lstStyle/>
          <a:p>
            <a:fld id="{3A4E1CEB-EDEC-4A4D-AA25-C2F3573A113E}" type="datetime1">
              <a:rPr lang="en-IN" smtClean="0"/>
              <a:t>19-07-2023</a:t>
            </a:fld>
            <a:endParaRPr lang="en-IN"/>
          </a:p>
        </p:txBody>
      </p:sp>
      <p:sp>
        <p:nvSpPr>
          <p:cNvPr id="5" name="Footer Placeholder 4">
            <a:extLst>
              <a:ext uri="{FF2B5EF4-FFF2-40B4-BE49-F238E27FC236}">
                <a16:creationId xmlns:a16="http://schemas.microsoft.com/office/drawing/2014/main" id="{D05DDC4E-E284-449B-9301-B74A7E6EBC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3E5CE1-91B2-44FA-B47A-3BBB5FF4F2CF}"/>
              </a:ext>
            </a:extLst>
          </p:cNvPr>
          <p:cNvSpPr>
            <a:spLocks noGrp="1"/>
          </p:cNvSpPr>
          <p:nvPr>
            <p:ph type="sldNum" sz="quarter" idx="12"/>
          </p:nvPr>
        </p:nvSpPr>
        <p:spPr/>
        <p:txBody>
          <a:bodyPr/>
          <a:lstStyle/>
          <a:p>
            <a:fld id="{395EE781-D011-45FB-83E5-7E6F62FCCAA3}" type="slidenum">
              <a:rPr lang="en-IN" smtClean="0"/>
              <a:t>‹#›</a:t>
            </a:fld>
            <a:endParaRPr lang="en-IN"/>
          </a:p>
        </p:txBody>
      </p:sp>
    </p:spTree>
    <p:extLst>
      <p:ext uri="{BB962C8B-B14F-4D97-AF65-F5344CB8AC3E}">
        <p14:creationId xmlns:p14="http://schemas.microsoft.com/office/powerpoint/2010/main" val="2515753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7DF23-8921-4B15-B729-E20CA66C699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00EB47B-B545-4B67-B867-74CA6831DD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E4E5EE-5A63-448A-91B5-5F098508D3CF}"/>
              </a:ext>
            </a:extLst>
          </p:cNvPr>
          <p:cNvSpPr>
            <a:spLocks noGrp="1"/>
          </p:cNvSpPr>
          <p:nvPr>
            <p:ph type="dt" sz="half" idx="10"/>
          </p:nvPr>
        </p:nvSpPr>
        <p:spPr/>
        <p:txBody>
          <a:bodyPr/>
          <a:lstStyle/>
          <a:p>
            <a:fld id="{4702C9ED-DC30-4752-9BDE-10E60AA7CFA7}" type="datetime1">
              <a:rPr lang="en-IN" smtClean="0"/>
              <a:t>19-07-2023</a:t>
            </a:fld>
            <a:endParaRPr lang="en-IN"/>
          </a:p>
        </p:txBody>
      </p:sp>
      <p:sp>
        <p:nvSpPr>
          <p:cNvPr id="5" name="Footer Placeholder 4">
            <a:extLst>
              <a:ext uri="{FF2B5EF4-FFF2-40B4-BE49-F238E27FC236}">
                <a16:creationId xmlns:a16="http://schemas.microsoft.com/office/drawing/2014/main" id="{07281C18-3CE2-48AD-AB7C-CD3C6AB792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D6F185-D3EC-43F4-85CF-30DC7E09FCE0}"/>
              </a:ext>
            </a:extLst>
          </p:cNvPr>
          <p:cNvSpPr>
            <a:spLocks noGrp="1"/>
          </p:cNvSpPr>
          <p:nvPr>
            <p:ph type="sldNum" sz="quarter" idx="12"/>
          </p:nvPr>
        </p:nvSpPr>
        <p:spPr/>
        <p:txBody>
          <a:bodyPr/>
          <a:lstStyle/>
          <a:p>
            <a:fld id="{395EE781-D011-45FB-83E5-7E6F62FCCAA3}" type="slidenum">
              <a:rPr lang="en-IN" smtClean="0"/>
              <a:t>‹#›</a:t>
            </a:fld>
            <a:endParaRPr lang="en-IN"/>
          </a:p>
        </p:txBody>
      </p:sp>
    </p:spTree>
    <p:extLst>
      <p:ext uri="{BB962C8B-B14F-4D97-AF65-F5344CB8AC3E}">
        <p14:creationId xmlns:p14="http://schemas.microsoft.com/office/powerpoint/2010/main" val="2699595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CFF8E-FF81-4B74-94F7-3B89159210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E48E678-B304-470B-8949-4790E6FA6D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9AB758-3790-47EE-B582-7AD646CBDFCD}"/>
              </a:ext>
            </a:extLst>
          </p:cNvPr>
          <p:cNvSpPr>
            <a:spLocks noGrp="1"/>
          </p:cNvSpPr>
          <p:nvPr>
            <p:ph type="dt" sz="half" idx="10"/>
          </p:nvPr>
        </p:nvSpPr>
        <p:spPr/>
        <p:txBody>
          <a:bodyPr/>
          <a:lstStyle/>
          <a:p>
            <a:fld id="{68FDFB0D-4BDA-49CE-B187-D2921A7B2364}" type="datetime1">
              <a:rPr lang="en-IN" smtClean="0"/>
              <a:t>19-07-2023</a:t>
            </a:fld>
            <a:endParaRPr lang="en-IN"/>
          </a:p>
        </p:txBody>
      </p:sp>
      <p:sp>
        <p:nvSpPr>
          <p:cNvPr id="5" name="Footer Placeholder 4">
            <a:extLst>
              <a:ext uri="{FF2B5EF4-FFF2-40B4-BE49-F238E27FC236}">
                <a16:creationId xmlns:a16="http://schemas.microsoft.com/office/drawing/2014/main" id="{504F1344-C644-4EDB-AECF-4F408ABBF3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DC6FED-5E7D-4B48-9641-91C82DC29860}"/>
              </a:ext>
            </a:extLst>
          </p:cNvPr>
          <p:cNvSpPr>
            <a:spLocks noGrp="1"/>
          </p:cNvSpPr>
          <p:nvPr>
            <p:ph type="sldNum" sz="quarter" idx="12"/>
          </p:nvPr>
        </p:nvSpPr>
        <p:spPr/>
        <p:txBody>
          <a:bodyPr/>
          <a:lstStyle/>
          <a:p>
            <a:fld id="{395EE781-D011-45FB-83E5-7E6F62FCCAA3}" type="slidenum">
              <a:rPr lang="en-IN" smtClean="0"/>
              <a:t>‹#›</a:t>
            </a:fld>
            <a:endParaRPr lang="en-IN"/>
          </a:p>
        </p:txBody>
      </p:sp>
    </p:spTree>
    <p:extLst>
      <p:ext uri="{BB962C8B-B14F-4D97-AF65-F5344CB8AC3E}">
        <p14:creationId xmlns:p14="http://schemas.microsoft.com/office/powerpoint/2010/main" val="3850508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CDB36-AEB3-4BA9-B31D-38F1CA64CE4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4C1942D-F73C-4875-8AD9-3F42D32997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2DB88C7-E50F-45B7-814F-83BF0401F4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FA99FF4-C0ED-4B67-AE96-88FB13F584A6}"/>
              </a:ext>
            </a:extLst>
          </p:cNvPr>
          <p:cNvSpPr>
            <a:spLocks noGrp="1"/>
          </p:cNvSpPr>
          <p:nvPr>
            <p:ph type="dt" sz="half" idx="10"/>
          </p:nvPr>
        </p:nvSpPr>
        <p:spPr/>
        <p:txBody>
          <a:bodyPr/>
          <a:lstStyle/>
          <a:p>
            <a:fld id="{71F36CBA-9ED6-46DF-AE1A-B8D8E8F5BC1B}" type="datetime1">
              <a:rPr lang="en-IN" smtClean="0"/>
              <a:t>19-07-2023</a:t>
            </a:fld>
            <a:endParaRPr lang="en-IN"/>
          </a:p>
        </p:txBody>
      </p:sp>
      <p:sp>
        <p:nvSpPr>
          <p:cNvPr id="6" name="Footer Placeholder 5">
            <a:extLst>
              <a:ext uri="{FF2B5EF4-FFF2-40B4-BE49-F238E27FC236}">
                <a16:creationId xmlns:a16="http://schemas.microsoft.com/office/drawing/2014/main" id="{3C38B80B-1DCA-470B-BEF8-48B617CCE5B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B64A8B-1C18-4BDA-AD45-2BE8CBE1119A}"/>
              </a:ext>
            </a:extLst>
          </p:cNvPr>
          <p:cNvSpPr>
            <a:spLocks noGrp="1"/>
          </p:cNvSpPr>
          <p:nvPr>
            <p:ph type="sldNum" sz="quarter" idx="12"/>
          </p:nvPr>
        </p:nvSpPr>
        <p:spPr/>
        <p:txBody>
          <a:bodyPr/>
          <a:lstStyle/>
          <a:p>
            <a:fld id="{395EE781-D011-45FB-83E5-7E6F62FCCAA3}" type="slidenum">
              <a:rPr lang="en-IN" smtClean="0"/>
              <a:t>‹#›</a:t>
            </a:fld>
            <a:endParaRPr lang="en-IN"/>
          </a:p>
        </p:txBody>
      </p:sp>
    </p:spTree>
    <p:extLst>
      <p:ext uri="{BB962C8B-B14F-4D97-AF65-F5344CB8AC3E}">
        <p14:creationId xmlns:p14="http://schemas.microsoft.com/office/powerpoint/2010/main" val="422962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90F0B-E986-4A85-9DED-5F75A61D41F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0296A92-A2E5-4F36-906E-BC0FCDFD7D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05255E-EAAA-4040-AF96-0A412ABB1B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9ACB6B4-9430-48AF-B8EF-F1A716FFE0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285A6B-CF84-4D49-82EB-323315ECE5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4A3A0A0-0531-4DC6-90DC-7C6196F5C4C5}"/>
              </a:ext>
            </a:extLst>
          </p:cNvPr>
          <p:cNvSpPr>
            <a:spLocks noGrp="1"/>
          </p:cNvSpPr>
          <p:nvPr>
            <p:ph type="dt" sz="half" idx="10"/>
          </p:nvPr>
        </p:nvSpPr>
        <p:spPr/>
        <p:txBody>
          <a:bodyPr/>
          <a:lstStyle/>
          <a:p>
            <a:fld id="{AB6F10CA-94EB-4DCB-BA1F-92AF81D851A8}" type="datetime1">
              <a:rPr lang="en-IN" smtClean="0"/>
              <a:t>19-07-2023</a:t>
            </a:fld>
            <a:endParaRPr lang="en-IN"/>
          </a:p>
        </p:txBody>
      </p:sp>
      <p:sp>
        <p:nvSpPr>
          <p:cNvPr id="8" name="Footer Placeholder 7">
            <a:extLst>
              <a:ext uri="{FF2B5EF4-FFF2-40B4-BE49-F238E27FC236}">
                <a16:creationId xmlns:a16="http://schemas.microsoft.com/office/drawing/2014/main" id="{B70E3D0D-AEF5-40BD-8583-C5DA8108BAE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41F266E-4649-4FEF-AF75-7D6F0D7A388A}"/>
              </a:ext>
            </a:extLst>
          </p:cNvPr>
          <p:cNvSpPr>
            <a:spLocks noGrp="1"/>
          </p:cNvSpPr>
          <p:nvPr>
            <p:ph type="sldNum" sz="quarter" idx="12"/>
          </p:nvPr>
        </p:nvSpPr>
        <p:spPr/>
        <p:txBody>
          <a:bodyPr/>
          <a:lstStyle/>
          <a:p>
            <a:fld id="{395EE781-D011-45FB-83E5-7E6F62FCCAA3}" type="slidenum">
              <a:rPr lang="en-IN" smtClean="0"/>
              <a:t>‹#›</a:t>
            </a:fld>
            <a:endParaRPr lang="en-IN"/>
          </a:p>
        </p:txBody>
      </p:sp>
    </p:spTree>
    <p:extLst>
      <p:ext uri="{BB962C8B-B14F-4D97-AF65-F5344CB8AC3E}">
        <p14:creationId xmlns:p14="http://schemas.microsoft.com/office/powerpoint/2010/main" val="3165465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F3985-22A7-4491-A090-8CC2762E3EB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B915FDE-CB44-42E8-BB49-BC03D0AF7A9A}"/>
              </a:ext>
            </a:extLst>
          </p:cNvPr>
          <p:cNvSpPr>
            <a:spLocks noGrp="1"/>
          </p:cNvSpPr>
          <p:nvPr>
            <p:ph type="dt" sz="half" idx="10"/>
          </p:nvPr>
        </p:nvSpPr>
        <p:spPr/>
        <p:txBody>
          <a:bodyPr/>
          <a:lstStyle/>
          <a:p>
            <a:fld id="{BA0146C1-AFAD-47F0-B2E3-CB969A2310AA}" type="datetime1">
              <a:rPr lang="en-IN" smtClean="0"/>
              <a:t>19-07-2023</a:t>
            </a:fld>
            <a:endParaRPr lang="en-IN"/>
          </a:p>
        </p:txBody>
      </p:sp>
      <p:sp>
        <p:nvSpPr>
          <p:cNvPr id="4" name="Footer Placeholder 3">
            <a:extLst>
              <a:ext uri="{FF2B5EF4-FFF2-40B4-BE49-F238E27FC236}">
                <a16:creationId xmlns:a16="http://schemas.microsoft.com/office/drawing/2014/main" id="{484D2D87-6F0F-476F-8EA3-1623C5ABDDA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52E8792-67F5-4851-82D8-D0D49A4F87B9}"/>
              </a:ext>
            </a:extLst>
          </p:cNvPr>
          <p:cNvSpPr>
            <a:spLocks noGrp="1"/>
          </p:cNvSpPr>
          <p:nvPr>
            <p:ph type="sldNum" sz="quarter" idx="12"/>
          </p:nvPr>
        </p:nvSpPr>
        <p:spPr/>
        <p:txBody>
          <a:bodyPr/>
          <a:lstStyle/>
          <a:p>
            <a:fld id="{395EE781-D011-45FB-83E5-7E6F62FCCAA3}" type="slidenum">
              <a:rPr lang="en-IN" smtClean="0"/>
              <a:t>‹#›</a:t>
            </a:fld>
            <a:endParaRPr lang="en-IN"/>
          </a:p>
        </p:txBody>
      </p:sp>
    </p:spTree>
    <p:extLst>
      <p:ext uri="{BB962C8B-B14F-4D97-AF65-F5344CB8AC3E}">
        <p14:creationId xmlns:p14="http://schemas.microsoft.com/office/powerpoint/2010/main" val="814384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B6B042-343F-414E-A58B-15D89E616E78}"/>
              </a:ext>
            </a:extLst>
          </p:cNvPr>
          <p:cNvSpPr>
            <a:spLocks noGrp="1"/>
          </p:cNvSpPr>
          <p:nvPr>
            <p:ph type="dt" sz="half" idx="10"/>
          </p:nvPr>
        </p:nvSpPr>
        <p:spPr/>
        <p:txBody>
          <a:bodyPr/>
          <a:lstStyle/>
          <a:p>
            <a:fld id="{DC837774-EEB7-409E-B569-9E70DA108D04}" type="datetime1">
              <a:rPr lang="en-IN" smtClean="0"/>
              <a:t>19-07-2023</a:t>
            </a:fld>
            <a:endParaRPr lang="en-IN"/>
          </a:p>
        </p:txBody>
      </p:sp>
      <p:sp>
        <p:nvSpPr>
          <p:cNvPr id="3" name="Footer Placeholder 2">
            <a:extLst>
              <a:ext uri="{FF2B5EF4-FFF2-40B4-BE49-F238E27FC236}">
                <a16:creationId xmlns:a16="http://schemas.microsoft.com/office/drawing/2014/main" id="{669F47EB-34B6-4DBA-8937-92460ADA275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1DA8D76-933E-47BE-81F7-027EE81A6C2F}"/>
              </a:ext>
            </a:extLst>
          </p:cNvPr>
          <p:cNvSpPr>
            <a:spLocks noGrp="1"/>
          </p:cNvSpPr>
          <p:nvPr>
            <p:ph type="sldNum" sz="quarter" idx="12"/>
          </p:nvPr>
        </p:nvSpPr>
        <p:spPr/>
        <p:txBody>
          <a:bodyPr/>
          <a:lstStyle/>
          <a:p>
            <a:fld id="{395EE781-D011-45FB-83E5-7E6F62FCCAA3}" type="slidenum">
              <a:rPr lang="en-IN" smtClean="0"/>
              <a:t>‹#›</a:t>
            </a:fld>
            <a:endParaRPr lang="en-IN"/>
          </a:p>
        </p:txBody>
      </p:sp>
    </p:spTree>
    <p:extLst>
      <p:ext uri="{BB962C8B-B14F-4D97-AF65-F5344CB8AC3E}">
        <p14:creationId xmlns:p14="http://schemas.microsoft.com/office/powerpoint/2010/main" val="1427312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C94A9-7B6C-47EE-B5B6-0453976551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28313CC-A52B-40D0-8AE0-8FACE16BBF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965E06D-D15F-4AA7-9902-87C87FBB74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296450-848B-4F41-AFBF-17EAA098BDDD}"/>
              </a:ext>
            </a:extLst>
          </p:cNvPr>
          <p:cNvSpPr>
            <a:spLocks noGrp="1"/>
          </p:cNvSpPr>
          <p:nvPr>
            <p:ph type="dt" sz="half" idx="10"/>
          </p:nvPr>
        </p:nvSpPr>
        <p:spPr/>
        <p:txBody>
          <a:bodyPr/>
          <a:lstStyle/>
          <a:p>
            <a:fld id="{50CACA02-7A21-48B9-927C-30C66B17E988}" type="datetime1">
              <a:rPr lang="en-IN" smtClean="0"/>
              <a:t>19-07-2023</a:t>
            </a:fld>
            <a:endParaRPr lang="en-IN"/>
          </a:p>
        </p:txBody>
      </p:sp>
      <p:sp>
        <p:nvSpPr>
          <p:cNvPr id="6" name="Footer Placeholder 5">
            <a:extLst>
              <a:ext uri="{FF2B5EF4-FFF2-40B4-BE49-F238E27FC236}">
                <a16:creationId xmlns:a16="http://schemas.microsoft.com/office/drawing/2014/main" id="{DBE6A73C-20A9-4B04-B7A7-4F68FE7CFAD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A414C8B-6DDB-4D60-B019-3A18A037C101}"/>
              </a:ext>
            </a:extLst>
          </p:cNvPr>
          <p:cNvSpPr>
            <a:spLocks noGrp="1"/>
          </p:cNvSpPr>
          <p:nvPr>
            <p:ph type="sldNum" sz="quarter" idx="12"/>
          </p:nvPr>
        </p:nvSpPr>
        <p:spPr/>
        <p:txBody>
          <a:bodyPr/>
          <a:lstStyle/>
          <a:p>
            <a:fld id="{395EE781-D011-45FB-83E5-7E6F62FCCAA3}" type="slidenum">
              <a:rPr lang="en-IN" smtClean="0"/>
              <a:t>‹#›</a:t>
            </a:fld>
            <a:endParaRPr lang="en-IN"/>
          </a:p>
        </p:txBody>
      </p:sp>
    </p:spTree>
    <p:extLst>
      <p:ext uri="{BB962C8B-B14F-4D97-AF65-F5344CB8AC3E}">
        <p14:creationId xmlns:p14="http://schemas.microsoft.com/office/powerpoint/2010/main" val="3064528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00021-64C1-4E93-BD35-80FDE86EBC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23240BE-82B0-4BB2-8E97-D742F6B57F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9D8E9E8-C9CC-4952-AC9A-AEF431C503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31B807-0A0C-45CD-903E-AE60A83063A4}"/>
              </a:ext>
            </a:extLst>
          </p:cNvPr>
          <p:cNvSpPr>
            <a:spLocks noGrp="1"/>
          </p:cNvSpPr>
          <p:nvPr>
            <p:ph type="dt" sz="half" idx="10"/>
          </p:nvPr>
        </p:nvSpPr>
        <p:spPr/>
        <p:txBody>
          <a:bodyPr/>
          <a:lstStyle/>
          <a:p>
            <a:fld id="{B8DB8839-F9EE-4B7A-B093-0EA3C760EFD9}" type="datetime1">
              <a:rPr lang="en-IN" smtClean="0"/>
              <a:t>19-07-2023</a:t>
            </a:fld>
            <a:endParaRPr lang="en-IN"/>
          </a:p>
        </p:txBody>
      </p:sp>
      <p:sp>
        <p:nvSpPr>
          <p:cNvPr id="6" name="Footer Placeholder 5">
            <a:extLst>
              <a:ext uri="{FF2B5EF4-FFF2-40B4-BE49-F238E27FC236}">
                <a16:creationId xmlns:a16="http://schemas.microsoft.com/office/drawing/2014/main" id="{FC50579F-7E26-46F4-B6B7-F6A50A315CF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2B8D4D-BF5B-45A6-B454-AE5E69E70AE0}"/>
              </a:ext>
            </a:extLst>
          </p:cNvPr>
          <p:cNvSpPr>
            <a:spLocks noGrp="1"/>
          </p:cNvSpPr>
          <p:nvPr>
            <p:ph type="sldNum" sz="quarter" idx="12"/>
          </p:nvPr>
        </p:nvSpPr>
        <p:spPr/>
        <p:txBody>
          <a:bodyPr/>
          <a:lstStyle/>
          <a:p>
            <a:fld id="{395EE781-D011-45FB-83E5-7E6F62FCCAA3}" type="slidenum">
              <a:rPr lang="en-IN" smtClean="0"/>
              <a:t>‹#›</a:t>
            </a:fld>
            <a:endParaRPr lang="en-IN"/>
          </a:p>
        </p:txBody>
      </p:sp>
    </p:spTree>
    <p:extLst>
      <p:ext uri="{BB962C8B-B14F-4D97-AF65-F5344CB8AC3E}">
        <p14:creationId xmlns:p14="http://schemas.microsoft.com/office/powerpoint/2010/main" val="1892543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5726AE-1550-4F00-9A77-EA603928EC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E5D2984-4BE9-434D-B1DC-9990A7B4DD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5C9C99-A013-429D-BB34-FBF60D7BE7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AE0693-8863-438E-B818-F3D36569C0B4}" type="datetime1">
              <a:rPr lang="en-IN" smtClean="0"/>
              <a:t>19-07-2023</a:t>
            </a:fld>
            <a:endParaRPr lang="en-IN"/>
          </a:p>
        </p:txBody>
      </p:sp>
      <p:sp>
        <p:nvSpPr>
          <p:cNvPr id="5" name="Footer Placeholder 4">
            <a:extLst>
              <a:ext uri="{FF2B5EF4-FFF2-40B4-BE49-F238E27FC236}">
                <a16:creationId xmlns:a16="http://schemas.microsoft.com/office/drawing/2014/main" id="{0530AF88-7F68-4E80-8D94-D47A411EFB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7334059-4FB7-4BF6-AF67-3B995C7142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5EE781-D011-45FB-83E5-7E6F62FCCAA3}" type="slidenum">
              <a:rPr lang="en-IN" smtClean="0"/>
              <a:t>‹#›</a:t>
            </a:fld>
            <a:endParaRPr lang="en-IN"/>
          </a:p>
        </p:txBody>
      </p:sp>
    </p:spTree>
    <p:extLst>
      <p:ext uri="{BB962C8B-B14F-4D97-AF65-F5344CB8AC3E}">
        <p14:creationId xmlns:p14="http://schemas.microsoft.com/office/powerpoint/2010/main" val="2931155896"/>
      </p:ext>
    </p:extLst>
  </p:cSld>
  <p:clrMap bg1="lt1" tx1="dk1" bg2="lt2" tx2="dk2" accent1="accent1" accent2="accent2" accent3="accent3" accent4="accent4" accent5="accent5" accent6="accent6" hlink="hlink" folHlink="folHlink"/>
  <p:sldLayoutIdLst>
    <p:sldLayoutId id="2147483861" r:id="rId1"/>
    <p:sldLayoutId id="2147483862" r:id="rId2"/>
    <p:sldLayoutId id="2147483863" r:id="rId3"/>
    <p:sldLayoutId id="2147483864" r:id="rId4"/>
    <p:sldLayoutId id="2147483865" r:id="rId5"/>
    <p:sldLayoutId id="2147483866" r:id="rId6"/>
    <p:sldLayoutId id="2147483867" r:id="rId7"/>
    <p:sldLayoutId id="2147483868" r:id="rId8"/>
    <p:sldLayoutId id="2147483869" r:id="rId9"/>
    <p:sldLayoutId id="2147483870" r:id="rId10"/>
    <p:sldLayoutId id="21474838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doi.org/10.1016/j.measurement.2019.02.028"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www.ledgreenlightint.com/"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CD798-A3B9-4F67-80A6-C39864278DDA}"/>
              </a:ext>
            </a:extLst>
          </p:cNvPr>
          <p:cNvSpPr>
            <a:spLocks noGrp="1"/>
          </p:cNvSpPr>
          <p:nvPr>
            <p:ph type="ctrTitle"/>
          </p:nvPr>
        </p:nvSpPr>
        <p:spPr>
          <a:xfrm>
            <a:off x="329297" y="407616"/>
            <a:ext cx="11126525" cy="1657403"/>
          </a:xfrm>
        </p:spPr>
        <p:txBody>
          <a:bodyPr>
            <a:normAutofit fontScale="90000"/>
          </a:bodyPr>
          <a:lstStyle/>
          <a:p>
            <a:pPr algn="ctr"/>
            <a:r>
              <a:rPr lang="en-US" sz="4000" b="1" dirty="0">
                <a:solidFill>
                  <a:schemeClr val="tx1"/>
                </a:solidFill>
                <a:latin typeface="Times New Roman" panose="02020603050405020304" pitchFamily="18" charset="0"/>
                <a:cs typeface="Times New Roman" panose="02020603050405020304" pitchFamily="18" charset="0"/>
              </a:rPr>
              <a:t>     </a:t>
            </a:r>
            <a:br>
              <a:rPr lang="en-US" sz="4000" b="1" dirty="0">
                <a:solidFill>
                  <a:schemeClr val="tx1"/>
                </a:solidFill>
                <a:latin typeface="Times New Roman" panose="02020603050405020304" pitchFamily="18" charset="0"/>
                <a:cs typeface="Times New Roman" panose="02020603050405020304" pitchFamily="18" charset="0"/>
              </a:rPr>
            </a:br>
            <a:br>
              <a:rPr lang="en-US" sz="4000" b="1" dirty="0">
                <a:solidFill>
                  <a:schemeClr val="tx1"/>
                </a:solidFill>
                <a:latin typeface="Times New Roman" panose="02020603050405020304" pitchFamily="18" charset="0"/>
                <a:cs typeface="Times New Roman" panose="02020603050405020304" pitchFamily="18" charset="0"/>
              </a:rPr>
            </a:br>
            <a:br>
              <a:rPr lang="en-US" sz="4000" b="1" dirty="0">
                <a:solidFill>
                  <a:schemeClr val="tx1"/>
                </a:solidFill>
                <a:latin typeface="Times New Roman" panose="02020603050405020304" pitchFamily="18" charset="0"/>
                <a:cs typeface="Times New Roman" panose="02020603050405020304" pitchFamily="18" charset="0"/>
              </a:rPr>
            </a:br>
            <a:br>
              <a:rPr lang="en-US" sz="4000" b="1" dirty="0">
                <a:solidFill>
                  <a:schemeClr val="tx1"/>
                </a:solidFill>
                <a:latin typeface="Times New Roman" panose="02020603050405020304" pitchFamily="18" charset="0"/>
                <a:cs typeface="Times New Roman" panose="02020603050405020304" pitchFamily="18" charset="0"/>
              </a:rPr>
            </a:br>
            <a:br>
              <a:rPr lang="en-US" sz="4000" b="1" dirty="0">
                <a:solidFill>
                  <a:schemeClr val="tx1"/>
                </a:solidFill>
                <a:latin typeface="Times New Roman" panose="02020603050405020304" pitchFamily="18" charset="0"/>
                <a:cs typeface="Times New Roman" panose="02020603050405020304" pitchFamily="18" charset="0"/>
              </a:rPr>
            </a:br>
            <a:br>
              <a:rPr lang="en-US" sz="4000" b="1" dirty="0">
                <a:solidFill>
                  <a:schemeClr val="tx1"/>
                </a:solidFill>
                <a:latin typeface="Times New Roman" panose="02020603050405020304" pitchFamily="18" charset="0"/>
                <a:cs typeface="Times New Roman" panose="02020603050405020304" pitchFamily="18" charset="0"/>
              </a:rPr>
            </a:br>
            <a:br>
              <a:rPr lang="en-US" sz="4000" b="1" dirty="0">
                <a:solidFill>
                  <a:schemeClr val="tx1"/>
                </a:solidFill>
                <a:latin typeface="Times New Roman" panose="02020603050405020304" pitchFamily="18" charset="0"/>
                <a:cs typeface="Times New Roman" panose="02020603050405020304" pitchFamily="18" charset="0"/>
              </a:rPr>
            </a:br>
            <a:br>
              <a:rPr lang="en-US" sz="4000" b="1" dirty="0">
                <a:solidFill>
                  <a:schemeClr val="tx1"/>
                </a:solidFill>
                <a:latin typeface="Times New Roman" panose="02020603050405020304" pitchFamily="18" charset="0"/>
                <a:cs typeface="Times New Roman" panose="02020603050405020304" pitchFamily="18" charset="0"/>
              </a:rPr>
            </a:br>
            <a:br>
              <a:rPr lang="en-US" sz="4000" b="1" dirty="0">
                <a:solidFill>
                  <a:schemeClr val="tx1"/>
                </a:solidFill>
                <a:latin typeface="Times New Roman" panose="02020603050405020304" pitchFamily="18" charset="0"/>
                <a:cs typeface="Times New Roman" panose="02020603050405020304" pitchFamily="18" charset="0"/>
              </a:rPr>
            </a:br>
            <a:br>
              <a:rPr lang="en-US" sz="4000" b="1" dirty="0">
                <a:solidFill>
                  <a:schemeClr val="tx1"/>
                </a:solidFill>
                <a:latin typeface="Times New Roman" panose="02020603050405020304" pitchFamily="18" charset="0"/>
                <a:cs typeface="Times New Roman" panose="02020603050405020304" pitchFamily="18" charset="0"/>
              </a:rPr>
            </a:br>
            <a:br>
              <a:rPr lang="en-US" sz="4000" b="1" dirty="0">
                <a:solidFill>
                  <a:schemeClr val="tx1"/>
                </a:solidFill>
                <a:latin typeface="Times New Roman" panose="02020603050405020304" pitchFamily="18" charset="0"/>
                <a:cs typeface="Times New Roman" panose="02020603050405020304" pitchFamily="18" charset="0"/>
              </a:rPr>
            </a:br>
            <a:br>
              <a:rPr lang="en-US" sz="4000" b="1" dirty="0">
                <a:solidFill>
                  <a:schemeClr val="tx1"/>
                </a:solidFill>
                <a:latin typeface="Times New Roman" panose="02020603050405020304" pitchFamily="18" charset="0"/>
                <a:cs typeface="Times New Roman" panose="02020603050405020304" pitchFamily="18" charset="0"/>
              </a:rPr>
            </a:br>
            <a:br>
              <a:rPr lang="en-US" sz="4000" b="1" dirty="0">
                <a:solidFill>
                  <a:schemeClr val="tx1"/>
                </a:solidFill>
                <a:latin typeface="Times New Roman" panose="02020603050405020304" pitchFamily="18" charset="0"/>
                <a:cs typeface="Times New Roman" panose="02020603050405020304" pitchFamily="18" charset="0"/>
              </a:rPr>
            </a:br>
            <a:br>
              <a:rPr lang="en-US" sz="4000" b="1" dirty="0">
                <a:solidFill>
                  <a:schemeClr val="tx1"/>
                </a:solidFill>
                <a:latin typeface="Times New Roman" panose="02020603050405020304" pitchFamily="18" charset="0"/>
                <a:cs typeface="Times New Roman" panose="02020603050405020304" pitchFamily="18" charset="0"/>
              </a:rPr>
            </a:br>
            <a:r>
              <a:rPr lang="en-US" sz="3600" b="1" dirty="0">
                <a:solidFill>
                  <a:srgbClr val="FF0000"/>
                </a:solidFill>
                <a:latin typeface="Times New Roman" panose="02020603050405020304" pitchFamily="18" charset="0"/>
                <a:cs typeface="Times New Roman" panose="02020603050405020304" pitchFamily="18" charset="0"/>
              </a:rPr>
              <a:t>ACS COLLEGE OF ENGINEERING</a:t>
            </a:r>
            <a:br>
              <a:rPr lang="en-US" sz="3600" b="1" dirty="0">
                <a:solidFill>
                  <a:schemeClr val="tx1"/>
                </a:solidFill>
                <a:latin typeface="Times New Roman" panose="02020603050405020304" pitchFamily="18" charset="0"/>
                <a:cs typeface="Times New Roman" panose="02020603050405020304" pitchFamily="18" charset="0"/>
              </a:rPr>
            </a:br>
            <a:r>
              <a:rPr lang="en-US" sz="3600" b="1" dirty="0">
                <a:solidFill>
                  <a:schemeClr val="tx1"/>
                </a:solidFill>
                <a:latin typeface="Times New Roman" panose="02020603050405020304" pitchFamily="18" charset="0"/>
                <a:cs typeface="Times New Roman" panose="02020603050405020304" pitchFamily="18" charset="0"/>
              </a:rPr>
              <a:t>DEPARTMENT OF ELECTRONICS AND COMMUNICATION ENGINEERING</a:t>
            </a:r>
            <a:br>
              <a:rPr lang="en-US" sz="3600" dirty="0">
                <a:latin typeface="Times New Roman" panose="02020603050405020304" pitchFamily="18" charset="0"/>
                <a:cs typeface="Times New Roman" panose="02020603050405020304" pitchFamily="18" charset="0"/>
              </a:rPr>
            </a:br>
            <a:endParaRPr lang="en-IN" sz="36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D9186D0-D857-4AFE-8C7A-77C0CA6B0CB8}"/>
              </a:ext>
            </a:extLst>
          </p:cNvPr>
          <p:cNvSpPr>
            <a:spLocks noGrp="1"/>
          </p:cNvSpPr>
          <p:nvPr>
            <p:ph type="subTitle" idx="1"/>
          </p:nvPr>
        </p:nvSpPr>
        <p:spPr>
          <a:xfrm>
            <a:off x="329297" y="3884289"/>
            <a:ext cx="3896474" cy="1817384"/>
          </a:xfrm>
        </p:spPr>
        <p:txBody>
          <a:bodyPr>
            <a:normAutofit fontScale="47500" lnSpcReduction="20000"/>
          </a:bodyPr>
          <a:lstStyle/>
          <a:p>
            <a:pPr algn="r"/>
            <a:endParaRPr lang="en-IN" dirty="0"/>
          </a:p>
          <a:p>
            <a:r>
              <a:rPr lang="en-IN" sz="3000" b="1" u="sng" dirty="0">
                <a:latin typeface="Times New Roman" panose="02020603050405020304" pitchFamily="18" charset="0"/>
                <a:cs typeface="Times New Roman" panose="02020603050405020304" pitchFamily="18" charset="0"/>
              </a:rPr>
              <a:t>CARRIED OUT BY:</a:t>
            </a:r>
            <a:endParaRPr lang="en-IN" sz="3000" u="sng" dirty="0">
              <a:latin typeface="Times New Roman" panose="02020603050405020304" pitchFamily="18" charset="0"/>
              <a:cs typeface="Times New Roman" panose="02020603050405020304" pitchFamily="18" charset="0"/>
            </a:endParaRPr>
          </a:p>
          <a:p>
            <a:r>
              <a:rPr lang="en-IN" sz="3000" dirty="0">
                <a:latin typeface="Times New Roman" panose="02020603050405020304" pitchFamily="18" charset="0"/>
                <a:cs typeface="Times New Roman" panose="02020603050405020304" pitchFamily="18" charset="0"/>
              </a:rPr>
              <a:t>Bahubali Raj A	1AH20EC004   </a:t>
            </a:r>
          </a:p>
          <a:p>
            <a:r>
              <a:rPr lang="en-IN" sz="3000" dirty="0">
                <a:latin typeface="Times New Roman" panose="02020603050405020304" pitchFamily="18" charset="0"/>
                <a:cs typeface="Times New Roman" panose="02020603050405020304" pitchFamily="18" charset="0"/>
              </a:rPr>
              <a:t>Mohammed Jawad 	1AH20EC010</a:t>
            </a:r>
          </a:p>
          <a:p>
            <a:r>
              <a:rPr lang="en-IN" sz="3000" dirty="0">
                <a:latin typeface="Times New Roman" panose="02020603050405020304" pitchFamily="18" charset="0"/>
                <a:cs typeface="Times New Roman" panose="02020603050405020304" pitchFamily="18" charset="0"/>
              </a:rPr>
              <a:t>Mohammed </a:t>
            </a:r>
            <a:r>
              <a:rPr lang="en-IN" sz="3000" dirty="0" err="1">
                <a:latin typeface="Times New Roman" panose="02020603050405020304" pitchFamily="18" charset="0"/>
                <a:cs typeface="Times New Roman" panose="02020603050405020304" pitchFamily="18" charset="0"/>
              </a:rPr>
              <a:t>Mustaqeem</a:t>
            </a:r>
            <a:r>
              <a:rPr lang="en-IN" sz="3000" dirty="0">
                <a:latin typeface="Times New Roman" panose="02020603050405020304" pitchFamily="18" charset="0"/>
                <a:cs typeface="Times New Roman" panose="02020603050405020304" pitchFamily="18" charset="0"/>
              </a:rPr>
              <a:t> 	1AH20EC011</a:t>
            </a:r>
          </a:p>
          <a:p>
            <a:r>
              <a:rPr lang="en-IN" sz="3000" dirty="0">
                <a:latin typeface="Times New Roman" panose="02020603050405020304" pitchFamily="18" charset="0"/>
                <a:cs typeface="Times New Roman" panose="02020603050405020304" pitchFamily="18" charset="0"/>
              </a:rPr>
              <a:t>Mohammed </a:t>
            </a:r>
            <a:r>
              <a:rPr lang="en-IN" sz="3000" dirty="0" err="1">
                <a:latin typeface="Times New Roman" panose="02020603050405020304" pitchFamily="18" charset="0"/>
                <a:cs typeface="Times New Roman" panose="02020603050405020304" pitchFamily="18" charset="0"/>
              </a:rPr>
              <a:t>Touheed</a:t>
            </a:r>
            <a:r>
              <a:rPr lang="en-IN" sz="3000" dirty="0">
                <a:latin typeface="Times New Roman" panose="02020603050405020304" pitchFamily="18" charset="0"/>
                <a:cs typeface="Times New Roman" panose="02020603050405020304" pitchFamily="18" charset="0"/>
              </a:rPr>
              <a:t>	1AH20EC012</a:t>
            </a:r>
          </a:p>
          <a:p>
            <a:pPr algn="r"/>
            <a:endParaRPr lang="en-IN" dirty="0"/>
          </a:p>
        </p:txBody>
      </p:sp>
      <p:sp>
        <p:nvSpPr>
          <p:cNvPr id="6" name="TextBox 5">
            <a:extLst>
              <a:ext uri="{FF2B5EF4-FFF2-40B4-BE49-F238E27FC236}">
                <a16:creationId xmlns:a16="http://schemas.microsoft.com/office/drawing/2014/main" id="{5BFBDCFD-40FA-4BD5-990A-20FA04EF20E9}"/>
              </a:ext>
            </a:extLst>
          </p:cNvPr>
          <p:cNvSpPr txBox="1"/>
          <p:nvPr/>
        </p:nvSpPr>
        <p:spPr>
          <a:xfrm>
            <a:off x="1313895" y="2732748"/>
            <a:ext cx="10535479" cy="584775"/>
          </a:xfrm>
          <a:prstGeom prst="rect">
            <a:avLst/>
          </a:prstGeom>
          <a:noFill/>
        </p:spPr>
        <p:txBody>
          <a:bodyPr wrap="square" rtlCol="0">
            <a:spAutoFit/>
          </a:bodyPr>
          <a:lstStyle/>
          <a:p>
            <a:pPr algn="ctr"/>
            <a:r>
              <a:rPr lang="en-IN" sz="3200" b="1" dirty="0">
                <a:solidFill>
                  <a:srgbClr val="FF0000"/>
                </a:solidFill>
                <a:latin typeface="Times New Roman" panose="02020603050405020304" pitchFamily="18" charset="0"/>
                <a:cs typeface="Times New Roman" panose="02020603050405020304" pitchFamily="18" charset="0"/>
              </a:rPr>
              <a:t>TOPIC</a:t>
            </a:r>
            <a:r>
              <a:rPr lang="en-IN" sz="3200" dirty="0">
                <a:latin typeface="Times New Roman" panose="02020603050405020304" pitchFamily="18" charset="0"/>
                <a:cs typeface="Times New Roman" panose="02020603050405020304" pitchFamily="18" charset="0"/>
              </a:rPr>
              <a:t> : </a:t>
            </a:r>
            <a:r>
              <a:rPr lang="en-IN" sz="3200" dirty="0">
                <a:solidFill>
                  <a:schemeClr val="tx1">
                    <a:lumMod val="95000"/>
                    <a:lumOff val="5000"/>
                  </a:schemeClr>
                </a:solidFill>
                <a:latin typeface="Times New Roman" panose="02020603050405020304" pitchFamily="18" charset="0"/>
                <a:cs typeface="Times New Roman" panose="02020603050405020304" pitchFamily="18" charset="0"/>
              </a:rPr>
              <a:t>FINGERPRINT DOOR LOCK SYSTEM</a:t>
            </a:r>
          </a:p>
        </p:txBody>
      </p:sp>
      <p:sp>
        <p:nvSpPr>
          <p:cNvPr id="4" name="TextBox 3">
            <a:extLst>
              <a:ext uri="{FF2B5EF4-FFF2-40B4-BE49-F238E27FC236}">
                <a16:creationId xmlns:a16="http://schemas.microsoft.com/office/drawing/2014/main" id="{553D41FF-1995-4603-8FA0-E9551395D2D7}"/>
              </a:ext>
            </a:extLst>
          </p:cNvPr>
          <p:cNvSpPr txBox="1"/>
          <p:nvPr/>
        </p:nvSpPr>
        <p:spPr>
          <a:xfrm>
            <a:off x="7782407" y="4114823"/>
            <a:ext cx="4541739" cy="1877437"/>
          </a:xfrm>
          <a:prstGeom prst="rect">
            <a:avLst/>
          </a:prstGeom>
          <a:noFill/>
        </p:spPr>
        <p:txBody>
          <a:bodyPr wrap="square" rtlCol="0">
            <a:spAutoFit/>
          </a:bodyPr>
          <a:lstStyle/>
          <a:p>
            <a:r>
              <a:rPr lang="en-IN" u="sng" dirty="0">
                <a:latin typeface="Times New Roman" panose="02020603050405020304" pitchFamily="18" charset="0"/>
                <a:cs typeface="Times New Roman" panose="02020603050405020304" pitchFamily="18" charset="0"/>
              </a:rPr>
              <a:t>With the guidance of</a:t>
            </a:r>
            <a:r>
              <a:rPr lang="en-IN" dirty="0"/>
              <a:t>:</a:t>
            </a:r>
          </a:p>
          <a:p>
            <a:r>
              <a:rPr lang="en-IN" sz="1600" b="1" dirty="0">
                <a:solidFill>
                  <a:srgbClr val="002060"/>
                </a:solidFill>
              </a:rPr>
              <a:t>Dr A M </a:t>
            </a:r>
            <a:r>
              <a:rPr lang="en-IN" sz="1600" b="1" dirty="0" err="1">
                <a:solidFill>
                  <a:srgbClr val="002060"/>
                </a:solidFill>
              </a:rPr>
              <a:t>Prasanna</a:t>
            </a:r>
            <a:r>
              <a:rPr lang="en-IN" sz="1600" b="1" dirty="0">
                <a:solidFill>
                  <a:srgbClr val="002060"/>
                </a:solidFill>
              </a:rPr>
              <a:t> Kumar</a:t>
            </a:r>
          </a:p>
          <a:p>
            <a:r>
              <a:rPr lang="en-IN" sz="1600" dirty="0"/>
              <a:t>B.E(E&amp;C).,M.E(P.E).,</a:t>
            </a:r>
            <a:r>
              <a:rPr lang="en-IN" sz="1600" dirty="0" err="1"/>
              <a:t>Ph.D</a:t>
            </a:r>
            <a:r>
              <a:rPr lang="en-IN" sz="1600" dirty="0"/>
              <a:t>(VTU).,FIE.,LMISTE.,</a:t>
            </a:r>
          </a:p>
          <a:p>
            <a:r>
              <a:rPr lang="en-IN" sz="1600" dirty="0"/>
              <a:t>PROFESSOR AND PRINCIPAL OF</a:t>
            </a:r>
          </a:p>
          <a:p>
            <a:r>
              <a:rPr lang="en-IN" sz="1600" dirty="0"/>
              <a:t>ACS COLLEGE OF ENGINEERING, BANGLORE</a:t>
            </a:r>
          </a:p>
          <a:p>
            <a:endParaRPr lang="en-IN" sz="1600" dirty="0"/>
          </a:p>
          <a:p>
            <a:endParaRPr lang="en-IN" dirty="0"/>
          </a:p>
        </p:txBody>
      </p:sp>
      <p:sp>
        <p:nvSpPr>
          <p:cNvPr id="5" name="TextBox 4">
            <a:extLst>
              <a:ext uri="{FF2B5EF4-FFF2-40B4-BE49-F238E27FC236}">
                <a16:creationId xmlns:a16="http://schemas.microsoft.com/office/drawing/2014/main" id="{FF1DB9D8-C2DD-4C8B-8FDF-0899F819CC91}"/>
              </a:ext>
            </a:extLst>
          </p:cNvPr>
          <p:cNvSpPr txBox="1"/>
          <p:nvPr/>
        </p:nvSpPr>
        <p:spPr>
          <a:xfrm>
            <a:off x="1589103" y="2065020"/>
            <a:ext cx="9019713" cy="707886"/>
          </a:xfrm>
          <a:prstGeom prst="rect">
            <a:avLst/>
          </a:prstGeom>
          <a:noFill/>
        </p:spPr>
        <p:txBody>
          <a:bodyPr wrap="square" rtlCol="0">
            <a:spAutoFit/>
          </a:bodyPr>
          <a:lstStyle/>
          <a:p>
            <a:pPr algn="ctr"/>
            <a:r>
              <a:rPr lang="en-IN" sz="2000" b="1" dirty="0">
                <a:solidFill>
                  <a:schemeClr val="accent2">
                    <a:lumMod val="75000"/>
                  </a:schemeClr>
                </a:solidFill>
                <a:latin typeface="Times New Roman" panose="02020603050405020304" pitchFamily="18" charset="0"/>
                <a:cs typeface="Times New Roman" panose="02020603050405020304" pitchFamily="18" charset="0"/>
              </a:rPr>
              <a:t>SUBJECT CODE</a:t>
            </a:r>
            <a:r>
              <a:rPr lang="en-IN" sz="2000" dirty="0">
                <a:latin typeface="Times New Roman" panose="02020603050405020304" pitchFamily="18" charset="0"/>
                <a:cs typeface="Times New Roman" panose="02020603050405020304" pitchFamily="18" charset="0"/>
              </a:rPr>
              <a:t>: 18ECMP68                 </a:t>
            </a:r>
            <a:r>
              <a:rPr lang="en-IN" sz="2000" b="1" dirty="0">
                <a:latin typeface="Times New Roman" panose="02020603050405020304" pitchFamily="18" charset="0"/>
                <a:cs typeface="Times New Roman" panose="02020603050405020304" pitchFamily="18" charset="0"/>
              </a:rPr>
              <a:t> </a:t>
            </a:r>
            <a:r>
              <a:rPr lang="en-IN" sz="2000" b="1" dirty="0">
                <a:solidFill>
                  <a:schemeClr val="accent2">
                    <a:lumMod val="75000"/>
                  </a:schemeClr>
                </a:solidFill>
                <a:latin typeface="Times New Roman" panose="02020603050405020304" pitchFamily="18" charset="0"/>
                <a:cs typeface="Times New Roman" panose="02020603050405020304" pitchFamily="18" charset="0"/>
              </a:rPr>
              <a:t>SUBJECT</a:t>
            </a:r>
            <a:r>
              <a:rPr lang="en-IN" sz="2000" dirty="0">
                <a:latin typeface="Times New Roman" panose="02020603050405020304" pitchFamily="18" charset="0"/>
                <a:cs typeface="Times New Roman" panose="02020603050405020304" pitchFamily="18" charset="0"/>
              </a:rPr>
              <a:t>: MINI PROJECT</a:t>
            </a:r>
          </a:p>
          <a:p>
            <a:pPr algn="ctr"/>
            <a:r>
              <a:rPr lang="en-IN" sz="2000" b="1" dirty="0">
                <a:solidFill>
                  <a:schemeClr val="accent2">
                    <a:lumMod val="75000"/>
                  </a:schemeClr>
                </a:solidFill>
                <a:latin typeface="Times New Roman" panose="02020603050405020304" pitchFamily="18" charset="0"/>
                <a:cs typeface="Times New Roman" panose="02020603050405020304" pitchFamily="18" charset="0"/>
              </a:rPr>
              <a:t>SEMESTER</a:t>
            </a:r>
            <a:r>
              <a:rPr lang="en-IN" sz="2000" dirty="0">
                <a:latin typeface="Times New Roman" panose="02020603050405020304" pitchFamily="18" charset="0"/>
                <a:cs typeface="Times New Roman" panose="02020603050405020304" pitchFamily="18" charset="0"/>
              </a:rPr>
              <a:t>: VI</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239" y="545566"/>
            <a:ext cx="1619392" cy="1619392"/>
          </a:xfrm>
          <a:prstGeom prst="rect">
            <a:avLst/>
          </a:prstGeom>
        </p:spPr>
      </p:pic>
      <p:pic>
        <p:nvPicPr>
          <p:cNvPr id="11" name="Picture 10"/>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91971" y="407617"/>
            <a:ext cx="1657403" cy="1657403"/>
          </a:xfrm>
          <a:prstGeom prst="rect">
            <a:avLst/>
          </a:prstGeom>
        </p:spPr>
      </p:pic>
      <p:sp>
        <p:nvSpPr>
          <p:cNvPr id="8" name="Footer Placeholder 7">
            <a:extLst>
              <a:ext uri="{FF2B5EF4-FFF2-40B4-BE49-F238E27FC236}">
                <a16:creationId xmlns:a16="http://schemas.microsoft.com/office/drawing/2014/main" id="{4DC0C62F-5CFD-4AB3-B6A4-0E4232EF25C4}"/>
              </a:ext>
            </a:extLst>
          </p:cNvPr>
          <p:cNvSpPr>
            <a:spLocks noGrp="1"/>
          </p:cNvSpPr>
          <p:nvPr>
            <p:ph type="ftr" sz="quarter" idx="11"/>
          </p:nvPr>
        </p:nvSpPr>
        <p:spPr/>
        <p:txBody>
          <a:bodyPr/>
          <a:lstStyle/>
          <a:p>
            <a:r>
              <a:rPr lang="en-IN" dirty="0"/>
              <a:t>DEPT. OF ECE, ACSCE</a:t>
            </a:r>
          </a:p>
        </p:txBody>
      </p:sp>
      <p:sp>
        <p:nvSpPr>
          <p:cNvPr id="10" name="Slide Number Placeholder 9">
            <a:extLst>
              <a:ext uri="{FF2B5EF4-FFF2-40B4-BE49-F238E27FC236}">
                <a16:creationId xmlns:a16="http://schemas.microsoft.com/office/drawing/2014/main" id="{5EB1D745-E189-4EF8-AA13-457F36FD39C5}"/>
              </a:ext>
            </a:extLst>
          </p:cNvPr>
          <p:cNvSpPr>
            <a:spLocks noGrp="1"/>
          </p:cNvSpPr>
          <p:nvPr>
            <p:ph type="sldNum" sz="quarter" idx="12"/>
          </p:nvPr>
        </p:nvSpPr>
        <p:spPr/>
        <p:txBody>
          <a:bodyPr/>
          <a:lstStyle/>
          <a:p>
            <a:r>
              <a:rPr lang="en-IN" dirty="0"/>
              <a:t> </a:t>
            </a:r>
            <a:fld id="{395EE781-D011-45FB-83E5-7E6F62FCCAA3}" type="slidenum">
              <a:rPr lang="en-IN" smtClean="0"/>
              <a:t>1</a:t>
            </a:fld>
            <a:endParaRPr lang="en-IN" dirty="0"/>
          </a:p>
        </p:txBody>
      </p:sp>
    </p:spTree>
    <p:extLst>
      <p:ext uri="{BB962C8B-B14F-4D97-AF65-F5344CB8AC3E}">
        <p14:creationId xmlns:p14="http://schemas.microsoft.com/office/powerpoint/2010/main" val="3941843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6B725-3252-4853-94E5-CBBD3861B3D6}"/>
              </a:ext>
            </a:extLst>
          </p:cNvPr>
          <p:cNvSpPr>
            <a:spLocks noGrp="1"/>
          </p:cNvSpPr>
          <p:nvPr>
            <p:ph type="title"/>
          </p:nvPr>
        </p:nvSpPr>
        <p:spPr/>
        <p:txBody>
          <a:bodyPr>
            <a:normAutofit/>
          </a:bodyPr>
          <a:lstStyle/>
          <a:p>
            <a:r>
              <a:rPr lang="en-IN" sz="3600" b="1" u="sng" dirty="0">
                <a:solidFill>
                  <a:srgbClr val="FF0000"/>
                </a:solidFill>
                <a:latin typeface="Times New Roman" panose="02020603050405020304" pitchFamily="18" charset="0"/>
                <a:cs typeface="Times New Roman" panose="02020603050405020304" pitchFamily="18" charset="0"/>
              </a:rPr>
              <a:t>CIRCUIT DIAGRAM</a:t>
            </a:r>
          </a:p>
        </p:txBody>
      </p:sp>
      <p:sp>
        <p:nvSpPr>
          <p:cNvPr id="4" name="Footer Placeholder 3">
            <a:extLst>
              <a:ext uri="{FF2B5EF4-FFF2-40B4-BE49-F238E27FC236}">
                <a16:creationId xmlns:a16="http://schemas.microsoft.com/office/drawing/2014/main" id="{21D740B7-7C87-49AD-A7C3-A64A35B51FA3}"/>
              </a:ext>
            </a:extLst>
          </p:cNvPr>
          <p:cNvSpPr>
            <a:spLocks noGrp="1"/>
          </p:cNvSpPr>
          <p:nvPr>
            <p:ph type="ftr" sz="quarter" idx="11"/>
          </p:nvPr>
        </p:nvSpPr>
        <p:spPr/>
        <p:txBody>
          <a:bodyPr/>
          <a:lstStyle/>
          <a:p>
            <a:r>
              <a:rPr lang="en-IN" dirty="0"/>
              <a:t>DEPT. OF ECE, ACSCE</a:t>
            </a:r>
          </a:p>
        </p:txBody>
      </p:sp>
      <p:sp>
        <p:nvSpPr>
          <p:cNvPr id="5" name="Slide Number Placeholder 4">
            <a:extLst>
              <a:ext uri="{FF2B5EF4-FFF2-40B4-BE49-F238E27FC236}">
                <a16:creationId xmlns:a16="http://schemas.microsoft.com/office/drawing/2014/main" id="{88922D13-7530-4337-B402-91A1E39D62EF}"/>
              </a:ext>
            </a:extLst>
          </p:cNvPr>
          <p:cNvSpPr>
            <a:spLocks noGrp="1"/>
          </p:cNvSpPr>
          <p:nvPr>
            <p:ph type="sldNum" sz="quarter" idx="12"/>
          </p:nvPr>
        </p:nvSpPr>
        <p:spPr/>
        <p:txBody>
          <a:bodyPr/>
          <a:lstStyle/>
          <a:p>
            <a:fld id="{395EE781-D011-45FB-83E5-7E6F62FCCAA3}" type="slidenum">
              <a:rPr lang="en-IN" smtClean="0"/>
              <a:t>10</a:t>
            </a:fld>
            <a:endParaRPr lang="en-IN"/>
          </a:p>
        </p:txBody>
      </p:sp>
      <p:pic>
        <p:nvPicPr>
          <p:cNvPr id="11" name="Content Placeholder 10">
            <a:extLst>
              <a:ext uri="{FF2B5EF4-FFF2-40B4-BE49-F238E27FC236}">
                <a16:creationId xmlns:a16="http://schemas.microsoft.com/office/drawing/2014/main" id="{0D06E640-4054-494E-9FF8-FD7DB95D62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1825625"/>
            <a:ext cx="7735712" cy="4351338"/>
          </a:xfrm>
        </p:spPr>
      </p:pic>
    </p:spTree>
    <p:extLst>
      <p:ext uri="{BB962C8B-B14F-4D97-AF65-F5344CB8AC3E}">
        <p14:creationId xmlns:p14="http://schemas.microsoft.com/office/powerpoint/2010/main" val="2495495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2F75D-FAA8-4EDE-86D9-5417C04CA6B5}"/>
              </a:ext>
            </a:extLst>
          </p:cNvPr>
          <p:cNvSpPr>
            <a:spLocks noGrp="1"/>
          </p:cNvSpPr>
          <p:nvPr>
            <p:ph type="title"/>
          </p:nvPr>
        </p:nvSpPr>
        <p:spPr/>
        <p:txBody>
          <a:bodyPr>
            <a:normAutofit/>
          </a:bodyPr>
          <a:lstStyle/>
          <a:p>
            <a:r>
              <a:rPr lang="en-IN" sz="3600" b="1" u="sng" dirty="0">
                <a:solidFill>
                  <a:srgbClr val="FF0000"/>
                </a:solidFill>
                <a:latin typeface="Times New Roman" panose="02020603050405020304" pitchFamily="18" charset="0"/>
                <a:cs typeface="Times New Roman" panose="02020603050405020304" pitchFamily="18" charset="0"/>
              </a:rPr>
              <a:t>COMPONENTS REQUIRED </a:t>
            </a:r>
          </a:p>
        </p:txBody>
      </p:sp>
      <p:sp>
        <p:nvSpPr>
          <p:cNvPr id="3" name="Content Placeholder 2">
            <a:extLst>
              <a:ext uri="{FF2B5EF4-FFF2-40B4-BE49-F238E27FC236}">
                <a16:creationId xmlns:a16="http://schemas.microsoft.com/office/drawing/2014/main" id="{FFF70892-095F-4F3B-8510-C0485889452A}"/>
              </a:ext>
            </a:extLst>
          </p:cNvPr>
          <p:cNvSpPr>
            <a:spLocks noGrp="1"/>
          </p:cNvSpPr>
          <p:nvPr>
            <p:ph idx="1"/>
          </p:nvPr>
        </p:nvSpPr>
        <p:spPr/>
        <p:txBody>
          <a:bodyPr>
            <a:normAutofit/>
          </a:bodyPr>
          <a:lstStyle/>
          <a:p>
            <a:r>
              <a:rPr lang="en-IN" dirty="0">
                <a:latin typeface="Times New Roman" panose="02020603050405020304" pitchFamily="18" charset="0"/>
                <a:cs typeface="Times New Roman" panose="02020603050405020304" pitchFamily="18" charset="0"/>
              </a:rPr>
              <a:t>Arduino uno </a:t>
            </a:r>
          </a:p>
          <a:p>
            <a:r>
              <a:rPr lang="en-IN" dirty="0">
                <a:latin typeface="Times New Roman" panose="02020603050405020304" pitchFamily="18" charset="0"/>
                <a:cs typeface="Times New Roman" panose="02020603050405020304" pitchFamily="18" charset="0"/>
              </a:rPr>
              <a:t>Fingerprint sensor</a:t>
            </a:r>
          </a:p>
          <a:p>
            <a:r>
              <a:rPr lang="en-IN" dirty="0">
                <a:latin typeface="Times New Roman" panose="02020603050405020304" pitchFamily="18" charset="0"/>
                <a:cs typeface="Times New Roman" panose="02020603050405020304" pitchFamily="18" charset="0"/>
              </a:rPr>
              <a:t>Solenoid lock</a:t>
            </a:r>
          </a:p>
          <a:p>
            <a:r>
              <a:rPr lang="en-IN" dirty="0">
                <a:latin typeface="Times New Roman" panose="02020603050405020304" pitchFamily="18" charset="0"/>
                <a:cs typeface="Times New Roman" panose="02020603050405020304" pitchFamily="18" charset="0"/>
              </a:rPr>
              <a:t>TIP122 transistor</a:t>
            </a:r>
          </a:p>
          <a:p>
            <a:r>
              <a:rPr lang="en-IN" dirty="0">
                <a:latin typeface="Times New Roman" panose="02020603050405020304" pitchFamily="18" charset="0"/>
                <a:cs typeface="Times New Roman" panose="02020603050405020304" pitchFamily="18" charset="0"/>
              </a:rPr>
              <a:t>5 Volts Relay</a:t>
            </a:r>
          </a:p>
          <a:p>
            <a:r>
              <a:rPr lang="en-IN" dirty="0">
                <a:latin typeface="Times New Roman" panose="02020603050405020304" pitchFamily="18" charset="0"/>
                <a:cs typeface="Times New Roman" panose="02020603050405020304" pitchFamily="18" charset="0"/>
              </a:rPr>
              <a:t>DC Batteries</a:t>
            </a:r>
          </a:p>
          <a:p>
            <a:r>
              <a:rPr lang="en-IN" dirty="0">
                <a:latin typeface="Times New Roman" panose="02020603050405020304" pitchFamily="18" charset="0"/>
                <a:cs typeface="Times New Roman" panose="02020603050405020304" pitchFamily="18" charset="0"/>
              </a:rPr>
              <a:t>Wires</a:t>
            </a:r>
          </a:p>
          <a:p>
            <a:endParaRPr lang="en-IN" dirty="0"/>
          </a:p>
        </p:txBody>
      </p:sp>
      <p:sp>
        <p:nvSpPr>
          <p:cNvPr id="4" name="Footer Placeholder 3">
            <a:extLst>
              <a:ext uri="{FF2B5EF4-FFF2-40B4-BE49-F238E27FC236}">
                <a16:creationId xmlns:a16="http://schemas.microsoft.com/office/drawing/2014/main" id="{9DBBA2E3-2831-46BA-8D92-253A9C50F980}"/>
              </a:ext>
            </a:extLst>
          </p:cNvPr>
          <p:cNvSpPr>
            <a:spLocks noGrp="1"/>
          </p:cNvSpPr>
          <p:nvPr>
            <p:ph type="ftr" sz="quarter" idx="11"/>
          </p:nvPr>
        </p:nvSpPr>
        <p:spPr/>
        <p:txBody>
          <a:bodyPr/>
          <a:lstStyle/>
          <a:p>
            <a:r>
              <a:rPr lang="en-IN"/>
              <a:t>DEPT. OF ECE, ACSCE</a:t>
            </a:r>
          </a:p>
          <a:p>
            <a:endParaRPr lang="en-IN" dirty="0"/>
          </a:p>
        </p:txBody>
      </p:sp>
      <p:sp>
        <p:nvSpPr>
          <p:cNvPr id="5" name="Slide Number Placeholder 4">
            <a:extLst>
              <a:ext uri="{FF2B5EF4-FFF2-40B4-BE49-F238E27FC236}">
                <a16:creationId xmlns:a16="http://schemas.microsoft.com/office/drawing/2014/main" id="{5C014049-B366-4B91-95F7-8C58567ED3FB}"/>
              </a:ext>
            </a:extLst>
          </p:cNvPr>
          <p:cNvSpPr>
            <a:spLocks noGrp="1"/>
          </p:cNvSpPr>
          <p:nvPr>
            <p:ph type="sldNum" sz="quarter" idx="12"/>
          </p:nvPr>
        </p:nvSpPr>
        <p:spPr/>
        <p:txBody>
          <a:bodyPr/>
          <a:lstStyle/>
          <a:p>
            <a:fld id="{395EE781-D011-45FB-83E5-7E6F62FCCAA3}" type="slidenum">
              <a:rPr lang="en-IN" smtClean="0"/>
              <a:t>11</a:t>
            </a:fld>
            <a:endParaRPr lang="en-IN"/>
          </a:p>
        </p:txBody>
      </p:sp>
    </p:spTree>
    <p:extLst>
      <p:ext uri="{BB962C8B-B14F-4D97-AF65-F5344CB8AC3E}">
        <p14:creationId xmlns:p14="http://schemas.microsoft.com/office/powerpoint/2010/main" val="3782874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27215-AC66-44B9-A7C8-F069CF2FF483}"/>
              </a:ext>
            </a:extLst>
          </p:cNvPr>
          <p:cNvSpPr>
            <a:spLocks noGrp="1"/>
          </p:cNvSpPr>
          <p:nvPr>
            <p:ph type="title"/>
          </p:nvPr>
        </p:nvSpPr>
        <p:spPr>
          <a:xfrm>
            <a:off x="1355785" y="125250"/>
            <a:ext cx="9603275" cy="1049235"/>
          </a:xfrm>
        </p:spPr>
        <p:txBody>
          <a:bodyPr>
            <a:normAutofit/>
          </a:bodyPr>
          <a:lstStyle/>
          <a:p>
            <a:r>
              <a:rPr lang="en-IN" dirty="0">
                <a:latin typeface="Times New Roman" panose="02020603050405020304" pitchFamily="18" charset="0"/>
                <a:cs typeface="Times New Roman" panose="02020603050405020304" pitchFamily="18" charset="0"/>
              </a:rPr>
              <a:t>                  </a:t>
            </a:r>
            <a:r>
              <a:rPr lang="en-IN" sz="3600" b="1" u="sng" dirty="0">
                <a:solidFill>
                  <a:srgbClr val="0070C0"/>
                </a:solidFill>
                <a:latin typeface="Times New Roman" panose="02020603050405020304" pitchFamily="18" charset="0"/>
                <a:cs typeface="Times New Roman" panose="02020603050405020304" pitchFamily="18" charset="0"/>
              </a:rPr>
              <a:t>ARDUINO UNO </a:t>
            </a:r>
          </a:p>
        </p:txBody>
      </p:sp>
      <p:sp>
        <p:nvSpPr>
          <p:cNvPr id="3" name="Content Placeholder 2">
            <a:extLst>
              <a:ext uri="{FF2B5EF4-FFF2-40B4-BE49-F238E27FC236}">
                <a16:creationId xmlns:a16="http://schemas.microsoft.com/office/drawing/2014/main" id="{2858E394-31FE-43C1-8121-2A4DC919F867}"/>
              </a:ext>
            </a:extLst>
          </p:cNvPr>
          <p:cNvSpPr>
            <a:spLocks noGrp="1"/>
          </p:cNvSpPr>
          <p:nvPr>
            <p:ph idx="1"/>
          </p:nvPr>
        </p:nvSpPr>
        <p:spPr/>
        <p:txBody>
          <a:bodyPr>
            <a:normAutofit fontScale="92500" lnSpcReduction="10000"/>
          </a:bodyPr>
          <a:lstStyle/>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Arduino UNO is a microcontroller board based on the ATmega328P, It has 14 digital I/O pins, 6 Analog inputs,  a 16 MHz ceramic resonator , a USB cable connection, a power jack , an ICSP header and a reset button.</a:t>
            </a:r>
          </a:p>
          <a:p>
            <a:r>
              <a:rPr lang="en-IN" dirty="0">
                <a:latin typeface="Times New Roman" panose="02020603050405020304" pitchFamily="18" charset="0"/>
                <a:cs typeface="Times New Roman" panose="02020603050405020304" pitchFamily="18" charset="0"/>
              </a:rPr>
              <a:t>Programming is done by using </a:t>
            </a:r>
            <a:r>
              <a:rPr lang="en-IN" dirty="0" err="1">
                <a:latin typeface="Times New Roman" panose="02020603050405020304" pitchFamily="18" charset="0"/>
                <a:cs typeface="Times New Roman" panose="02020603050405020304" pitchFamily="18" charset="0"/>
              </a:rPr>
              <a:t>ArduinoIDE</a:t>
            </a:r>
            <a:r>
              <a:rPr lang="en-IN" dirty="0">
                <a:latin typeface="Times New Roman" panose="02020603050405020304" pitchFamily="18" charset="0"/>
                <a:cs typeface="Times New Roman" panose="02020603050405020304" pitchFamily="18" charset="0"/>
              </a:rPr>
              <a:t> software</a:t>
            </a:r>
          </a:p>
          <a:p>
            <a:pPr marL="0" indent="0">
              <a:buNone/>
            </a:pP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36286F2-76C3-480D-A0E3-95AF95081F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8015" y="1942532"/>
            <a:ext cx="3381406" cy="2235022"/>
          </a:xfrm>
          <a:prstGeom prst="rect">
            <a:avLst/>
          </a:prstGeom>
        </p:spPr>
      </p:pic>
      <p:sp>
        <p:nvSpPr>
          <p:cNvPr id="4" name="Footer Placeholder 3">
            <a:extLst>
              <a:ext uri="{FF2B5EF4-FFF2-40B4-BE49-F238E27FC236}">
                <a16:creationId xmlns:a16="http://schemas.microsoft.com/office/drawing/2014/main" id="{50607C6A-1B19-4C67-928C-58F587D3274A}"/>
              </a:ext>
            </a:extLst>
          </p:cNvPr>
          <p:cNvSpPr>
            <a:spLocks noGrp="1"/>
          </p:cNvSpPr>
          <p:nvPr>
            <p:ph type="ftr" sz="quarter" idx="11"/>
          </p:nvPr>
        </p:nvSpPr>
        <p:spPr/>
        <p:txBody>
          <a:bodyPr/>
          <a:lstStyle/>
          <a:p>
            <a:r>
              <a:rPr lang="en-IN"/>
              <a:t>DEPT. OF ECE, ACSCE</a:t>
            </a:r>
          </a:p>
          <a:p>
            <a:endParaRPr lang="en-IN" dirty="0"/>
          </a:p>
        </p:txBody>
      </p:sp>
      <p:sp>
        <p:nvSpPr>
          <p:cNvPr id="6" name="Slide Number Placeholder 5">
            <a:extLst>
              <a:ext uri="{FF2B5EF4-FFF2-40B4-BE49-F238E27FC236}">
                <a16:creationId xmlns:a16="http://schemas.microsoft.com/office/drawing/2014/main" id="{92A10222-FA8E-464B-8009-7C92FB6ED69A}"/>
              </a:ext>
            </a:extLst>
          </p:cNvPr>
          <p:cNvSpPr>
            <a:spLocks noGrp="1"/>
          </p:cNvSpPr>
          <p:nvPr>
            <p:ph type="sldNum" sz="quarter" idx="12"/>
          </p:nvPr>
        </p:nvSpPr>
        <p:spPr/>
        <p:txBody>
          <a:bodyPr/>
          <a:lstStyle/>
          <a:p>
            <a:fld id="{395EE781-D011-45FB-83E5-7E6F62FCCAA3}" type="slidenum">
              <a:rPr lang="en-IN" smtClean="0"/>
              <a:t>12</a:t>
            </a:fld>
            <a:endParaRPr lang="en-IN"/>
          </a:p>
        </p:txBody>
      </p:sp>
    </p:spTree>
    <p:extLst>
      <p:ext uri="{BB962C8B-B14F-4D97-AF65-F5344CB8AC3E}">
        <p14:creationId xmlns:p14="http://schemas.microsoft.com/office/powerpoint/2010/main" val="2226324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84C0B-A395-44C8-AD43-FED781561869}"/>
              </a:ext>
            </a:extLst>
          </p:cNvPr>
          <p:cNvSpPr>
            <a:spLocks noGrp="1"/>
          </p:cNvSpPr>
          <p:nvPr>
            <p:ph type="title"/>
          </p:nvPr>
        </p:nvSpPr>
        <p:spPr>
          <a:xfrm>
            <a:off x="1294825" y="133959"/>
            <a:ext cx="9603275" cy="1049235"/>
          </a:xfrm>
        </p:spPr>
        <p:txBody>
          <a:bodyPr>
            <a:normAutofit fontScale="90000"/>
          </a:bodyPr>
          <a:lstStyle/>
          <a:p>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t>
            </a:r>
            <a:r>
              <a:rPr lang="en-IN" sz="4000" b="1" u="sng" dirty="0">
                <a:solidFill>
                  <a:schemeClr val="accent1"/>
                </a:solidFill>
                <a:latin typeface="Times New Roman" panose="02020603050405020304" pitchFamily="18" charset="0"/>
                <a:cs typeface="Times New Roman" panose="02020603050405020304" pitchFamily="18" charset="0"/>
              </a:rPr>
              <a:t>FINGERPRINT SENSOR</a:t>
            </a:r>
          </a:p>
        </p:txBody>
      </p:sp>
      <p:sp>
        <p:nvSpPr>
          <p:cNvPr id="3" name="Content Placeholder 2">
            <a:extLst>
              <a:ext uri="{FF2B5EF4-FFF2-40B4-BE49-F238E27FC236}">
                <a16:creationId xmlns:a16="http://schemas.microsoft.com/office/drawing/2014/main" id="{01CE9E0D-E332-4E95-B180-5193493915F5}"/>
              </a:ext>
            </a:extLst>
          </p:cNvPr>
          <p:cNvSpPr>
            <a:spLocks noGrp="1"/>
          </p:cNvSpPr>
          <p:nvPr>
            <p:ph idx="1"/>
          </p:nvPr>
        </p:nvSpPr>
        <p:spPr/>
        <p:txBody>
          <a:bodyPr/>
          <a:lstStyle/>
          <a:p>
            <a:endParaRPr lang="en-IN" dirty="0"/>
          </a:p>
          <a:p>
            <a:endParaRPr lang="en-IN" dirty="0"/>
          </a:p>
          <a:p>
            <a:endParaRPr lang="en-IN" dirty="0"/>
          </a:p>
          <a:p>
            <a:r>
              <a:rPr lang="en-IN" dirty="0"/>
              <a:t>A fingerprint sensor is an electronic device used to </a:t>
            </a:r>
            <a:r>
              <a:rPr lang="en-IN" u="sng" dirty="0"/>
              <a:t>capture a digital image </a:t>
            </a:r>
            <a:r>
              <a:rPr lang="en-IN" dirty="0"/>
              <a:t>of the fingerprint pattern.</a:t>
            </a:r>
          </a:p>
          <a:p>
            <a:r>
              <a:rPr lang="en-IN" dirty="0"/>
              <a:t>The captured image is called a </a:t>
            </a:r>
            <a:r>
              <a:rPr lang="en-IN" u="sng" dirty="0"/>
              <a:t>live scan</a:t>
            </a:r>
            <a:r>
              <a:rPr lang="en-IN" dirty="0"/>
              <a:t>. This live scan is digitally processed to create a biometric template which is stored and used for matching.</a:t>
            </a:r>
          </a:p>
        </p:txBody>
      </p:sp>
      <p:pic>
        <p:nvPicPr>
          <p:cNvPr id="4" name="Picture 3">
            <a:extLst>
              <a:ext uri="{FF2B5EF4-FFF2-40B4-BE49-F238E27FC236}">
                <a16:creationId xmlns:a16="http://schemas.microsoft.com/office/drawing/2014/main" id="{BB86DFDE-4ECB-44CC-8EC4-C30797700B2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4960796" y="1466832"/>
            <a:ext cx="1834919" cy="1692486"/>
          </a:xfrm>
          <a:prstGeom prst="rect">
            <a:avLst/>
          </a:prstGeom>
        </p:spPr>
      </p:pic>
      <p:sp>
        <p:nvSpPr>
          <p:cNvPr id="5" name="Footer Placeholder 4">
            <a:extLst>
              <a:ext uri="{FF2B5EF4-FFF2-40B4-BE49-F238E27FC236}">
                <a16:creationId xmlns:a16="http://schemas.microsoft.com/office/drawing/2014/main" id="{851ADE59-6A3D-43CA-A57A-6D852085F21E}"/>
              </a:ext>
            </a:extLst>
          </p:cNvPr>
          <p:cNvSpPr>
            <a:spLocks noGrp="1"/>
          </p:cNvSpPr>
          <p:nvPr>
            <p:ph type="ftr" sz="quarter" idx="11"/>
          </p:nvPr>
        </p:nvSpPr>
        <p:spPr/>
        <p:txBody>
          <a:bodyPr/>
          <a:lstStyle/>
          <a:p>
            <a:r>
              <a:rPr lang="en-IN"/>
              <a:t>DEPT. OF ECE, ACSCE</a:t>
            </a:r>
          </a:p>
          <a:p>
            <a:endParaRPr lang="en-IN" dirty="0"/>
          </a:p>
        </p:txBody>
      </p:sp>
      <p:sp>
        <p:nvSpPr>
          <p:cNvPr id="6" name="Slide Number Placeholder 5">
            <a:extLst>
              <a:ext uri="{FF2B5EF4-FFF2-40B4-BE49-F238E27FC236}">
                <a16:creationId xmlns:a16="http://schemas.microsoft.com/office/drawing/2014/main" id="{3FE5EF7A-1059-46DE-B367-A69D00479E6A}"/>
              </a:ext>
            </a:extLst>
          </p:cNvPr>
          <p:cNvSpPr>
            <a:spLocks noGrp="1"/>
          </p:cNvSpPr>
          <p:nvPr>
            <p:ph type="sldNum" sz="quarter" idx="12"/>
          </p:nvPr>
        </p:nvSpPr>
        <p:spPr/>
        <p:txBody>
          <a:bodyPr/>
          <a:lstStyle/>
          <a:p>
            <a:fld id="{395EE781-D011-45FB-83E5-7E6F62FCCAA3}" type="slidenum">
              <a:rPr lang="en-IN" smtClean="0"/>
              <a:t>13</a:t>
            </a:fld>
            <a:endParaRPr lang="en-IN"/>
          </a:p>
        </p:txBody>
      </p:sp>
    </p:spTree>
    <p:extLst>
      <p:ext uri="{BB962C8B-B14F-4D97-AF65-F5344CB8AC3E}">
        <p14:creationId xmlns:p14="http://schemas.microsoft.com/office/powerpoint/2010/main" val="97141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584F8-B1CF-401F-869D-54AD697F3AB8}"/>
              </a:ext>
            </a:extLst>
          </p:cNvPr>
          <p:cNvSpPr>
            <a:spLocks noGrp="1"/>
          </p:cNvSpPr>
          <p:nvPr>
            <p:ph type="title"/>
          </p:nvPr>
        </p:nvSpPr>
        <p:spPr>
          <a:xfrm>
            <a:off x="1373202" y="116541"/>
            <a:ext cx="9603275" cy="1049235"/>
          </a:xfrm>
        </p:spPr>
        <p:txBody>
          <a:bodyPr>
            <a:normAutofit fontScale="90000"/>
          </a:bodyPr>
          <a:lstStyle/>
          <a:p>
            <a:br>
              <a:rPr lang="en-IN" b="1" dirty="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		  </a:t>
            </a:r>
            <a:r>
              <a:rPr lang="en-IN" sz="4000" b="1" u="sng" dirty="0">
                <a:solidFill>
                  <a:srgbClr val="0070C0"/>
                </a:solidFill>
                <a:latin typeface="Times New Roman" panose="02020603050405020304" pitchFamily="18" charset="0"/>
                <a:cs typeface="Times New Roman" panose="02020603050405020304" pitchFamily="18" charset="0"/>
              </a:rPr>
              <a:t>SOLENOID LOCK</a:t>
            </a:r>
          </a:p>
        </p:txBody>
      </p:sp>
      <p:sp>
        <p:nvSpPr>
          <p:cNvPr id="3" name="Content Placeholder 2">
            <a:extLst>
              <a:ext uri="{FF2B5EF4-FFF2-40B4-BE49-F238E27FC236}">
                <a16:creationId xmlns:a16="http://schemas.microsoft.com/office/drawing/2014/main" id="{EAAD0A75-D7D3-4567-B65C-A362A48B040A}"/>
              </a:ext>
            </a:extLst>
          </p:cNvPr>
          <p:cNvSpPr>
            <a:spLocks noGrp="1"/>
          </p:cNvSpPr>
          <p:nvPr>
            <p:ph idx="1"/>
          </p:nvPr>
        </p:nvSpPr>
        <p:spPr/>
        <p:txBody>
          <a:bodyPr>
            <a:normAutofit/>
          </a:bodyPr>
          <a:lstStyle/>
          <a:p>
            <a:endParaRPr lang="en-IN" dirty="0"/>
          </a:p>
          <a:p>
            <a:endParaRPr lang="en-IN" dirty="0"/>
          </a:p>
          <a:p>
            <a:endParaRPr lang="en-IN" dirty="0"/>
          </a:p>
          <a:p>
            <a:endParaRPr lang="en-IN" dirty="0"/>
          </a:p>
          <a:p>
            <a:r>
              <a:rPr lang="en-IN" dirty="0"/>
              <a:t>12V Solenoid lock has a slug with a slanted cut and a good mounted bracket. Its basically an electronic lock designed for a basic cabinet.</a:t>
            </a:r>
          </a:p>
          <a:p>
            <a:r>
              <a:rPr lang="en-IN" dirty="0"/>
              <a:t>It draws approx. 650mA of current when its activated, </a:t>
            </a:r>
          </a:p>
          <a:p>
            <a:r>
              <a:rPr lang="en-IN" dirty="0"/>
              <a:t>Another advantage of this type of lock is, its programmable.</a:t>
            </a:r>
          </a:p>
        </p:txBody>
      </p:sp>
      <p:pic>
        <p:nvPicPr>
          <p:cNvPr id="5" name="Picture 4">
            <a:extLst>
              <a:ext uri="{FF2B5EF4-FFF2-40B4-BE49-F238E27FC236}">
                <a16:creationId xmlns:a16="http://schemas.microsoft.com/office/drawing/2014/main" id="{DC57FEBD-9922-493B-A633-3841ADF1384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4577510" y="1646238"/>
            <a:ext cx="2360571" cy="1872027"/>
          </a:xfrm>
          <a:prstGeom prst="rect">
            <a:avLst/>
          </a:prstGeom>
        </p:spPr>
      </p:pic>
      <p:sp>
        <p:nvSpPr>
          <p:cNvPr id="4" name="Footer Placeholder 3">
            <a:extLst>
              <a:ext uri="{FF2B5EF4-FFF2-40B4-BE49-F238E27FC236}">
                <a16:creationId xmlns:a16="http://schemas.microsoft.com/office/drawing/2014/main" id="{A45BF453-339A-4CFF-8205-6185EE0278DA}"/>
              </a:ext>
            </a:extLst>
          </p:cNvPr>
          <p:cNvSpPr>
            <a:spLocks noGrp="1"/>
          </p:cNvSpPr>
          <p:nvPr>
            <p:ph type="ftr" sz="quarter" idx="11"/>
          </p:nvPr>
        </p:nvSpPr>
        <p:spPr/>
        <p:txBody>
          <a:bodyPr/>
          <a:lstStyle/>
          <a:p>
            <a:r>
              <a:rPr lang="en-IN"/>
              <a:t>DEPT. OF ECE, ACSCE</a:t>
            </a:r>
          </a:p>
          <a:p>
            <a:endParaRPr lang="en-IN" dirty="0"/>
          </a:p>
        </p:txBody>
      </p:sp>
      <p:sp>
        <p:nvSpPr>
          <p:cNvPr id="6" name="Slide Number Placeholder 5">
            <a:extLst>
              <a:ext uri="{FF2B5EF4-FFF2-40B4-BE49-F238E27FC236}">
                <a16:creationId xmlns:a16="http://schemas.microsoft.com/office/drawing/2014/main" id="{43092880-0E8F-47F3-AF62-CAF2E9F452F3}"/>
              </a:ext>
            </a:extLst>
          </p:cNvPr>
          <p:cNvSpPr>
            <a:spLocks noGrp="1"/>
          </p:cNvSpPr>
          <p:nvPr>
            <p:ph type="sldNum" sz="quarter" idx="12"/>
          </p:nvPr>
        </p:nvSpPr>
        <p:spPr/>
        <p:txBody>
          <a:bodyPr/>
          <a:lstStyle/>
          <a:p>
            <a:fld id="{395EE781-D011-45FB-83E5-7E6F62FCCAA3}" type="slidenum">
              <a:rPr lang="en-IN" smtClean="0"/>
              <a:t>14</a:t>
            </a:fld>
            <a:endParaRPr lang="en-IN"/>
          </a:p>
        </p:txBody>
      </p:sp>
    </p:spTree>
    <p:extLst>
      <p:ext uri="{BB962C8B-B14F-4D97-AF65-F5344CB8AC3E}">
        <p14:creationId xmlns:p14="http://schemas.microsoft.com/office/powerpoint/2010/main" val="22387705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289FD-1BCD-4BC3-8BEA-FFD24F8CF74C}"/>
              </a:ext>
            </a:extLst>
          </p:cNvPr>
          <p:cNvSpPr>
            <a:spLocks noGrp="1"/>
          </p:cNvSpPr>
          <p:nvPr>
            <p:ph type="title"/>
          </p:nvPr>
        </p:nvSpPr>
        <p:spPr>
          <a:xfrm>
            <a:off x="1408036" y="0"/>
            <a:ext cx="9603275" cy="1049235"/>
          </a:xfrm>
        </p:spPr>
        <p:txBody>
          <a:bodyPr>
            <a:normAutofit fontScale="90000"/>
          </a:bodyPr>
          <a:lstStyle/>
          <a:p>
            <a:br>
              <a:rPr lang="en-IN" b="1" dirty="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		</a:t>
            </a:r>
            <a:r>
              <a:rPr lang="en-IN" sz="4000" b="1" u="sng" dirty="0">
                <a:solidFill>
                  <a:srgbClr val="0070C0"/>
                </a:solidFill>
                <a:latin typeface="Times New Roman" panose="02020603050405020304" pitchFamily="18" charset="0"/>
                <a:cs typeface="Times New Roman" panose="02020603050405020304" pitchFamily="18" charset="0"/>
              </a:rPr>
              <a:t>TIP122 TRANSISTOR</a:t>
            </a:r>
          </a:p>
        </p:txBody>
      </p:sp>
      <p:sp>
        <p:nvSpPr>
          <p:cNvPr id="3" name="Content Placeholder 2">
            <a:extLst>
              <a:ext uri="{FF2B5EF4-FFF2-40B4-BE49-F238E27FC236}">
                <a16:creationId xmlns:a16="http://schemas.microsoft.com/office/drawing/2014/main" id="{E6BC4078-0C22-446A-B7EC-A30636EB7CD1}"/>
              </a:ext>
            </a:extLst>
          </p:cNvPr>
          <p:cNvSpPr>
            <a:spLocks noGrp="1"/>
          </p:cNvSpPr>
          <p:nvPr>
            <p:ph idx="1"/>
          </p:nvPr>
        </p:nvSpPr>
        <p:spPr>
          <a:xfrm>
            <a:off x="296092" y="2151017"/>
            <a:ext cx="9596845" cy="3816255"/>
          </a:xfrm>
        </p:spPr>
        <p:txBody>
          <a:bodyPr>
            <a:normAutofit fontScale="92500" lnSpcReduction="20000"/>
          </a:bodyPr>
          <a:lstStyle/>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TIP122 transistor is a Darlington NPN transistor and it is very popular for its high current gain and high current . As the name suggests, the term Darlington means when the two transistors are available in a single pack for enhancing the gain at the output.</a:t>
            </a:r>
          </a:p>
          <a:p>
            <a:r>
              <a:rPr lang="en-IN" dirty="0">
                <a:latin typeface="Times New Roman" panose="02020603050405020304" pitchFamily="18" charset="0"/>
                <a:cs typeface="Times New Roman" panose="02020603050405020304" pitchFamily="18" charset="0"/>
              </a:rPr>
              <a:t>The manufacturing of this transistor can be done like a switch and amplifier purpose </a:t>
            </a:r>
          </a:p>
          <a:p>
            <a:r>
              <a:rPr lang="en-IN" dirty="0">
                <a:latin typeface="Times New Roman" panose="02020603050405020304" pitchFamily="18" charset="0"/>
                <a:cs typeface="Times New Roman" panose="02020603050405020304" pitchFamily="18" charset="0"/>
              </a:rPr>
              <a:t>In our application its acts as a switch.</a:t>
            </a:r>
          </a:p>
        </p:txBody>
      </p:sp>
      <p:pic>
        <p:nvPicPr>
          <p:cNvPr id="5" name="Picture 4">
            <a:extLst>
              <a:ext uri="{FF2B5EF4-FFF2-40B4-BE49-F238E27FC236}">
                <a16:creationId xmlns:a16="http://schemas.microsoft.com/office/drawing/2014/main" id="{99F14ABC-AC7E-4E03-A6E0-C683B05435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119" y="1200950"/>
            <a:ext cx="1811324" cy="1691368"/>
          </a:xfrm>
          <a:prstGeom prst="rect">
            <a:avLst/>
          </a:prstGeom>
        </p:spPr>
      </p:pic>
      <p:pic>
        <p:nvPicPr>
          <p:cNvPr id="7" name="Picture 6">
            <a:extLst>
              <a:ext uri="{FF2B5EF4-FFF2-40B4-BE49-F238E27FC236}">
                <a16:creationId xmlns:a16="http://schemas.microsoft.com/office/drawing/2014/main" id="{96F3D99E-FC56-4886-8DE8-7B4FD30054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87609" y="1200950"/>
            <a:ext cx="2002972" cy="4025021"/>
          </a:xfrm>
          <a:prstGeom prst="rect">
            <a:avLst/>
          </a:prstGeom>
        </p:spPr>
      </p:pic>
      <p:sp>
        <p:nvSpPr>
          <p:cNvPr id="4" name="Footer Placeholder 3">
            <a:extLst>
              <a:ext uri="{FF2B5EF4-FFF2-40B4-BE49-F238E27FC236}">
                <a16:creationId xmlns:a16="http://schemas.microsoft.com/office/drawing/2014/main" id="{0E147C10-7A22-462D-B414-20D5406F1A33}"/>
              </a:ext>
            </a:extLst>
          </p:cNvPr>
          <p:cNvSpPr>
            <a:spLocks noGrp="1"/>
          </p:cNvSpPr>
          <p:nvPr>
            <p:ph type="ftr" sz="quarter" idx="11"/>
          </p:nvPr>
        </p:nvSpPr>
        <p:spPr/>
        <p:txBody>
          <a:bodyPr/>
          <a:lstStyle/>
          <a:p>
            <a:r>
              <a:rPr lang="en-IN"/>
              <a:t>DEPT. OF ECE, ACSCE</a:t>
            </a:r>
          </a:p>
          <a:p>
            <a:endParaRPr lang="en-IN" dirty="0"/>
          </a:p>
        </p:txBody>
      </p:sp>
      <p:sp>
        <p:nvSpPr>
          <p:cNvPr id="6" name="Slide Number Placeholder 5">
            <a:extLst>
              <a:ext uri="{FF2B5EF4-FFF2-40B4-BE49-F238E27FC236}">
                <a16:creationId xmlns:a16="http://schemas.microsoft.com/office/drawing/2014/main" id="{0DD82058-7F5D-489B-A539-4F9AC75327DE}"/>
              </a:ext>
            </a:extLst>
          </p:cNvPr>
          <p:cNvSpPr>
            <a:spLocks noGrp="1"/>
          </p:cNvSpPr>
          <p:nvPr>
            <p:ph type="sldNum" sz="quarter" idx="12"/>
          </p:nvPr>
        </p:nvSpPr>
        <p:spPr/>
        <p:txBody>
          <a:bodyPr/>
          <a:lstStyle/>
          <a:p>
            <a:fld id="{395EE781-D011-45FB-83E5-7E6F62FCCAA3}" type="slidenum">
              <a:rPr lang="en-IN" smtClean="0"/>
              <a:t>15</a:t>
            </a:fld>
            <a:endParaRPr lang="en-IN"/>
          </a:p>
        </p:txBody>
      </p:sp>
    </p:spTree>
    <p:extLst>
      <p:ext uri="{BB962C8B-B14F-4D97-AF65-F5344CB8AC3E}">
        <p14:creationId xmlns:p14="http://schemas.microsoft.com/office/powerpoint/2010/main" val="6125742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D4016-400B-4C87-A573-15E7DD006531}"/>
              </a:ext>
            </a:extLst>
          </p:cNvPr>
          <p:cNvSpPr>
            <a:spLocks noGrp="1"/>
          </p:cNvSpPr>
          <p:nvPr>
            <p:ph type="title"/>
          </p:nvPr>
        </p:nvSpPr>
        <p:spPr/>
        <p:txBody>
          <a:bodyPr/>
          <a:lstStyle/>
          <a:p>
            <a:r>
              <a:rPr lang="en-IN" dirty="0"/>
              <a:t>                       </a:t>
            </a:r>
            <a:r>
              <a:rPr lang="en-IN" b="1" u="sng" dirty="0">
                <a:solidFill>
                  <a:schemeClr val="accent1"/>
                </a:solidFill>
                <a:latin typeface="Times New Roman" panose="02020603050405020304" pitchFamily="18" charset="0"/>
                <a:cs typeface="Times New Roman" panose="02020603050405020304" pitchFamily="18" charset="0"/>
              </a:rPr>
              <a:t>5 VOLTS RELAY</a:t>
            </a:r>
          </a:p>
        </p:txBody>
      </p:sp>
      <p:pic>
        <p:nvPicPr>
          <p:cNvPr id="7" name="Content Placeholder 6">
            <a:extLst>
              <a:ext uri="{FF2B5EF4-FFF2-40B4-BE49-F238E27FC236}">
                <a16:creationId xmlns:a16="http://schemas.microsoft.com/office/drawing/2014/main" id="{7CAB7687-F6E6-49D8-B585-09B7626E6F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67651" y="1491829"/>
            <a:ext cx="3280572" cy="2308894"/>
          </a:xfrm>
        </p:spPr>
      </p:pic>
      <p:sp>
        <p:nvSpPr>
          <p:cNvPr id="4" name="Footer Placeholder 3">
            <a:extLst>
              <a:ext uri="{FF2B5EF4-FFF2-40B4-BE49-F238E27FC236}">
                <a16:creationId xmlns:a16="http://schemas.microsoft.com/office/drawing/2014/main" id="{1FF913C7-1471-49F2-8DCE-C0B389F02B46}"/>
              </a:ext>
            </a:extLst>
          </p:cNvPr>
          <p:cNvSpPr>
            <a:spLocks noGrp="1"/>
          </p:cNvSpPr>
          <p:nvPr>
            <p:ph type="ftr" sz="quarter" idx="11"/>
          </p:nvPr>
        </p:nvSpPr>
        <p:spPr/>
        <p:txBody>
          <a:bodyPr/>
          <a:lstStyle/>
          <a:p>
            <a:r>
              <a:rPr lang="en-IN" dirty="0"/>
              <a:t>DEPT. OF ECE, ACSCE</a:t>
            </a:r>
          </a:p>
        </p:txBody>
      </p:sp>
      <p:sp>
        <p:nvSpPr>
          <p:cNvPr id="5" name="Slide Number Placeholder 4">
            <a:extLst>
              <a:ext uri="{FF2B5EF4-FFF2-40B4-BE49-F238E27FC236}">
                <a16:creationId xmlns:a16="http://schemas.microsoft.com/office/drawing/2014/main" id="{A5A2A90F-C8E8-4209-8C71-0C9B8865E499}"/>
              </a:ext>
            </a:extLst>
          </p:cNvPr>
          <p:cNvSpPr>
            <a:spLocks noGrp="1"/>
          </p:cNvSpPr>
          <p:nvPr>
            <p:ph type="sldNum" sz="quarter" idx="12"/>
          </p:nvPr>
        </p:nvSpPr>
        <p:spPr/>
        <p:txBody>
          <a:bodyPr/>
          <a:lstStyle/>
          <a:p>
            <a:fld id="{395EE781-D011-45FB-83E5-7E6F62FCCAA3}" type="slidenum">
              <a:rPr lang="en-IN" smtClean="0"/>
              <a:t>16</a:t>
            </a:fld>
            <a:endParaRPr lang="en-IN"/>
          </a:p>
        </p:txBody>
      </p:sp>
      <p:sp>
        <p:nvSpPr>
          <p:cNvPr id="8" name="TextBox 7">
            <a:extLst>
              <a:ext uri="{FF2B5EF4-FFF2-40B4-BE49-F238E27FC236}">
                <a16:creationId xmlns:a16="http://schemas.microsoft.com/office/drawing/2014/main" id="{2C3EAE61-FF6A-4DF0-BB21-C278581FD5DD}"/>
              </a:ext>
            </a:extLst>
          </p:cNvPr>
          <p:cNvSpPr txBox="1"/>
          <p:nvPr/>
        </p:nvSpPr>
        <p:spPr>
          <a:xfrm>
            <a:off x="612250" y="3800723"/>
            <a:ext cx="11100021" cy="2234317"/>
          </a:xfrm>
          <a:prstGeom prst="rect">
            <a:avLst/>
          </a:prstGeom>
          <a:noFill/>
        </p:spPr>
        <p:txBody>
          <a:bodyPr wrap="square" rtlCol="0">
            <a:spAutoFit/>
          </a:bodyPr>
          <a:lstStyle/>
          <a:p>
            <a:endParaRPr lang="en-IN" dirty="0"/>
          </a:p>
        </p:txBody>
      </p:sp>
      <p:sp>
        <p:nvSpPr>
          <p:cNvPr id="9" name="TextBox 8">
            <a:extLst>
              <a:ext uri="{FF2B5EF4-FFF2-40B4-BE49-F238E27FC236}">
                <a16:creationId xmlns:a16="http://schemas.microsoft.com/office/drawing/2014/main" id="{43A11889-DBEC-45C4-B04E-345F5DDD6ADA}"/>
              </a:ext>
            </a:extLst>
          </p:cNvPr>
          <p:cNvSpPr txBox="1"/>
          <p:nvPr/>
        </p:nvSpPr>
        <p:spPr>
          <a:xfrm>
            <a:off x="946205" y="3979703"/>
            <a:ext cx="8452237" cy="2123658"/>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The 5V relay module requires a 5V signal delivered from a microcontroller or sensor to trigger the switch. Its working is also very simple. When the input pin is HIGH, the relay turns on, and when the input is LOW it turns off.</a:t>
            </a:r>
          </a:p>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Here we use this device to get the required 5V at the solenoid output </a:t>
            </a:r>
          </a:p>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Its an optional device to get the proper output we use this device here.</a:t>
            </a:r>
          </a:p>
        </p:txBody>
      </p:sp>
    </p:spTree>
    <p:extLst>
      <p:ext uri="{BB962C8B-B14F-4D97-AF65-F5344CB8AC3E}">
        <p14:creationId xmlns:p14="http://schemas.microsoft.com/office/powerpoint/2010/main" val="34957267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26AC1-E0A6-4411-B2E1-0BA94C27DD64}"/>
              </a:ext>
            </a:extLst>
          </p:cNvPr>
          <p:cNvSpPr>
            <a:spLocks noGrp="1"/>
          </p:cNvSpPr>
          <p:nvPr>
            <p:ph type="title"/>
          </p:nvPr>
        </p:nvSpPr>
        <p:spPr>
          <a:xfrm>
            <a:off x="1225156" y="64291"/>
            <a:ext cx="9603275" cy="1049235"/>
          </a:xfrm>
        </p:spPr>
        <p:txBody>
          <a:bodyPr>
            <a:normAutofit fontScale="90000"/>
          </a:bodyPr>
          <a:lstStyle/>
          <a:p>
            <a:br>
              <a:rPr lang="en-IN" b="1" dirty="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		</a:t>
            </a:r>
            <a:r>
              <a:rPr lang="en-IN" sz="4000" b="1" u="sng" dirty="0">
                <a:solidFill>
                  <a:srgbClr val="0070C0"/>
                </a:solidFill>
                <a:latin typeface="Times New Roman" panose="02020603050405020304" pitchFamily="18" charset="0"/>
                <a:cs typeface="Times New Roman" panose="02020603050405020304" pitchFamily="18" charset="0"/>
              </a:rPr>
              <a:t>BATTERIES</a:t>
            </a:r>
            <a:r>
              <a:rPr lang="en-IN" b="1" u="sng" dirty="0">
                <a:solidFill>
                  <a:srgbClr val="0070C0"/>
                </a:solidFill>
                <a:latin typeface="Times New Roman" panose="02020603050405020304" pitchFamily="18" charset="0"/>
                <a:cs typeface="Times New Roman" panose="02020603050405020304" pitchFamily="18" charset="0"/>
              </a:rPr>
              <a:t> </a:t>
            </a:r>
            <a:r>
              <a:rPr lang="en-IN" sz="4000" b="1" u="sng" dirty="0">
                <a:solidFill>
                  <a:srgbClr val="0070C0"/>
                </a:solidFill>
                <a:latin typeface="Times New Roman" panose="02020603050405020304" pitchFamily="18" charset="0"/>
                <a:cs typeface="Times New Roman" panose="02020603050405020304" pitchFamily="18" charset="0"/>
              </a:rPr>
              <a:t>AND WIRES</a:t>
            </a:r>
          </a:p>
        </p:txBody>
      </p:sp>
      <p:sp>
        <p:nvSpPr>
          <p:cNvPr id="3" name="Content Placeholder 2">
            <a:extLst>
              <a:ext uri="{FF2B5EF4-FFF2-40B4-BE49-F238E27FC236}">
                <a16:creationId xmlns:a16="http://schemas.microsoft.com/office/drawing/2014/main" id="{742F0F85-1306-4C4D-A978-F00FCCBB5817}"/>
              </a:ext>
            </a:extLst>
          </p:cNvPr>
          <p:cNvSpPr>
            <a:spLocks noGrp="1"/>
          </p:cNvSpPr>
          <p:nvPr>
            <p:ph idx="1"/>
          </p:nvPr>
        </p:nvSpPr>
        <p:spPr/>
        <p:txBody>
          <a:bodyPr/>
          <a:lstStyle/>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The supplied input power is from these batteries, it stores the energy and it transfers the same, </a:t>
            </a:r>
          </a:p>
          <a:p>
            <a:r>
              <a:rPr lang="en-IN" dirty="0">
                <a:latin typeface="Times New Roman" panose="02020603050405020304" pitchFamily="18" charset="0"/>
                <a:cs typeface="Times New Roman" panose="02020603050405020304" pitchFamily="18" charset="0"/>
              </a:rPr>
              <a:t>The only advantage is that we can use these batteries to avoid power cut problems</a:t>
            </a:r>
          </a:p>
          <a:p>
            <a:r>
              <a:rPr lang="en-IN" b="1" dirty="0">
                <a:solidFill>
                  <a:srgbClr val="FF0000"/>
                </a:solidFill>
                <a:latin typeface="Times New Roman" panose="02020603050405020304" pitchFamily="18" charset="0"/>
                <a:cs typeface="Times New Roman" panose="02020603050405020304" pitchFamily="18" charset="0"/>
              </a:rPr>
              <a:t>WIRES</a:t>
            </a:r>
            <a:r>
              <a:rPr lang="en-IN" dirty="0">
                <a:latin typeface="Times New Roman" panose="02020603050405020304" pitchFamily="18" charset="0"/>
                <a:cs typeface="Times New Roman" panose="02020603050405020304" pitchFamily="18" charset="0"/>
              </a:rPr>
              <a:t> these are the basic elements used for connecting the components physically.</a:t>
            </a:r>
          </a:p>
        </p:txBody>
      </p:sp>
      <p:pic>
        <p:nvPicPr>
          <p:cNvPr id="5" name="Picture 4">
            <a:extLst>
              <a:ext uri="{FF2B5EF4-FFF2-40B4-BE49-F238E27FC236}">
                <a16:creationId xmlns:a16="http://schemas.microsoft.com/office/drawing/2014/main" id="{332787A8-E4A5-4420-9D2D-2088095A33C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4923889" y="1453279"/>
            <a:ext cx="1878396" cy="1692831"/>
          </a:xfrm>
          <a:prstGeom prst="rect">
            <a:avLst/>
          </a:prstGeom>
        </p:spPr>
      </p:pic>
      <p:sp>
        <p:nvSpPr>
          <p:cNvPr id="4" name="Footer Placeholder 3">
            <a:extLst>
              <a:ext uri="{FF2B5EF4-FFF2-40B4-BE49-F238E27FC236}">
                <a16:creationId xmlns:a16="http://schemas.microsoft.com/office/drawing/2014/main" id="{70C85514-C417-4366-9854-490855A67659}"/>
              </a:ext>
            </a:extLst>
          </p:cNvPr>
          <p:cNvSpPr>
            <a:spLocks noGrp="1"/>
          </p:cNvSpPr>
          <p:nvPr>
            <p:ph type="ftr" sz="quarter" idx="11"/>
          </p:nvPr>
        </p:nvSpPr>
        <p:spPr/>
        <p:txBody>
          <a:bodyPr/>
          <a:lstStyle/>
          <a:p>
            <a:r>
              <a:rPr lang="en-IN"/>
              <a:t>DEPT. OF ECE, ACSCE</a:t>
            </a:r>
          </a:p>
          <a:p>
            <a:endParaRPr lang="en-IN" dirty="0"/>
          </a:p>
        </p:txBody>
      </p:sp>
      <p:sp>
        <p:nvSpPr>
          <p:cNvPr id="6" name="Slide Number Placeholder 5">
            <a:extLst>
              <a:ext uri="{FF2B5EF4-FFF2-40B4-BE49-F238E27FC236}">
                <a16:creationId xmlns:a16="http://schemas.microsoft.com/office/drawing/2014/main" id="{162C7DAA-A77C-4151-8948-29DC98BFCD13}"/>
              </a:ext>
            </a:extLst>
          </p:cNvPr>
          <p:cNvSpPr>
            <a:spLocks noGrp="1"/>
          </p:cNvSpPr>
          <p:nvPr>
            <p:ph type="sldNum" sz="quarter" idx="12"/>
          </p:nvPr>
        </p:nvSpPr>
        <p:spPr/>
        <p:txBody>
          <a:bodyPr/>
          <a:lstStyle/>
          <a:p>
            <a:fld id="{395EE781-D011-45FB-83E5-7E6F62FCCAA3}" type="slidenum">
              <a:rPr lang="en-IN" smtClean="0"/>
              <a:t>17</a:t>
            </a:fld>
            <a:endParaRPr lang="en-IN"/>
          </a:p>
        </p:txBody>
      </p:sp>
    </p:spTree>
    <p:extLst>
      <p:ext uri="{BB962C8B-B14F-4D97-AF65-F5344CB8AC3E}">
        <p14:creationId xmlns:p14="http://schemas.microsoft.com/office/powerpoint/2010/main" val="3555443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88A57-3E19-400D-9D02-1F93DFF5D80E}"/>
              </a:ext>
            </a:extLst>
          </p:cNvPr>
          <p:cNvSpPr>
            <a:spLocks noGrp="1"/>
          </p:cNvSpPr>
          <p:nvPr>
            <p:ph type="title"/>
          </p:nvPr>
        </p:nvSpPr>
        <p:spPr>
          <a:xfrm>
            <a:off x="1294362" y="804519"/>
            <a:ext cx="9603275" cy="1049235"/>
          </a:xfrm>
        </p:spPr>
        <p:txBody>
          <a:bodyPr/>
          <a:lstStyle/>
          <a:p>
            <a:r>
              <a:rPr lang="en-IN" sz="3600" b="1" u="sng" dirty="0">
                <a:solidFill>
                  <a:srgbClr val="FF0000"/>
                </a:solidFill>
                <a:latin typeface="Times New Roman" panose="02020603050405020304" pitchFamily="18" charset="0"/>
                <a:cs typeface="Times New Roman" panose="02020603050405020304" pitchFamily="18" charset="0"/>
              </a:rPr>
              <a:t>OBJECTIVES</a:t>
            </a:r>
            <a:r>
              <a:rPr lang="en-IN" dirty="0"/>
              <a:t> </a:t>
            </a:r>
          </a:p>
        </p:txBody>
      </p:sp>
      <p:sp>
        <p:nvSpPr>
          <p:cNvPr id="3" name="Content Placeholder 2">
            <a:extLst>
              <a:ext uri="{FF2B5EF4-FFF2-40B4-BE49-F238E27FC236}">
                <a16:creationId xmlns:a16="http://schemas.microsoft.com/office/drawing/2014/main" id="{E0E450DA-826F-4DAE-8D46-E1FEE002AF40}"/>
              </a:ext>
            </a:extLst>
          </p:cNvPr>
          <p:cNvSpPr>
            <a:spLocks noGrp="1"/>
          </p:cNvSpPr>
          <p:nvPr>
            <p:ph idx="1"/>
          </p:nvPr>
        </p:nvSpPr>
        <p:spPr>
          <a:xfrm>
            <a:off x="1398312" y="1935332"/>
            <a:ext cx="9603275" cy="4226929"/>
          </a:xfrm>
        </p:spPr>
        <p:txBody>
          <a:bodyPr>
            <a:normAutofit fontScale="92500" lnSpcReduction="10000"/>
          </a:bodyPr>
          <a:lstStyle/>
          <a:p>
            <a:pPr marL="0" indent="0">
              <a:buNone/>
            </a:pPr>
            <a:endParaRPr lang="en-IN" dirty="0">
              <a:latin typeface="Times New Roman" panose="02020603050405020304" pitchFamily="18" charset="0"/>
              <a:cs typeface="Times New Roman" panose="02020603050405020304" pitchFamily="18" charset="0"/>
            </a:endParaRPr>
          </a:p>
          <a:p>
            <a:r>
              <a:rPr lang="en-IN" sz="3000" dirty="0">
                <a:latin typeface="Times New Roman" panose="02020603050405020304" pitchFamily="18" charset="0"/>
                <a:cs typeface="Times New Roman" panose="02020603050405020304" pitchFamily="18" charset="0"/>
              </a:rPr>
              <a:t>Unlike passwords and other options fingerprints is a easy to use and convenient in some emergency cases.</a:t>
            </a:r>
          </a:p>
          <a:p>
            <a:r>
              <a:rPr lang="en-IN" sz="3000" dirty="0">
                <a:latin typeface="Times New Roman" panose="02020603050405020304" pitchFamily="18" charset="0"/>
                <a:cs typeface="Times New Roman" panose="02020603050405020304" pitchFamily="18" charset="0"/>
              </a:rPr>
              <a:t>It has a recognition system which include a faster speed and time reduces.</a:t>
            </a:r>
          </a:p>
          <a:p>
            <a:r>
              <a:rPr lang="en-IN" sz="3000" dirty="0">
                <a:latin typeface="Times New Roman" panose="02020603050405020304" pitchFamily="18" charset="0"/>
                <a:cs typeface="Times New Roman" panose="02020603050405020304" pitchFamily="18" charset="0"/>
              </a:rPr>
              <a:t>To create an advance system that will allow the user to save and delete a fingerprint in the system.</a:t>
            </a:r>
          </a:p>
          <a:p>
            <a:r>
              <a:rPr lang="en-IN" sz="3000" dirty="0">
                <a:latin typeface="Times New Roman" panose="02020603050405020304" pitchFamily="18" charset="0"/>
                <a:cs typeface="Times New Roman" panose="02020603050405020304" pitchFamily="18" charset="0"/>
              </a:rPr>
              <a:t>For the physically handicapped persons involving blind, uniped, etc can use this technology in their environment and operated conveniently.</a:t>
            </a:r>
          </a:p>
          <a:p>
            <a:endParaRPr lang="en-IN" sz="3300" dirty="0">
              <a:latin typeface="Times New Roman" panose="02020603050405020304" pitchFamily="18" charset="0"/>
              <a:cs typeface="Times New Roman" panose="02020603050405020304" pitchFamily="18" charset="0"/>
            </a:endParaRPr>
          </a:p>
          <a:p>
            <a:endParaRPr lang="en-IN" dirty="0"/>
          </a:p>
          <a:p>
            <a:endParaRPr lang="en-IN" dirty="0"/>
          </a:p>
        </p:txBody>
      </p:sp>
      <p:sp>
        <p:nvSpPr>
          <p:cNvPr id="4" name="Footer Placeholder 3">
            <a:extLst>
              <a:ext uri="{FF2B5EF4-FFF2-40B4-BE49-F238E27FC236}">
                <a16:creationId xmlns:a16="http://schemas.microsoft.com/office/drawing/2014/main" id="{53A3576B-EE05-4EB7-8495-265A63621F25}"/>
              </a:ext>
            </a:extLst>
          </p:cNvPr>
          <p:cNvSpPr>
            <a:spLocks noGrp="1"/>
          </p:cNvSpPr>
          <p:nvPr>
            <p:ph type="ftr" sz="quarter" idx="11"/>
          </p:nvPr>
        </p:nvSpPr>
        <p:spPr/>
        <p:txBody>
          <a:bodyPr/>
          <a:lstStyle/>
          <a:p>
            <a:r>
              <a:rPr lang="en-IN"/>
              <a:t>DEPT. OF ECE, ACSCE</a:t>
            </a:r>
          </a:p>
          <a:p>
            <a:endParaRPr lang="en-IN" dirty="0"/>
          </a:p>
        </p:txBody>
      </p:sp>
      <p:sp>
        <p:nvSpPr>
          <p:cNvPr id="5" name="Slide Number Placeholder 4">
            <a:extLst>
              <a:ext uri="{FF2B5EF4-FFF2-40B4-BE49-F238E27FC236}">
                <a16:creationId xmlns:a16="http://schemas.microsoft.com/office/drawing/2014/main" id="{EFBBE371-4794-4F91-82EE-6A3ADB280E85}"/>
              </a:ext>
            </a:extLst>
          </p:cNvPr>
          <p:cNvSpPr>
            <a:spLocks noGrp="1"/>
          </p:cNvSpPr>
          <p:nvPr>
            <p:ph type="sldNum" sz="quarter" idx="12"/>
          </p:nvPr>
        </p:nvSpPr>
        <p:spPr/>
        <p:txBody>
          <a:bodyPr/>
          <a:lstStyle/>
          <a:p>
            <a:fld id="{395EE781-D011-45FB-83E5-7E6F62FCCAA3}" type="slidenum">
              <a:rPr lang="en-IN" smtClean="0"/>
              <a:t>18</a:t>
            </a:fld>
            <a:endParaRPr lang="en-IN"/>
          </a:p>
        </p:txBody>
      </p:sp>
    </p:spTree>
    <p:extLst>
      <p:ext uri="{BB962C8B-B14F-4D97-AF65-F5344CB8AC3E}">
        <p14:creationId xmlns:p14="http://schemas.microsoft.com/office/powerpoint/2010/main" val="34410659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D771C-D912-4C67-8E0B-3EF9DE2E8526}"/>
              </a:ext>
            </a:extLst>
          </p:cNvPr>
          <p:cNvSpPr>
            <a:spLocks noGrp="1"/>
          </p:cNvSpPr>
          <p:nvPr>
            <p:ph type="title"/>
          </p:nvPr>
        </p:nvSpPr>
        <p:spPr/>
        <p:txBody>
          <a:bodyPr>
            <a:normAutofit/>
          </a:bodyPr>
          <a:lstStyle/>
          <a:p>
            <a:r>
              <a:rPr lang="en-IN" sz="3600" b="1" u="sng" dirty="0">
                <a:solidFill>
                  <a:srgbClr val="FF0000"/>
                </a:solidFill>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43FAAEC4-6C4D-438D-9E8A-3ADA9A833DDF}"/>
              </a:ext>
            </a:extLst>
          </p:cNvPr>
          <p:cNvSpPr>
            <a:spLocks noGrp="1"/>
          </p:cNvSpPr>
          <p:nvPr>
            <p:ph idx="1"/>
          </p:nvPr>
        </p:nvSpPr>
        <p:spPr>
          <a:xfrm>
            <a:off x="767179" y="2081305"/>
            <a:ext cx="10515600" cy="4486275"/>
          </a:xfrm>
        </p:spPr>
        <p:txBody>
          <a:bodyPr>
            <a:normAutofit fontScale="92500" lnSpcReduction="10000"/>
          </a:bodyPr>
          <a:lstStyle/>
          <a:p>
            <a:r>
              <a:rPr lang="en-IN" sz="3200" dirty="0">
                <a:latin typeface="Times New Roman" panose="02020603050405020304" pitchFamily="18" charset="0"/>
                <a:cs typeface="Times New Roman" panose="02020603050405020304" pitchFamily="18" charset="0"/>
              </a:rPr>
              <a:t>Fingerprints can be converted into 2D digital messages and can be stored in the memory element by using associative memory applications.</a:t>
            </a:r>
          </a:p>
          <a:p>
            <a:r>
              <a:rPr lang="en-IN" sz="3200" dirty="0">
                <a:latin typeface="Times New Roman" panose="02020603050405020304" pitchFamily="18" charset="0"/>
                <a:cs typeface="Times New Roman" panose="02020603050405020304" pitchFamily="18" charset="0"/>
              </a:rPr>
              <a:t>On comparing the input fingerprint with the saved digital messages, the program is written such that to open the lock (if same)</a:t>
            </a:r>
          </a:p>
          <a:p>
            <a:r>
              <a:rPr lang="en-IN" sz="3200" dirty="0">
                <a:latin typeface="Times New Roman" panose="02020603050405020304" pitchFamily="18" charset="0"/>
                <a:cs typeface="Times New Roman" panose="02020603050405020304" pitchFamily="18" charset="0"/>
              </a:rPr>
              <a:t>By using Arduino uno as a processor, we interface the fingerprint sensors and add program to it by Arduino IDE software.</a:t>
            </a:r>
          </a:p>
          <a:p>
            <a:r>
              <a:rPr lang="en-IN" sz="3200" dirty="0">
                <a:latin typeface="Times New Roman" panose="02020603050405020304" pitchFamily="18" charset="0"/>
                <a:cs typeface="Times New Roman" panose="02020603050405020304" pitchFamily="18" charset="0"/>
              </a:rPr>
              <a:t>Before , we add the well known fingerprints to the memory element.</a:t>
            </a:r>
          </a:p>
        </p:txBody>
      </p:sp>
      <p:sp>
        <p:nvSpPr>
          <p:cNvPr id="4" name="Footer Placeholder 3">
            <a:extLst>
              <a:ext uri="{FF2B5EF4-FFF2-40B4-BE49-F238E27FC236}">
                <a16:creationId xmlns:a16="http://schemas.microsoft.com/office/drawing/2014/main" id="{3B6C1E8A-9FE4-4227-BCC3-A9862A9D69AB}"/>
              </a:ext>
            </a:extLst>
          </p:cNvPr>
          <p:cNvSpPr>
            <a:spLocks noGrp="1"/>
          </p:cNvSpPr>
          <p:nvPr>
            <p:ph type="ftr" sz="quarter" idx="11"/>
          </p:nvPr>
        </p:nvSpPr>
        <p:spPr/>
        <p:txBody>
          <a:bodyPr/>
          <a:lstStyle/>
          <a:p>
            <a:r>
              <a:rPr lang="en-IN"/>
              <a:t>DEPT. OF ECE, ACSCE</a:t>
            </a:r>
          </a:p>
          <a:p>
            <a:endParaRPr lang="en-IN" dirty="0"/>
          </a:p>
        </p:txBody>
      </p:sp>
      <p:sp>
        <p:nvSpPr>
          <p:cNvPr id="5" name="Slide Number Placeholder 4">
            <a:extLst>
              <a:ext uri="{FF2B5EF4-FFF2-40B4-BE49-F238E27FC236}">
                <a16:creationId xmlns:a16="http://schemas.microsoft.com/office/drawing/2014/main" id="{D575AE02-BC08-43D4-80EE-573C403CF219}"/>
              </a:ext>
            </a:extLst>
          </p:cNvPr>
          <p:cNvSpPr>
            <a:spLocks noGrp="1"/>
          </p:cNvSpPr>
          <p:nvPr>
            <p:ph type="sldNum" sz="quarter" idx="12"/>
          </p:nvPr>
        </p:nvSpPr>
        <p:spPr/>
        <p:txBody>
          <a:bodyPr/>
          <a:lstStyle/>
          <a:p>
            <a:fld id="{395EE781-D011-45FB-83E5-7E6F62FCCAA3}" type="slidenum">
              <a:rPr lang="en-IN" smtClean="0"/>
              <a:t>19</a:t>
            </a:fld>
            <a:endParaRPr lang="en-IN"/>
          </a:p>
        </p:txBody>
      </p:sp>
    </p:spTree>
    <p:extLst>
      <p:ext uri="{BB962C8B-B14F-4D97-AF65-F5344CB8AC3E}">
        <p14:creationId xmlns:p14="http://schemas.microsoft.com/office/powerpoint/2010/main" val="322852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D2AB0-D182-43B7-8BDB-D1C0B76C454C}"/>
              </a:ext>
            </a:extLst>
          </p:cNvPr>
          <p:cNvSpPr>
            <a:spLocks noGrp="1"/>
          </p:cNvSpPr>
          <p:nvPr>
            <p:ph type="title"/>
          </p:nvPr>
        </p:nvSpPr>
        <p:spPr/>
        <p:txBody>
          <a:bodyPr>
            <a:normAutofit/>
          </a:bodyPr>
          <a:lstStyle/>
          <a:p>
            <a:r>
              <a:rPr lang="en-US" sz="3600" b="1" u="sng" dirty="0">
                <a:solidFill>
                  <a:srgbClr val="FF0000"/>
                </a:solidFill>
                <a:latin typeface="Times New Roman" panose="02020603050405020304" pitchFamily="18" charset="0"/>
                <a:cs typeface="Times New Roman" panose="02020603050405020304" pitchFamily="18" charset="0"/>
              </a:rPr>
              <a:t>CONTENTS</a:t>
            </a:r>
            <a:r>
              <a:rPr lang="en-US" sz="3600" b="1" dirty="0">
                <a:latin typeface="Times New Roman" panose="02020603050405020304" pitchFamily="18" charset="0"/>
                <a:cs typeface="Times New Roman" panose="02020603050405020304" pitchFamily="18" charset="0"/>
              </a:rPr>
              <a:t> </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ACE3BEF-4ABE-46DA-8CE0-2693DFD43BF9}"/>
              </a:ext>
            </a:extLst>
          </p:cNvPr>
          <p:cNvSpPr>
            <a:spLocks noGrp="1"/>
          </p:cNvSpPr>
          <p:nvPr>
            <p:ph idx="1"/>
          </p:nvPr>
        </p:nvSpPr>
        <p:spPr>
          <a:xfrm>
            <a:off x="838200" y="1690688"/>
            <a:ext cx="10515600" cy="4486275"/>
          </a:xfrm>
        </p:spPr>
        <p:txBody>
          <a:bodyPr>
            <a:normAutofit/>
          </a:bodyPr>
          <a:lstStyle/>
          <a:p>
            <a:r>
              <a:rPr lang="en-US" sz="2600" dirty="0">
                <a:latin typeface="Times New Roman" panose="02020603050405020304" pitchFamily="18" charset="0"/>
                <a:cs typeface="Times New Roman" panose="02020603050405020304" pitchFamily="18" charset="0"/>
              </a:rPr>
              <a:t>PROBLEM DEFINATION</a:t>
            </a:r>
          </a:p>
          <a:p>
            <a:r>
              <a:rPr lang="en-US" sz="2600" dirty="0">
                <a:latin typeface="Times New Roman" panose="02020603050405020304" pitchFamily="18" charset="0"/>
                <a:cs typeface="Times New Roman" panose="02020603050405020304" pitchFamily="18" charset="0"/>
              </a:rPr>
              <a:t>INTRODUCTION</a:t>
            </a:r>
          </a:p>
          <a:p>
            <a:r>
              <a:rPr lang="en-US" sz="2600" dirty="0">
                <a:latin typeface="Times New Roman" panose="02020603050405020304" pitchFamily="18" charset="0"/>
                <a:cs typeface="Times New Roman" panose="02020603050405020304" pitchFamily="18" charset="0"/>
              </a:rPr>
              <a:t>LITERATURE SURVEY</a:t>
            </a:r>
          </a:p>
          <a:p>
            <a:r>
              <a:rPr lang="en-US" sz="2600" dirty="0">
                <a:latin typeface="Times New Roman" panose="02020603050405020304" pitchFamily="18" charset="0"/>
                <a:cs typeface="Times New Roman" panose="02020603050405020304" pitchFamily="18" charset="0"/>
              </a:rPr>
              <a:t>BLOCK DIAGRAMS AND FLOW CHARTS</a:t>
            </a:r>
          </a:p>
          <a:p>
            <a:r>
              <a:rPr lang="en-US" sz="2600" dirty="0">
                <a:latin typeface="Times New Roman" panose="02020603050405020304" pitchFamily="18" charset="0"/>
                <a:cs typeface="Times New Roman" panose="02020603050405020304" pitchFamily="18" charset="0"/>
              </a:rPr>
              <a:t>COMPONENTS AND OBJECTIVES</a:t>
            </a:r>
          </a:p>
          <a:p>
            <a:r>
              <a:rPr lang="en-US" sz="2600" dirty="0">
                <a:latin typeface="Times New Roman" panose="02020603050405020304" pitchFamily="18" charset="0"/>
                <a:cs typeface="Times New Roman" panose="02020603050405020304" pitchFamily="18" charset="0"/>
              </a:rPr>
              <a:t>METHODOLOGY</a:t>
            </a:r>
          </a:p>
          <a:p>
            <a:r>
              <a:rPr lang="en-US" sz="2600" dirty="0">
                <a:latin typeface="Times New Roman" panose="02020603050405020304" pitchFamily="18" charset="0"/>
                <a:cs typeface="Times New Roman" panose="02020603050405020304" pitchFamily="18" charset="0"/>
              </a:rPr>
              <a:t>ADVANTAGES AND DISADVANTAGES</a:t>
            </a:r>
          </a:p>
          <a:p>
            <a:r>
              <a:rPr lang="en-US" sz="2600" dirty="0">
                <a:latin typeface="Times New Roman" panose="02020603050405020304" pitchFamily="18" charset="0"/>
                <a:cs typeface="Times New Roman" panose="02020603050405020304" pitchFamily="18" charset="0"/>
              </a:rPr>
              <a:t>EXPECTED OUTCOME</a:t>
            </a:r>
          </a:p>
          <a:p>
            <a:r>
              <a:rPr lang="en-US" sz="2600" dirty="0">
                <a:latin typeface="Times New Roman" panose="02020603050405020304" pitchFamily="18" charset="0"/>
                <a:cs typeface="Times New Roman" panose="02020603050405020304" pitchFamily="18" charset="0"/>
              </a:rPr>
              <a:t>REFERENCES </a:t>
            </a:r>
          </a:p>
          <a:p>
            <a:endParaRPr lang="en-US" dirty="0"/>
          </a:p>
          <a:p>
            <a:endParaRPr lang="en-IN" dirty="0"/>
          </a:p>
        </p:txBody>
      </p:sp>
      <p:sp>
        <p:nvSpPr>
          <p:cNvPr id="5" name="Footer Placeholder 4">
            <a:extLst>
              <a:ext uri="{FF2B5EF4-FFF2-40B4-BE49-F238E27FC236}">
                <a16:creationId xmlns:a16="http://schemas.microsoft.com/office/drawing/2014/main" id="{3AAEB003-114B-4774-9582-D9541E2E3AFC}"/>
              </a:ext>
            </a:extLst>
          </p:cNvPr>
          <p:cNvSpPr>
            <a:spLocks noGrp="1"/>
          </p:cNvSpPr>
          <p:nvPr>
            <p:ph type="ftr" sz="quarter" idx="11"/>
          </p:nvPr>
        </p:nvSpPr>
        <p:spPr>
          <a:xfrm>
            <a:off x="1025718" y="6356350"/>
            <a:ext cx="10328082" cy="365125"/>
          </a:xfrm>
        </p:spPr>
        <p:txBody>
          <a:bodyPr/>
          <a:lstStyle/>
          <a:p>
            <a:r>
              <a:rPr lang="en-IN" dirty="0"/>
              <a:t>DEPT. OF ECE,ACSCE                                                                                                                                                                                                                                                                                   </a:t>
            </a:r>
          </a:p>
        </p:txBody>
      </p:sp>
      <p:sp>
        <p:nvSpPr>
          <p:cNvPr id="6" name="Slide Number Placeholder 5">
            <a:extLst>
              <a:ext uri="{FF2B5EF4-FFF2-40B4-BE49-F238E27FC236}">
                <a16:creationId xmlns:a16="http://schemas.microsoft.com/office/drawing/2014/main" id="{BB416E7A-AC1D-467B-8186-B3DFD50A5CD2}"/>
              </a:ext>
            </a:extLst>
          </p:cNvPr>
          <p:cNvSpPr>
            <a:spLocks noGrp="1"/>
          </p:cNvSpPr>
          <p:nvPr>
            <p:ph type="sldNum" sz="quarter" idx="12"/>
          </p:nvPr>
        </p:nvSpPr>
        <p:spPr/>
        <p:txBody>
          <a:bodyPr/>
          <a:lstStyle/>
          <a:p>
            <a:fld id="{395EE781-D011-45FB-83E5-7E6F62FCCAA3}" type="slidenum">
              <a:rPr lang="en-IN" smtClean="0"/>
              <a:t>2</a:t>
            </a:fld>
            <a:endParaRPr lang="en-IN"/>
          </a:p>
        </p:txBody>
      </p:sp>
    </p:spTree>
    <p:extLst>
      <p:ext uri="{BB962C8B-B14F-4D97-AF65-F5344CB8AC3E}">
        <p14:creationId xmlns:p14="http://schemas.microsoft.com/office/powerpoint/2010/main" val="16337273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C70CD-73D1-4F1C-9305-A6D2B732D65C}"/>
              </a:ext>
            </a:extLst>
          </p:cNvPr>
          <p:cNvSpPr>
            <a:spLocks noGrp="1"/>
          </p:cNvSpPr>
          <p:nvPr>
            <p:ph type="title"/>
          </p:nvPr>
        </p:nvSpPr>
        <p:spPr/>
        <p:txBody>
          <a:bodyPr>
            <a:normAutofit/>
          </a:bodyPr>
          <a:lstStyle/>
          <a:p>
            <a:r>
              <a:rPr lang="en-US" sz="3600" b="1" u="sng" dirty="0">
                <a:solidFill>
                  <a:srgbClr val="FF0000"/>
                </a:solidFill>
                <a:latin typeface="Times New Roman" panose="02020603050405020304" pitchFamily="18" charset="0"/>
                <a:cs typeface="Times New Roman" panose="02020603050405020304" pitchFamily="18" charset="0"/>
              </a:rPr>
              <a:t>METHODOLOGY</a:t>
            </a:r>
            <a:endParaRPr lang="en-IN" sz="3600" b="1" u="sng"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A74BCB5-8A4D-424D-88A1-95A14A309A6D}"/>
              </a:ext>
            </a:extLst>
          </p:cNvPr>
          <p:cNvSpPr>
            <a:spLocks noGrp="1"/>
          </p:cNvSpPr>
          <p:nvPr>
            <p:ph idx="1"/>
          </p:nvPr>
        </p:nvSpPr>
        <p:spPr/>
        <p:txBody>
          <a:bodyPr>
            <a:normAutofit/>
          </a:bodyPr>
          <a:lstStyle/>
          <a:p>
            <a:r>
              <a:rPr lang="en-IN" sz="2800" dirty="0">
                <a:latin typeface="Times New Roman" panose="02020603050405020304" pitchFamily="18" charset="0"/>
                <a:cs typeface="Times New Roman" panose="02020603050405020304" pitchFamily="18" charset="0"/>
              </a:rPr>
              <a:t>The program is made such that it accepts the fingerprint from the person and opens the lock accordingly.</a:t>
            </a:r>
          </a:p>
          <a:p>
            <a:r>
              <a:rPr lang="en-IN" sz="2800" dirty="0">
                <a:latin typeface="Times New Roman" panose="02020603050405020304" pitchFamily="18" charset="0"/>
                <a:cs typeface="Times New Roman" panose="02020603050405020304" pitchFamily="18" charset="0"/>
              </a:rPr>
              <a:t>In this , we implement the lock on the vertices of the door, and the sensor made fitted outside the door.</a:t>
            </a:r>
          </a:p>
          <a:p>
            <a:r>
              <a:rPr lang="en-IN" dirty="0">
                <a:latin typeface="Times New Roman" panose="02020603050405020304" pitchFamily="18" charset="0"/>
                <a:cs typeface="Times New Roman" panose="02020603050405020304" pitchFamily="18" charset="0"/>
              </a:rPr>
              <a:t>The entire circuit is made immerged in the walls.</a:t>
            </a:r>
          </a:p>
          <a:p>
            <a:r>
              <a:rPr lang="en-IN" sz="2800" dirty="0">
                <a:latin typeface="Times New Roman" panose="02020603050405020304" pitchFamily="18" charset="0"/>
                <a:cs typeface="Times New Roman" panose="02020603050405020304" pitchFamily="18" charset="0"/>
              </a:rPr>
              <a:t>Here we use the DC batteries and it avoids the non working state in the power cut situations.</a:t>
            </a:r>
          </a:p>
          <a:p>
            <a:endParaRPr lang="en-IN" sz="2800" dirty="0">
              <a:latin typeface="Times New Roman" panose="02020603050405020304" pitchFamily="18" charset="0"/>
              <a:cs typeface="Times New Roman" panose="02020603050405020304" pitchFamily="18" charset="0"/>
            </a:endParaRPr>
          </a:p>
          <a:p>
            <a:endParaRPr lang="en-IN" dirty="0"/>
          </a:p>
        </p:txBody>
      </p:sp>
      <p:sp>
        <p:nvSpPr>
          <p:cNvPr id="4" name="Footer Placeholder 3">
            <a:extLst>
              <a:ext uri="{FF2B5EF4-FFF2-40B4-BE49-F238E27FC236}">
                <a16:creationId xmlns:a16="http://schemas.microsoft.com/office/drawing/2014/main" id="{224F853D-A0F6-461D-98C2-4E13D764AB28}"/>
              </a:ext>
            </a:extLst>
          </p:cNvPr>
          <p:cNvSpPr>
            <a:spLocks noGrp="1"/>
          </p:cNvSpPr>
          <p:nvPr>
            <p:ph type="ftr" sz="quarter" idx="11"/>
          </p:nvPr>
        </p:nvSpPr>
        <p:spPr/>
        <p:txBody>
          <a:bodyPr/>
          <a:lstStyle/>
          <a:p>
            <a:r>
              <a:rPr lang="en-IN"/>
              <a:t>DEPT. OF ECE, ACSCE</a:t>
            </a:r>
          </a:p>
          <a:p>
            <a:endParaRPr lang="en-IN" dirty="0"/>
          </a:p>
        </p:txBody>
      </p:sp>
      <p:sp>
        <p:nvSpPr>
          <p:cNvPr id="5" name="Slide Number Placeholder 4">
            <a:extLst>
              <a:ext uri="{FF2B5EF4-FFF2-40B4-BE49-F238E27FC236}">
                <a16:creationId xmlns:a16="http://schemas.microsoft.com/office/drawing/2014/main" id="{B86FDAB0-3CB3-4F63-9076-2C999CE2AFB5}"/>
              </a:ext>
            </a:extLst>
          </p:cNvPr>
          <p:cNvSpPr>
            <a:spLocks noGrp="1"/>
          </p:cNvSpPr>
          <p:nvPr>
            <p:ph type="sldNum" sz="quarter" idx="12"/>
          </p:nvPr>
        </p:nvSpPr>
        <p:spPr/>
        <p:txBody>
          <a:bodyPr/>
          <a:lstStyle/>
          <a:p>
            <a:fld id="{395EE781-D011-45FB-83E5-7E6F62FCCAA3}" type="slidenum">
              <a:rPr lang="en-IN" smtClean="0"/>
              <a:t>20</a:t>
            </a:fld>
            <a:endParaRPr lang="en-IN"/>
          </a:p>
        </p:txBody>
      </p:sp>
    </p:spTree>
    <p:extLst>
      <p:ext uri="{BB962C8B-B14F-4D97-AF65-F5344CB8AC3E}">
        <p14:creationId xmlns:p14="http://schemas.microsoft.com/office/powerpoint/2010/main" val="12733450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6682B-03D8-4614-A5CD-B311A6123885}"/>
              </a:ext>
            </a:extLst>
          </p:cNvPr>
          <p:cNvSpPr>
            <a:spLocks noGrp="1"/>
          </p:cNvSpPr>
          <p:nvPr>
            <p:ph type="title"/>
          </p:nvPr>
        </p:nvSpPr>
        <p:spPr/>
        <p:txBody>
          <a:bodyPr/>
          <a:lstStyle/>
          <a:p>
            <a:r>
              <a:rPr lang="en-IN" sz="3600" b="1" u="sng" dirty="0">
                <a:solidFill>
                  <a:srgbClr val="FF0000"/>
                </a:solidFill>
                <a:latin typeface="Times New Roman" panose="02020603050405020304" pitchFamily="18" charset="0"/>
                <a:cs typeface="Times New Roman" panose="02020603050405020304" pitchFamily="18" charset="0"/>
              </a:rPr>
              <a:t>ADVANTAGES</a:t>
            </a:r>
            <a:r>
              <a:rPr lang="en-IN" b="1" u="sng" dirty="0">
                <a:solidFill>
                  <a:srgbClr val="FF0000"/>
                </a:solidFill>
              </a:rPr>
              <a:t> </a:t>
            </a:r>
          </a:p>
        </p:txBody>
      </p:sp>
      <p:sp>
        <p:nvSpPr>
          <p:cNvPr id="3" name="Content Placeholder 2">
            <a:extLst>
              <a:ext uri="{FF2B5EF4-FFF2-40B4-BE49-F238E27FC236}">
                <a16:creationId xmlns:a16="http://schemas.microsoft.com/office/drawing/2014/main" id="{234068A3-E680-434F-892E-3612713316E6}"/>
              </a:ext>
            </a:extLst>
          </p:cNvPr>
          <p:cNvSpPr>
            <a:spLocks noGrp="1"/>
          </p:cNvSpPr>
          <p:nvPr>
            <p:ph idx="1"/>
          </p:nvPr>
        </p:nvSpPr>
        <p:spPr/>
        <p:txBody>
          <a:bodyPr/>
          <a:lstStyle/>
          <a:p>
            <a:r>
              <a:rPr lang="en-IN" dirty="0"/>
              <a:t>Increased security</a:t>
            </a:r>
          </a:p>
          <a:p>
            <a:r>
              <a:rPr lang="en-IN" dirty="0"/>
              <a:t>Convenience</a:t>
            </a:r>
          </a:p>
          <a:p>
            <a:r>
              <a:rPr lang="en-IN" dirty="0"/>
              <a:t>Customisation</a:t>
            </a:r>
          </a:p>
          <a:p>
            <a:r>
              <a:rPr lang="en-IN" dirty="0"/>
              <a:t>Easy to install</a:t>
            </a:r>
          </a:p>
          <a:p>
            <a:r>
              <a:rPr lang="en-IN" dirty="0"/>
              <a:t>Reliable </a:t>
            </a:r>
          </a:p>
          <a:p>
            <a:r>
              <a:rPr lang="en-IN" dirty="0"/>
              <a:t>Versatile  </a:t>
            </a:r>
          </a:p>
        </p:txBody>
      </p:sp>
      <p:sp>
        <p:nvSpPr>
          <p:cNvPr id="4" name="Footer Placeholder 3">
            <a:extLst>
              <a:ext uri="{FF2B5EF4-FFF2-40B4-BE49-F238E27FC236}">
                <a16:creationId xmlns:a16="http://schemas.microsoft.com/office/drawing/2014/main" id="{3BA08FA9-B22E-4DA1-8BA8-55BABF3F796E}"/>
              </a:ext>
            </a:extLst>
          </p:cNvPr>
          <p:cNvSpPr>
            <a:spLocks noGrp="1"/>
          </p:cNvSpPr>
          <p:nvPr>
            <p:ph type="ftr" sz="quarter" idx="11"/>
          </p:nvPr>
        </p:nvSpPr>
        <p:spPr/>
        <p:txBody>
          <a:bodyPr/>
          <a:lstStyle/>
          <a:p>
            <a:r>
              <a:rPr lang="en-IN"/>
              <a:t>DEPT. OF ECE, ACSCE</a:t>
            </a:r>
            <a:endParaRPr lang="en-IN" dirty="0"/>
          </a:p>
        </p:txBody>
      </p:sp>
      <p:sp>
        <p:nvSpPr>
          <p:cNvPr id="5" name="Slide Number Placeholder 4">
            <a:extLst>
              <a:ext uri="{FF2B5EF4-FFF2-40B4-BE49-F238E27FC236}">
                <a16:creationId xmlns:a16="http://schemas.microsoft.com/office/drawing/2014/main" id="{6192AAA6-F3D2-4F36-BAD5-450AE44D1170}"/>
              </a:ext>
            </a:extLst>
          </p:cNvPr>
          <p:cNvSpPr>
            <a:spLocks noGrp="1"/>
          </p:cNvSpPr>
          <p:nvPr>
            <p:ph type="sldNum" sz="quarter" idx="12"/>
          </p:nvPr>
        </p:nvSpPr>
        <p:spPr/>
        <p:txBody>
          <a:bodyPr/>
          <a:lstStyle/>
          <a:p>
            <a:fld id="{395EE781-D011-45FB-83E5-7E6F62FCCAA3}" type="slidenum">
              <a:rPr lang="en-IN" smtClean="0"/>
              <a:t>21</a:t>
            </a:fld>
            <a:endParaRPr lang="en-IN"/>
          </a:p>
        </p:txBody>
      </p:sp>
    </p:spTree>
    <p:extLst>
      <p:ext uri="{BB962C8B-B14F-4D97-AF65-F5344CB8AC3E}">
        <p14:creationId xmlns:p14="http://schemas.microsoft.com/office/powerpoint/2010/main" val="13050617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3A936-581D-477A-A4C8-D74532FD5178}"/>
              </a:ext>
            </a:extLst>
          </p:cNvPr>
          <p:cNvSpPr>
            <a:spLocks noGrp="1"/>
          </p:cNvSpPr>
          <p:nvPr>
            <p:ph type="title"/>
          </p:nvPr>
        </p:nvSpPr>
        <p:spPr/>
        <p:txBody>
          <a:bodyPr>
            <a:normAutofit/>
          </a:bodyPr>
          <a:lstStyle/>
          <a:p>
            <a:r>
              <a:rPr lang="en-IN" sz="3600" b="1" u="sng" dirty="0">
                <a:solidFill>
                  <a:srgbClr val="FF0000"/>
                </a:solidFill>
                <a:latin typeface="Times New Roman" panose="02020603050405020304" pitchFamily="18" charset="0"/>
                <a:cs typeface="Times New Roman" panose="02020603050405020304" pitchFamily="18" charset="0"/>
              </a:rPr>
              <a:t>DISADVANTAGES</a:t>
            </a:r>
          </a:p>
        </p:txBody>
      </p:sp>
      <p:sp>
        <p:nvSpPr>
          <p:cNvPr id="3" name="Content Placeholder 2">
            <a:extLst>
              <a:ext uri="{FF2B5EF4-FFF2-40B4-BE49-F238E27FC236}">
                <a16:creationId xmlns:a16="http://schemas.microsoft.com/office/drawing/2014/main" id="{D7386A2E-F044-41E7-81DE-F7B03844C28E}"/>
              </a:ext>
            </a:extLst>
          </p:cNvPr>
          <p:cNvSpPr>
            <a:spLocks noGrp="1"/>
          </p:cNvSpPr>
          <p:nvPr>
            <p:ph idx="1"/>
          </p:nvPr>
        </p:nvSpPr>
        <p:spPr/>
        <p:txBody>
          <a:bodyPr/>
          <a:lstStyle/>
          <a:p>
            <a:r>
              <a:rPr lang="en-IN" dirty="0"/>
              <a:t>Expensive</a:t>
            </a:r>
          </a:p>
          <a:p>
            <a:r>
              <a:rPr lang="en-IN" dirty="0"/>
              <a:t>Bulky </a:t>
            </a:r>
          </a:p>
          <a:p>
            <a:r>
              <a:rPr lang="en-IN" dirty="0"/>
              <a:t>Replacement is difficult</a:t>
            </a:r>
          </a:p>
          <a:p>
            <a:r>
              <a:rPr lang="en-IN" dirty="0"/>
              <a:t>Power drained off for small duration </a:t>
            </a:r>
          </a:p>
        </p:txBody>
      </p:sp>
      <p:sp>
        <p:nvSpPr>
          <p:cNvPr id="4" name="Footer Placeholder 3">
            <a:extLst>
              <a:ext uri="{FF2B5EF4-FFF2-40B4-BE49-F238E27FC236}">
                <a16:creationId xmlns:a16="http://schemas.microsoft.com/office/drawing/2014/main" id="{21155E4B-723A-4192-A182-867C509016D9}"/>
              </a:ext>
            </a:extLst>
          </p:cNvPr>
          <p:cNvSpPr>
            <a:spLocks noGrp="1"/>
          </p:cNvSpPr>
          <p:nvPr>
            <p:ph type="ftr" sz="quarter" idx="11"/>
          </p:nvPr>
        </p:nvSpPr>
        <p:spPr/>
        <p:txBody>
          <a:bodyPr/>
          <a:lstStyle/>
          <a:p>
            <a:r>
              <a:rPr lang="en-IN"/>
              <a:t>DEPT. OF ECE, ACSCE</a:t>
            </a:r>
          </a:p>
          <a:p>
            <a:endParaRPr lang="en-IN" dirty="0"/>
          </a:p>
        </p:txBody>
      </p:sp>
      <p:sp>
        <p:nvSpPr>
          <p:cNvPr id="5" name="Slide Number Placeholder 4">
            <a:extLst>
              <a:ext uri="{FF2B5EF4-FFF2-40B4-BE49-F238E27FC236}">
                <a16:creationId xmlns:a16="http://schemas.microsoft.com/office/drawing/2014/main" id="{0537A824-3616-4573-AAA2-6DD7CED908A4}"/>
              </a:ext>
            </a:extLst>
          </p:cNvPr>
          <p:cNvSpPr>
            <a:spLocks noGrp="1"/>
          </p:cNvSpPr>
          <p:nvPr>
            <p:ph type="sldNum" sz="quarter" idx="12"/>
          </p:nvPr>
        </p:nvSpPr>
        <p:spPr/>
        <p:txBody>
          <a:bodyPr/>
          <a:lstStyle/>
          <a:p>
            <a:fld id="{395EE781-D011-45FB-83E5-7E6F62FCCAA3}" type="slidenum">
              <a:rPr lang="en-IN" smtClean="0"/>
              <a:t>22</a:t>
            </a:fld>
            <a:endParaRPr lang="en-IN"/>
          </a:p>
        </p:txBody>
      </p:sp>
    </p:spTree>
    <p:extLst>
      <p:ext uri="{BB962C8B-B14F-4D97-AF65-F5344CB8AC3E}">
        <p14:creationId xmlns:p14="http://schemas.microsoft.com/office/powerpoint/2010/main" val="31571554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EA529-72A8-41C1-A167-F24E5772FC68}"/>
              </a:ext>
            </a:extLst>
          </p:cNvPr>
          <p:cNvSpPr>
            <a:spLocks noGrp="1"/>
          </p:cNvSpPr>
          <p:nvPr>
            <p:ph type="title"/>
          </p:nvPr>
        </p:nvSpPr>
        <p:spPr/>
        <p:txBody>
          <a:bodyPr>
            <a:normAutofit/>
          </a:bodyPr>
          <a:lstStyle/>
          <a:p>
            <a:r>
              <a:rPr lang="en-IN" sz="3600" b="1" u="sng" dirty="0">
                <a:solidFill>
                  <a:srgbClr val="FF0000"/>
                </a:solidFill>
                <a:latin typeface="Times New Roman" panose="02020603050405020304" pitchFamily="18" charset="0"/>
                <a:cs typeface="Times New Roman" panose="02020603050405020304" pitchFamily="18" charset="0"/>
              </a:rPr>
              <a:t>EXPECTED OUTCOME</a:t>
            </a:r>
          </a:p>
        </p:txBody>
      </p:sp>
      <p:sp>
        <p:nvSpPr>
          <p:cNvPr id="3" name="Content Placeholder 2">
            <a:extLst>
              <a:ext uri="{FF2B5EF4-FFF2-40B4-BE49-F238E27FC236}">
                <a16:creationId xmlns:a16="http://schemas.microsoft.com/office/drawing/2014/main" id="{52FCBF64-1F19-453D-8653-60CD46489720}"/>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On beginning with the lock present in the OFF state (closed)</a:t>
            </a:r>
          </a:p>
          <a:p>
            <a:r>
              <a:rPr lang="en-US" sz="2400" dirty="0">
                <a:latin typeface="Times New Roman" panose="02020603050405020304" pitchFamily="18" charset="0"/>
                <a:cs typeface="Times New Roman" panose="02020603050405020304" pitchFamily="18" charset="0"/>
              </a:rPr>
              <a:t>It accepts the fingerprint from the person as input </a:t>
            </a:r>
          </a:p>
          <a:p>
            <a:r>
              <a:rPr lang="en-US" sz="2400" dirty="0">
                <a:latin typeface="Times New Roman" panose="02020603050405020304" pitchFamily="18" charset="0"/>
                <a:cs typeface="Times New Roman" panose="02020603050405020304" pitchFamily="18" charset="0"/>
              </a:rPr>
              <a:t>by comparing the fingerprint with stored data </a:t>
            </a:r>
          </a:p>
          <a:p>
            <a:r>
              <a:rPr lang="en-US" sz="2400" dirty="0">
                <a:latin typeface="Times New Roman" panose="02020603050405020304" pitchFamily="18" charset="0"/>
                <a:cs typeface="Times New Roman" panose="02020603050405020304" pitchFamily="18" charset="0"/>
              </a:rPr>
              <a:t>If anyone of the stored data is matched , the lock turns to ON state (open) else it remains in the OFF state (close).</a:t>
            </a:r>
          </a:p>
          <a:p>
            <a:endParaRPr lang="en-IN" dirty="0"/>
          </a:p>
        </p:txBody>
      </p:sp>
      <p:sp>
        <p:nvSpPr>
          <p:cNvPr id="4" name="Footer Placeholder 3">
            <a:extLst>
              <a:ext uri="{FF2B5EF4-FFF2-40B4-BE49-F238E27FC236}">
                <a16:creationId xmlns:a16="http://schemas.microsoft.com/office/drawing/2014/main" id="{F82BF311-5C32-4F6C-92F2-1BED8E2048F1}"/>
              </a:ext>
            </a:extLst>
          </p:cNvPr>
          <p:cNvSpPr>
            <a:spLocks noGrp="1"/>
          </p:cNvSpPr>
          <p:nvPr>
            <p:ph type="ftr" sz="quarter" idx="11"/>
          </p:nvPr>
        </p:nvSpPr>
        <p:spPr/>
        <p:txBody>
          <a:bodyPr/>
          <a:lstStyle/>
          <a:p>
            <a:r>
              <a:rPr lang="en-IN"/>
              <a:t>DEPT. OF ECE, ACSCE</a:t>
            </a:r>
          </a:p>
          <a:p>
            <a:endParaRPr lang="en-IN" dirty="0"/>
          </a:p>
        </p:txBody>
      </p:sp>
      <p:sp>
        <p:nvSpPr>
          <p:cNvPr id="5" name="Slide Number Placeholder 4">
            <a:extLst>
              <a:ext uri="{FF2B5EF4-FFF2-40B4-BE49-F238E27FC236}">
                <a16:creationId xmlns:a16="http://schemas.microsoft.com/office/drawing/2014/main" id="{40254AA0-17E0-43DE-9224-9AE198AC8F0E}"/>
              </a:ext>
            </a:extLst>
          </p:cNvPr>
          <p:cNvSpPr>
            <a:spLocks noGrp="1"/>
          </p:cNvSpPr>
          <p:nvPr>
            <p:ph type="sldNum" sz="quarter" idx="12"/>
          </p:nvPr>
        </p:nvSpPr>
        <p:spPr/>
        <p:txBody>
          <a:bodyPr/>
          <a:lstStyle/>
          <a:p>
            <a:fld id="{395EE781-D011-45FB-83E5-7E6F62FCCAA3}" type="slidenum">
              <a:rPr lang="en-IN" smtClean="0"/>
              <a:t>23</a:t>
            </a:fld>
            <a:endParaRPr lang="en-IN"/>
          </a:p>
        </p:txBody>
      </p:sp>
      <p:pic>
        <p:nvPicPr>
          <p:cNvPr id="9" name="Picture 8">
            <a:extLst>
              <a:ext uri="{FF2B5EF4-FFF2-40B4-BE49-F238E27FC236}">
                <a16:creationId xmlns:a16="http://schemas.microsoft.com/office/drawing/2014/main" id="{438EE896-3B01-453A-AE69-6FFFB568C1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4268" y="3629004"/>
            <a:ext cx="3167932" cy="2547959"/>
          </a:xfrm>
          <a:prstGeom prst="rect">
            <a:avLst/>
          </a:prstGeom>
        </p:spPr>
      </p:pic>
    </p:spTree>
    <p:extLst>
      <p:ext uri="{BB962C8B-B14F-4D97-AF65-F5344CB8AC3E}">
        <p14:creationId xmlns:p14="http://schemas.microsoft.com/office/powerpoint/2010/main" val="23500089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E9D70-BCD4-4609-A0B5-6765F9B97991}"/>
              </a:ext>
            </a:extLst>
          </p:cNvPr>
          <p:cNvSpPr>
            <a:spLocks noGrp="1"/>
          </p:cNvSpPr>
          <p:nvPr>
            <p:ph type="title"/>
          </p:nvPr>
        </p:nvSpPr>
        <p:spPr/>
        <p:txBody>
          <a:bodyPr>
            <a:normAutofit/>
          </a:bodyPr>
          <a:lstStyle/>
          <a:p>
            <a:r>
              <a:rPr lang="en-IN" sz="3600" b="1" u="sng" dirty="0">
                <a:solidFill>
                  <a:srgbClr val="FF0000"/>
                </a:solidFill>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9B04C687-7C78-4FF1-A39C-CF413F2114F6}"/>
              </a:ext>
            </a:extLst>
          </p:cNvPr>
          <p:cNvSpPr>
            <a:spLocks noGrp="1"/>
          </p:cNvSpPr>
          <p:nvPr>
            <p:ph idx="1"/>
          </p:nvPr>
        </p:nvSpPr>
        <p:spPr>
          <a:xfrm>
            <a:off x="838200" y="1825625"/>
            <a:ext cx="10515600" cy="4667250"/>
          </a:xfrm>
        </p:spPr>
        <p:txBody>
          <a:bodyPr>
            <a:normAutofit fontScale="25000" lnSpcReduction="20000"/>
          </a:bodyPr>
          <a:lstStyle/>
          <a:p>
            <a:pPr marL="6350" marR="166370" indent="-6350" algn="just">
              <a:lnSpc>
                <a:spcPct val="107000"/>
              </a:lnSpc>
              <a:spcAft>
                <a:spcPts val="1305"/>
              </a:spcAft>
            </a:pPr>
            <a:r>
              <a:rPr lang="en-IN" sz="8000" dirty="0">
                <a:solidFill>
                  <a:srgbClr val="000000"/>
                </a:solidFill>
                <a:effectLst/>
                <a:latin typeface="Times New Roman" panose="02020603050405020304" pitchFamily="18" charset="0"/>
                <a:ea typeface="Times New Roman" panose="02020603050405020304" pitchFamily="18" charset="0"/>
              </a:rPr>
              <a:t>    [1] “(PDF)   Password   Based  Door   Lock   System Using Arduino,” Research Gate.  https://www.researchgate.net/publication/330998913_Password_Based_Door_Lock_System_Using_Arduino (accessed Aug. 08, 2021).  </a:t>
            </a:r>
          </a:p>
          <a:p>
            <a:pPr marL="6350" marR="166370" indent="-6350" algn="just">
              <a:lnSpc>
                <a:spcPct val="107000"/>
              </a:lnSpc>
              <a:spcAft>
                <a:spcPts val="1305"/>
              </a:spcAft>
            </a:pPr>
            <a:r>
              <a:rPr lang="en-IN" sz="8000" dirty="0">
                <a:solidFill>
                  <a:srgbClr val="000000"/>
                </a:solidFill>
                <a:effectLst/>
                <a:latin typeface="Times New Roman" panose="02020603050405020304" pitchFamily="18" charset="0"/>
                <a:ea typeface="Times New Roman" panose="02020603050405020304" pitchFamily="18" charset="0"/>
              </a:rPr>
              <a:t>    [2] Meenakshi, N,  M  </a:t>
            </a:r>
            <a:r>
              <a:rPr lang="en-IN" sz="8000" dirty="0" err="1">
                <a:solidFill>
                  <a:srgbClr val="000000"/>
                </a:solidFill>
                <a:effectLst/>
                <a:latin typeface="Times New Roman" panose="02020603050405020304" pitchFamily="18" charset="0"/>
                <a:ea typeface="Times New Roman" panose="02020603050405020304" pitchFamily="18" charset="0"/>
              </a:rPr>
              <a:t>Monish</a:t>
            </a:r>
            <a:r>
              <a:rPr lang="en-IN" sz="8000" dirty="0">
                <a:solidFill>
                  <a:srgbClr val="000000"/>
                </a:solidFill>
                <a:effectLst/>
                <a:latin typeface="Times New Roman" panose="02020603050405020304" pitchFamily="18" charset="0"/>
                <a:ea typeface="Times New Roman" panose="02020603050405020304" pitchFamily="18" charset="0"/>
              </a:rPr>
              <a:t>,  K  J Dikshit,  and  S  Bharath.  “Arduino  Based  Smart  Fingerprint Authentication System.” In 2019 1st International Conference on Innovations in Information and Communication Technology (ICIICT), 1–7. CHENNAI, India: IEEE, 2019.</a:t>
            </a:r>
          </a:p>
          <a:p>
            <a:pPr marL="6350" marR="166370" indent="-6350" algn="just">
              <a:lnSpc>
                <a:spcPct val="107000"/>
              </a:lnSpc>
              <a:spcAft>
                <a:spcPts val="1305"/>
              </a:spcAft>
            </a:pPr>
            <a:r>
              <a:rPr lang="en-IN" sz="8000" dirty="0">
                <a:solidFill>
                  <a:srgbClr val="000000"/>
                </a:solidFill>
                <a:effectLst/>
                <a:latin typeface="Calibri" panose="020F0502020204030204" pitchFamily="34" charset="0"/>
                <a:ea typeface="Calibri" panose="020F0502020204030204" pitchFamily="34" charset="0"/>
              </a:rPr>
              <a:t>    [3] </a:t>
            </a:r>
            <a:r>
              <a:rPr lang="en-IN" sz="8000" dirty="0" err="1">
                <a:solidFill>
                  <a:srgbClr val="000000"/>
                </a:solidFill>
                <a:effectLst/>
                <a:latin typeface="Calibri" panose="020F0502020204030204" pitchFamily="34" charset="0"/>
                <a:ea typeface="Calibri" panose="020F0502020204030204" pitchFamily="34" charset="0"/>
              </a:rPr>
              <a:t>Areed</a:t>
            </a:r>
            <a:r>
              <a:rPr lang="en-IN" sz="8000" dirty="0">
                <a:solidFill>
                  <a:srgbClr val="000000"/>
                </a:solidFill>
                <a:effectLst/>
                <a:latin typeface="Calibri" panose="020F0502020204030204" pitchFamily="34" charset="0"/>
                <a:ea typeface="Calibri" panose="020F0502020204030204" pitchFamily="34" charset="0"/>
              </a:rPr>
              <a:t>, Marwa F. “A Keyless Entry System Based on Arduino Board with Wi-Fi Technology.” Measurement 139 (June 2019): 34–39. </a:t>
            </a:r>
            <a:r>
              <a:rPr lang="en-IN" sz="8000" u="sng" dirty="0">
                <a:solidFill>
                  <a:srgbClr val="000000"/>
                </a:solidFill>
                <a:effectLst/>
                <a:latin typeface="Calibri" panose="020F0502020204030204" pitchFamily="34" charset="0"/>
                <a:ea typeface="Calibri" panose="020F0502020204030204" pitchFamily="34" charset="0"/>
                <a:hlinkClick r:id="rId2"/>
              </a:rPr>
              <a:t>https://doi.org/10.1016/j.measurement.2019.02.028</a:t>
            </a:r>
            <a:r>
              <a:rPr lang="en-IN" sz="8000" dirty="0">
                <a:solidFill>
                  <a:srgbClr val="000000"/>
                </a:solidFill>
                <a:effectLst/>
                <a:latin typeface="Calibri" panose="020F0502020204030204" pitchFamily="34" charset="0"/>
                <a:ea typeface="Calibri" panose="020F0502020204030204" pitchFamily="34" charset="0"/>
              </a:rPr>
              <a:t>.</a:t>
            </a:r>
            <a:endParaRPr lang="en-IN" sz="8000" dirty="0">
              <a:solidFill>
                <a:srgbClr val="000000"/>
              </a:solidFill>
              <a:effectLst/>
              <a:latin typeface="Times New Roman" panose="02020603050405020304" pitchFamily="18" charset="0"/>
              <a:ea typeface="Times New Roman" panose="02020603050405020304" pitchFamily="18" charset="0"/>
            </a:endParaRPr>
          </a:p>
          <a:p>
            <a:pPr marR="166370" algn="just">
              <a:lnSpc>
                <a:spcPct val="107000"/>
              </a:lnSpc>
              <a:spcAft>
                <a:spcPts val="15325"/>
              </a:spcAft>
            </a:pPr>
            <a:r>
              <a:rPr lang="en-IN" sz="8000" dirty="0">
                <a:solidFill>
                  <a:srgbClr val="000000"/>
                </a:solidFill>
                <a:effectLst/>
                <a:latin typeface="Times New Roman" panose="02020603050405020304" pitchFamily="18" charset="0"/>
                <a:ea typeface="Times New Roman" panose="02020603050405020304" pitchFamily="18" charset="0"/>
              </a:rPr>
              <a:t>[4] “Arduino-primarily based clever Fingerprint Authentication device."- All over the world, homes</a:t>
            </a:r>
          </a:p>
          <a:p>
            <a:pPr marL="6350" marR="166370" indent="-6350" algn="just">
              <a:lnSpc>
                <a:spcPct val="107000"/>
              </a:lnSpc>
              <a:spcAft>
                <a:spcPts val="15325"/>
              </a:spcAft>
            </a:pPr>
            <a:endParaRPr lang="en-IN" sz="3600" dirty="0">
              <a:solidFill>
                <a:srgbClr val="000000"/>
              </a:solidFill>
              <a:effectLst/>
              <a:latin typeface="Times New Roman" panose="02020603050405020304" pitchFamily="18" charset="0"/>
              <a:ea typeface="Times New Roman" panose="02020603050405020304" pitchFamily="18" charset="0"/>
            </a:endParaRPr>
          </a:p>
          <a:p>
            <a:endParaRPr lang="en-IN" dirty="0"/>
          </a:p>
        </p:txBody>
      </p:sp>
      <p:sp>
        <p:nvSpPr>
          <p:cNvPr id="4" name="Footer Placeholder 3">
            <a:extLst>
              <a:ext uri="{FF2B5EF4-FFF2-40B4-BE49-F238E27FC236}">
                <a16:creationId xmlns:a16="http://schemas.microsoft.com/office/drawing/2014/main" id="{ED219E99-081B-4787-B582-BE58CBD5BA3A}"/>
              </a:ext>
            </a:extLst>
          </p:cNvPr>
          <p:cNvSpPr>
            <a:spLocks noGrp="1"/>
          </p:cNvSpPr>
          <p:nvPr>
            <p:ph type="ftr" sz="quarter" idx="11"/>
          </p:nvPr>
        </p:nvSpPr>
        <p:spPr/>
        <p:txBody>
          <a:bodyPr/>
          <a:lstStyle/>
          <a:p>
            <a:r>
              <a:rPr lang="en-IN"/>
              <a:t>DEPT. OF ECE, ACSCE</a:t>
            </a:r>
          </a:p>
          <a:p>
            <a:endParaRPr lang="en-IN" dirty="0"/>
          </a:p>
        </p:txBody>
      </p:sp>
      <p:sp>
        <p:nvSpPr>
          <p:cNvPr id="5" name="Slide Number Placeholder 4">
            <a:extLst>
              <a:ext uri="{FF2B5EF4-FFF2-40B4-BE49-F238E27FC236}">
                <a16:creationId xmlns:a16="http://schemas.microsoft.com/office/drawing/2014/main" id="{E2C9E1E5-E5DC-4E21-8300-774470792E63}"/>
              </a:ext>
            </a:extLst>
          </p:cNvPr>
          <p:cNvSpPr>
            <a:spLocks noGrp="1"/>
          </p:cNvSpPr>
          <p:nvPr>
            <p:ph type="sldNum" sz="quarter" idx="12"/>
          </p:nvPr>
        </p:nvSpPr>
        <p:spPr/>
        <p:txBody>
          <a:bodyPr/>
          <a:lstStyle/>
          <a:p>
            <a:fld id="{395EE781-D011-45FB-83E5-7E6F62FCCAA3}" type="slidenum">
              <a:rPr lang="en-IN" smtClean="0"/>
              <a:t>24</a:t>
            </a:fld>
            <a:endParaRPr lang="en-IN"/>
          </a:p>
        </p:txBody>
      </p:sp>
    </p:spTree>
    <p:extLst>
      <p:ext uri="{BB962C8B-B14F-4D97-AF65-F5344CB8AC3E}">
        <p14:creationId xmlns:p14="http://schemas.microsoft.com/office/powerpoint/2010/main" val="42439186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2C482-7FD2-4C7F-BD03-4758B4C492F4}"/>
              </a:ext>
            </a:extLst>
          </p:cNvPr>
          <p:cNvSpPr>
            <a:spLocks noGrp="1"/>
          </p:cNvSpPr>
          <p:nvPr>
            <p:ph type="title"/>
          </p:nvPr>
        </p:nvSpPr>
        <p:spPr/>
        <p:txBody>
          <a:bodyPr>
            <a:normAutofit/>
          </a:bodyPr>
          <a:lstStyle/>
          <a:p>
            <a:r>
              <a:rPr lang="en-US" sz="3600" b="1" u="sng" dirty="0">
                <a:solidFill>
                  <a:srgbClr val="FF0000"/>
                </a:solidFill>
                <a:latin typeface="Times New Roman" panose="02020603050405020304" pitchFamily="18" charset="0"/>
                <a:cs typeface="Times New Roman" panose="02020603050405020304" pitchFamily="18" charset="0"/>
              </a:rPr>
              <a:t>REFERENCES</a:t>
            </a:r>
            <a:endParaRPr lang="en-IN" sz="3600" b="1" u="sng"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59075B9-947D-4F16-92C6-36A7CB6600D6}"/>
              </a:ext>
            </a:extLst>
          </p:cNvPr>
          <p:cNvSpPr>
            <a:spLocks noGrp="1"/>
          </p:cNvSpPr>
          <p:nvPr>
            <p:ph idx="1"/>
          </p:nvPr>
        </p:nvSpPr>
        <p:spPr/>
        <p:txBody>
          <a:bodyPr>
            <a:normAutofit fontScale="25000" lnSpcReduction="20000"/>
          </a:bodyPr>
          <a:lstStyle/>
          <a:p>
            <a:pPr marL="6350" marR="166370" indent="-6350" algn="just">
              <a:lnSpc>
                <a:spcPct val="107000"/>
              </a:lnSpc>
              <a:spcAft>
                <a:spcPts val="1305"/>
              </a:spcAft>
            </a:pPr>
            <a:r>
              <a:rPr lang="en-IN" sz="8000" dirty="0">
                <a:solidFill>
                  <a:srgbClr val="000000"/>
                </a:solidFill>
                <a:effectLst/>
                <a:latin typeface="Times New Roman" panose="02020603050405020304" pitchFamily="18" charset="0"/>
                <a:ea typeface="Times New Roman" panose="02020603050405020304" pitchFamily="18" charset="0"/>
              </a:rPr>
              <a:t> [5] MD. </a:t>
            </a:r>
            <a:r>
              <a:rPr lang="en-IN" sz="8000" dirty="0" err="1">
                <a:solidFill>
                  <a:srgbClr val="000000"/>
                </a:solidFill>
                <a:effectLst/>
                <a:latin typeface="Times New Roman" panose="02020603050405020304" pitchFamily="18" charset="0"/>
                <a:ea typeface="Times New Roman" panose="02020603050405020304" pitchFamily="18" charset="0"/>
              </a:rPr>
              <a:t>Khayrul</a:t>
            </a:r>
            <a:r>
              <a:rPr lang="en-IN" sz="8000" dirty="0">
                <a:solidFill>
                  <a:srgbClr val="000000"/>
                </a:solidFill>
                <a:effectLst/>
                <a:latin typeface="Times New Roman" panose="02020603050405020304" pitchFamily="18" charset="0"/>
                <a:ea typeface="Times New Roman" panose="02020603050405020304" pitchFamily="18" charset="0"/>
              </a:rPr>
              <a:t> </a:t>
            </a:r>
            <a:r>
              <a:rPr lang="en-IN" sz="8000" dirty="0" err="1">
                <a:solidFill>
                  <a:srgbClr val="000000"/>
                </a:solidFill>
                <a:effectLst/>
                <a:latin typeface="Times New Roman" panose="02020603050405020304" pitchFamily="18" charset="0"/>
                <a:ea typeface="Times New Roman" panose="02020603050405020304" pitchFamily="18" charset="0"/>
              </a:rPr>
              <a:t>islam</a:t>
            </a:r>
            <a:r>
              <a:rPr lang="en-IN" sz="8000" dirty="0">
                <a:solidFill>
                  <a:srgbClr val="000000"/>
                </a:solidFill>
                <a:effectLst/>
                <a:latin typeface="Times New Roman" panose="02020603050405020304" pitchFamily="18" charset="0"/>
                <a:ea typeface="Times New Roman" panose="02020603050405020304" pitchFamily="18" charset="0"/>
              </a:rPr>
              <a:t> , </a:t>
            </a:r>
            <a:r>
              <a:rPr lang="en-IN" sz="8000" dirty="0" err="1">
                <a:solidFill>
                  <a:srgbClr val="000000"/>
                </a:solidFill>
                <a:effectLst/>
                <a:latin typeface="Times New Roman" panose="02020603050405020304" pitchFamily="18" charset="0"/>
                <a:ea typeface="Times New Roman" panose="02020603050405020304" pitchFamily="18" charset="0"/>
              </a:rPr>
              <a:t>Allimul</a:t>
            </a:r>
            <a:r>
              <a:rPr lang="en-IN" sz="8000" dirty="0">
                <a:solidFill>
                  <a:srgbClr val="000000"/>
                </a:solidFill>
                <a:effectLst/>
                <a:latin typeface="Times New Roman" panose="02020603050405020304" pitchFamily="18" charset="0"/>
                <a:ea typeface="Times New Roman" panose="02020603050405020304" pitchFamily="18" charset="0"/>
              </a:rPr>
              <a:t> </a:t>
            </a:r>
            <a:r>
              <a:rPr lang="en-IN" sz="8000" dirty="0" err="1">
                <a:solidFill>
                  <a:srgbClr val="000000"/>
                </a:solidFill>
                <a:effectLst/>
                <a:latin typeface="Times New Roman" panose="02020603050405020304" pitchFamily="18" charset="0"/>
                <a:ea typeface="Times New Roman" panose="02020603050405020304" pitchFamily="18" charset="0"/>
              </a:rPr>
              <a:t>Rajee</a:t>
            </a:r>
            <a:r>
              <a:rPr lang="en-IN" sz="8000" dirty="0">
                <a:solidFill>
                  <a:srgbClr val="000000"/>
                </a:solidFill>
                <a:effectLst/>
                <a:latin typeface="Times New Roman" panose="02020603050405020304" pitchFamily="18" charset="0"/>
                <a:ea typeface="Times New Roman" panose="02020603050405020304" pitchFamily="18" charset="0"/>
              </a:rPr>
              <a:t> “FINGERPRINT DOOR LOCK SYSTEM” Research Gate. 2023 (biometric technology)</a:t>
            </a:r>
          </a:p>
          <a:p>
            <a:pPr marL="6350" marR="166370" indent="-6350" algn="just">
              <a:lnSpc>
                <a:spcPct val="107000"/>
              </a:lnSpc>
              <a:spcAft>
                <a:spcPts val="1305"/>
              </a:spcAft>
            </a:pPr>
            <a:r>
              <a:rPr lang="en-IN" sz="8000" dirty="0">
                <a:solidFill>
                  <a:srgbClr val="000000"/>
                </a:solidFill>
                <a:effectLst/>
                <a:latin typeface="Times New Roman" panose="02020603050405020304" pitchFamily="18" charset="0"/>
                <a:ea typeface="Times New Roman" panose="02020603050405020304" pitchFamily="18" charset="0"/>
              </a:rPr>
              <a:t>[6] Md. AL Imran , Wahid </a:t>
            </a:r>
            <a:r>
              <a:rPr lang="en-IN" sz="8000" dirty="0" err="1">
                <a:solidFill>
                  <a:srgbClr val="000000"/>
                </a:solidFill>
                <a:effectLst/>
                <a:latin typeface="Times New Roman" panose="02020603050405020304" pitchFamily="18" charset="0"/>
                <a:ea typeface="Times New Roman" panose="02020603050405020304" pitchFamily="18" charset="0"/>
              </a:rPr>
              <a:t>Sabbir</a:t>
            </a:r>
            <a:r>
              <a:rPr lang="en-IN" sz="8000" dirty="0">
                <a:solidFill>
                  <a:srgbClr val="000000"/>
                </a:solidFill>
                <a:effectLst/>
                <a:latin typeface="Times New Roman" panose="02020603050405020304" pitchFamily="18" charset="0"/>
                <a:ea typeface="Times New Roman" panose="02020603050405020304" pitchFamily="18" charset="0"/>
              </a:rPr>
              <a:t> “PASSWORD BASED SMART DOOR LOCKING SYSTEM” Research Gate,2022, (password keypad)</a:t>
            </a:r>
          </a:p>
          <a:p>
            <a:pPr marL="6350" marR="166370" indent="-6350" algn="just">
              <a:lnSpc>
                <a:spcPct val="107000"/>
              </a:lnSpc>
              <a:spcAft>
                <a:spcPts val="1305"/>
              </a:spcAft>
            </a:pPr>
            <a:r>
              <a:rPr lang="en-IN" sz="8000" dirty="0">
                <a:solidFill>
                  <a:srgbClr val="000000"/>
                </a:solidFill>
                <a:effectLst/>
                <a:latin typeface="Times New Roman" panose="02020603050405020304" pitchFamily="18" charset="0"/>
                <a:ea typeface="Times New Roman" panose="02020603050405020304" pitchFamily="18" charset="0"/>
              </a:rPr>
              <a:t>[7] ALI Hussain , “AUTOMATIC DOOR LOCK SYSTEM” , Research Gate, 2022, (electromagnetic and sensor technology)</a:t>
            </a:r>
          </a:p>
          <a:p>
            <a:pPr marL="6350" marR="166370" indent="-6350" algn="just">
              <a:lnSpc>
                <a:spcPct val="107000"/>
              </a:lnSpc>
              <a:spcAft>
                <a:spcPts val="1305"/>
              </a:spcAft>
            </a:pPr>
            <a:r>
              <a:rPr lang="en-IN" sz="8000" dirty="0">
                <a:solidFill>
                  <a:srgbClr val="000000"/>
                </a:solidFill>
                <a:effectLst/>
                <a:latin typeface="Times New Roman" panose="02020603050405020304" pitchFamily="18" charset="0"/>
                <a:ea typeface="Times New Roman" panose="02020603050405020304" pitchFamily="18" charset="0"/>
              </a:rPr>
              <a:t>[8] </a:t>
            </a:r>
            <a:r>
              <a:rPr lang="en-IN" sz="8000" dirty="0" err="1">
                <a:solidFill>
                  <a:srgbClr val="000000"/>
                </a:solidFill>
                <a:effectLst/>
                <a:latin typeface="Times New Roman" panose="02020603050405020304" pitchFamily="18" charset="0"/>
                <a:ea typeface="Times New Roman" panose="02020603050405020304" pitchFamily="18" charset="0"/>
              </a:rPr>
              <a:t>Falohun</a:t>
            </a:r>
            <a:r>
              <a:rPr lang="en-IN" sz="8000" dirty="0">
                <a:solidFill>
                  <a:srgbClr val="000000"/>
                </a:solidFill>
                <a:effectLst/>
                <a:latin typeface="Times New Roman" panose="02020603050405020304" pitchFamily="18" charset="0"/>
                <a:ea typeface="Times New Roman" panose="02020603050405020304" pitchFamily="18" charset="0"/>
              </a:rPr>
              <a:t> A S , Oluwole </a:t>
            </a:r>
            <a:r>
              <a:rPr lang="en-IN" sz="8000" dirty="0" err="1">
                <a:solidFill>
                  <a:srgbClr val="000000"/>
                </a:solidFill>
                <a:effectLst/>
                <a:latin typeface="Times New Roman" panose="02020603050405020304" pitchFamily="18" charset="0"/>
                <a:ea typeface="Times New Roman" panose="02020603050405020304" pitchFamily="18" charset="0"/>
              </a:rPr>
              <a:t>Adegbola</a:t>
            </a:r>
            <a:r>
              <a:rPr lang="en-IN" sz="8000" dirty="0">
                <a:solidFill>
                  <a:srgbClr val="000000"/>
                </a:solidFill>
                <a:effectLst/>
                <a:latin typeface="Times New Roman" panose="02020603050405020304" pitchFamily="18" charset="0"/>
                <a:ea typeface="Times New Roman" panose="02020603050405020304" pitchFamily="18" charset="0"/>
              </a:rPr>
              <a:t> , Bukola O </a:t>
            </a:r>
            <a:r>
              <a:rPr lang="en-IN" sz="8000" dirty="0" err="1">
                <a:solidFill>
                  <a:srgbClr val="000000"/>
                </a:solidFill>
                <a:effectLst/>
                <a:latin typeface="Times New Roman" panose="02020603050405020304" pitchFamily="18" charset="0"/>
                <a:ea typeface="Times New Roman" panose="02020603050405020304" pitchFamily="18" charset="0"/>
              </a:rPr>
              <a:t>Makinde</a:t>
            </a:r>
            <a:r>
              <a:rPr lang="en-IN" sz="8000" dirty="0">
                <a:solidFill>
                  <a:srgbClr val="000000"/>
                </a:solidFill>
                <a:effectLst/>
                <a:latin typeface="Times New Roman" panose="02020603050405020304" pitchFamily="18" charset="0"/>
                <a:ea typeface="Times New Roman" panose="02020603050405020304" pitchFamily="18" charset="0"/>
              </a:rPr>
              <a:t> , </a:t>
            </a:r>
            <a:r>
              <a:rPr lang="en-IN" sz="8000" dirty="0" err="1">
                <a:solidFill>
                  <a:srgbClr val="000000"/>
                </a:solidFill>
                <a:effectLst/>
                <a:latin typeface="Times New Roman" panose="02020603050405020304" pitchFamily="18" charset="0"/>
                <a:ea typeface="Times New Roman" panose="02020603050405020304" pitchFamily="18" charset="0"/>
              </a:rPr>
              <a:t>Titipole</a:t>
            </a:r>
            <a:r>
              <a:rPr lang="en-IN" sz="8000" dirty="0">
                <a:solidFill>
                  <a:srgbClr val="000000"/>
                </a:solidFill>
                <a:effectLst/>
                <a:latin typeface="Times New Roman" panose="02020603050405020304" pitchFamily="18" charset="0"/>
                <a:ea typeface="Times New Roman" panose="02020603050405020304" pitchFamily="18" charset="0"/>
              </a:rPr>
              <a:t> Helen Akin </a:t>
            </a:r>
            <a:r>
              <a:rPr lang="en-IN" sz="8000" dirty="0" err="1">
                <a:solidFill>
                  <a:srgbClr val="000000"/>
                </a:solidFill>
                <a:effectLst/>
                <a:latin typeface="Times New Roman" panose="02020603050405020304" pitchFamily="18" charset="0"/>
                <a:ea typeface="Times New Roman" panose="02020603050405020304" pitchFamily="18" charset="0"/>
              </a:rPr>
              <a:t>Olayemi</a:t>
            </a:r>
            <a:r>
              <a:rPr lang="en-IN" sz="8000" dirty="0">
                <a:solidFill>
                  <a:srgbClr val="000000"/>
                </a:solidFill>
                <a:effectLst/>
                <a:latin typeface="Times New Roman" panose="02020603050405020304" pitchFamily="18" charset="0"/>
                <a:ea typeface="Times New Roman" panose="02020603050405020304" pitchFamily="18" charset="0"/>
              </a:rPr>
              <a:t> , “SMART DOOR LOCK WITH AN EMBEDDED SPY CAMERAS” published by ABAYOMI EBENEZER ADEYEGE ,2021 , (time of flight technology).</a:t>
            </a:r>
          </a:p>
          <a:p>
            <a:pPr marL="6350" marR="166370" indent="-6350" algn="just">
              <a:lnSpc>
                <a:spcPct val="107000"/>
              </a:lnSpc>
              <a:spcAft>
                <a:spcPts val="1305"/>
              </a:spcAft>
            </a:pPr>
            <a:r>
              <a:rPr lang="en-IN" sz="8000" dirty="0">
                <a:solidFill>
                  <a:srgbClr val="000000"/>
                </a:solidFill>
                <a:effectLst/>
                <a:latin typeface="Times New Roman" panose="02020603050405020304" pitchFamily="18" charset="0"/>
                <a:ea typeface="Times New Roman" panose="02020603050405020304" pitchFamily="18" charset="0"/>
              </a:rPr>
              <a:t>[9] Sandesh Parajuli , “RFID AND BLUETOOTH BASED SMART DOOR LOCKING SYSTEM” , 2021 , (NON- Contact and Bluetooth technology).</a:t>
            </a:r>
          </a:p>
          <a:p>
            <a:endParaRPr lang="en-IN" dirty="0"/>
          </a:p>
        </p:txBody>
      </p:sp>
      <p:sp>
        <p:nvSpPr>
          <p:cNvPr id="4" name="Footer Placeholder 3">
            <a:extLst>
              <a:ext uri="{FF2B5EF4-FFF2-40B4-BE49-F238E27FC236}">
                <a16:creationId xmlns:a16="http://schemas.microsoft.com/office/drawing/2014/main" id="{39FD7DE9-5F35-413C-A99B-EB670CE86210}"/>
              </a:ext>
            </a:extLst>
          </p:cNvPr>
          <p:cNvSpPr>
            <a:spLocks noGrp="1"/>
          </p:cNvSpPr>
          <p:nvPr>
            <p:ph type="ftr" sz="quarter" idx="11"/>
          </p:nvPr>
        </p:nvSpPr>
        <p:spPr/>
        <p:txBody>
          <a:bodyPr/>
          <a:lstStyle/>
          <a:p>
            <a:r>
              <a:rPr lang="en-IN" dirty="0"/>
              <a:t>DEPT. OF ECE, ACSCE</a:t>
            </a:r>
          </a:p>
        </p:txBody>
      </p:sp>
      <p:sp>
        <p:nvSpPr>
          <p:cNvPr id="5" name="Slide Number Placeholder 4">
            <a:extLst>
              <a:ext uri="{FF2B5EF4-FFF2-40B4-BE49-F238E27FC236}">
                <a16:creationId xmlns:a16="http://schemas.microsoft.com/office/drawing/2014/main" id="{458CDDB2-8644-435B-B09B-E75E6BB8BEC3}"/>
              </a:ext>
            </a:extLst>
          </p:cNvPr>
          <p:cNvSpPr>
            <a:spLocks noGrp="1"/>
          </p:cNvSpPr>
          <p:nvPr>
            <p:ph type="sldNum" sz="quarter" idx="12"/>
          </p:nvPr>
        </p:nvSpPr>
        <p:spPr/>
        <p:txBody>
          <a:bodyPr/>
          <a:lstStyle/>
          <a:p>
            <a:fld id="{395EE781-D011-45FB-83E5-7E6F62FCCAA3}" type="slidenum">
              <a:rPr lang="en-IN" smtClean="0"/>
              <a:t>25</a:t>
            </a:fld>
            <a:endParaRPr lang="en-IN"/>
          </a:p>
        </p:txBody>
      </p:sp>
    </p:spTree>
    <p:extLst>
      <p:ext uri="{BB962C8B-B14F-4D97-AF65-F5344CB8AC3E}">
        <p14:creationId xmlns:p14="http://schemas.microsoft.com/office/powerpoint/2010/main" val="27456515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0D2AE-D6ED-455F-A63A-C78E99DB28F0}"/>
              </a:ext>
            </a:extLst>
          </p:cNvPr>
          <p:cNvSpPr>
            <a:spLocks noGrp="1"/>
          </p:cNvSpPr>
          <p:nvPr>
            <p:ph type="title"/>
          </p:nvPr>
        </p:nvSpPr>
        <p:spPr/>
        <p:txBody>
          <a:bodyPr>
            <a:normAutofit/>
          </a:bodyPr>
          <a:lstStyle/>
          <a:p>
            <a:r>
              <a:rPr lang="en-IN" sz="3600" b="1" u="sng" dirty="0">
                <a:solidFill>
                  <a:srgbClr val="FF0000"/>
                </a:solidFill>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B43602D2-01A3-42B5-BE42-9CA06629F730}"/>
              </a:ext>
            </a:extLst>
          </p:cNvPr>
          <p:cNvSpPr>
            <a:spLocks noGrp="1"/>
          </p:cNvSpPr>
          <p:nvPr>
            <p:ph idx="1"/>
          </p:nvPr>
        </p:nvSpPr>
        <p:spPr/>
        <p:txBody>
          <a:bodyPr>
            <a:normAutofit/>
          </a:bodyPr>
          <a:lstStyle/>
          <a:p>
            <a:endParaRPr lang="en-IN" sz="2200" dirty="0">
              <a:solidFill>
                <a:srgbClr val="000000"/>
              </a:solidFill>
              <a:effectLst/>
              <a:latin typeface="Times New Roman" panose="02020603050405020304" pitchFamily="18" charset="0"/>
              <a:ea typeface="Times New Roman" panose="02020603050405020304" pitchFamily="18" charset="0"/>
            </a:endParaRPr>
          </a:p>
          <a:p>
            <a:r>
              <a:rPr lang="en-IN" sz="2200" dirty="0">
                <a:solidFill>
                  <a:srgbClr val="000000"/>
                </a:solidFill>
                <a:effectLst/>
                <a:latin typeface="Times New Roman" panose="02020603050405020304" pitchFamily="18" charset="0"/>
                <a:ea typeface="Times New Roman" panose="02020603050405020304" pitchFamily="18" charset="0"/>
              </a:rPr>
              <a:t>[10] Afolabi A, Alice O. On Securing a door with finger print biometric technique. Transactions on Machine Learning and Artificial Intelligence.</a:t>
            </a:r>
          </a:p>
          <a:p>
            <a:r>
              <a:rPr lang="en-IN" sz="2200" dirty="0">
                <a:solidFill>
                  <a:srgbClr val="000000"/>
                </a:solidFill>
                <a:effectLst/>
                <a:latin typeface="Times New Roman" panose="02020603050405020304" pitchFamily="18" charset="0"/>
                <a:ea typeface="Times New Roman" panose="02020603050405020304" pitchFamily="18" charset="0"/>
              </a:rPr>
              <a:t> [11] Website link : https://docs.arduino.cc/hardware/uno-rev3 , 2022 </a:t>
            </a:r>
          </a:p>
          <a:p>
            <a:r>
              <a:rPr lang="en-IN" sz="2200" dirty="0">
                <a:solidFill>
                  <a:srgbClr val="000000"/>
                </a:solidFill>
                <a:effectLst/>
                <a:latin typeface="Times New Roman" panose="02020603050405020304" pitchFamily="18" charset="0"/>
                <a:ea typeface="Times New Roman" panose="02020603050405020304" pitchFamily="18" charset="0"/>
              </a:rPr>
              <a:t>[12]</a:t>
            </a:r>
            <a:r>
              <a:rPr lang="en-IN" sz="2200" dirty="0" err="1">
                <a:solidFill>
                  <a:srgbClr val="000000"/>
                </a:solidFill>
                <a:effectLst/>
                <a:latin typeface="Times New Roman" panose="02020603050405020304" pitchFamily="18" charset="0"/>
                <a:ea typeface="Times New Roman" panose="02020603050405020304" pitchFamily="18" charset="0"/>
              </a:rPr>
              <a:t>Websitelink:https</a:t>
            </a:r>
            <a:r>
              <a:rPr lang="en-IN" sz="2200" dirty="0">
                <a:solidFill>
                  <a:srgbClr val="000000"/>
                </a:solidFill>
                <a:effectLst/>
                <a:latin typeface="Times New Roman" panose="02020603050405020304" pitchFamily="18" charset="0"/>
                <a:ea typeface="Times New Roman" panose="02020603050405020304" pitchFamily="18" charset="0"/>
              </a:rPr>
              <a:t>://www.explainthatstuff.com/fingerprintscanners.html 2022</a:t>
            </a:r>
          </a:p>
          <a:p>
            <a:r>
              <a:rPr lang="en-IN" sz="2200" dirty="0">
                <a:solidFill>
                  <a:srgbClr val="000000"/>
                </a:solidFill>
                <a:effectLst/>
                <a:latin typeface="Times New Roman" panose="02020603050405020304" pitchFamily="18" charset="0"/>
                <a:ea typeface="Times New Roman" panose="02020603050405020304" pitchFamily="18" charset="0"/>
              </a:rPr>
              <a:t> [13] Website link : https://www.electronics.com.bd/12v-solenoid-lock, 2022</a:t>
            </a:r>
          </a:p>
          <a:p>
            <a:r>
              <a:rPr lang="en-IN" sz="2200" dirty="0">
                <a:solidFill>
                  <a:srgbClr val="000000"/>
                </a:solidFill>
                <a:effectLst/>
                <a:latin typeface="Times New Roman" panose="02020603050405020304" pitchFamily="18" charset="0"/>
                <a:ea typeface="Times New Roman" panose="02020603050405020304" pitchFamily="18" charset="0"/>
              </a:rPr>
              <a:t> [14] Website link : https://www.elprocus.com/lcd-16x2-pin-configuration-and-its-working/, 2022</a:t>
            </a:r>
            <a:endParaRPr lang="en-IN" sz="2000" dirty="0">
              <a:solidFill>
                <a:srgbClr val="000000"/>
              </a:solidFill>
              <a:effectLst/>
              <a:latin typeface="Times New Roman" panose="02020603050405020304" pitchFamily="18" charset="0"/>
              <a:ea typeface="Times New Roman" panose="02020603050405020304" pitchFamily="18" charset="0"/>
            </a:endParaRPr>
          </a:p>
          <a:p>
            <a:endParaRPr lang="en-IN" sz="2000" dirty="0">
              <a:solidFill>
                <a:srgbClr val="000000"/>
              </a:solidFill>
              <a:effectLst/>
              <a:latin typeface="Times New Roman" panose="02020603050405020304" pitchFamily="18" charset="0"/>
              <a:ea typeface="Times New Roman" panose="02020603050405020304" pitchFamily="18" charset="0"/>
            </a:endParaRPr>
          </a:p>
          <a:p>
            <a:endParaRPr lang="en-IN" sz="2000" dirty="0">
              <a:solidFill>
                <a:srgbClr val="000000"/>
              </a:solidFill>
              <a:effectLst/>
              <a:latin typeface="Times New Roman" panose="02020603050405020304" pitchFamily="18" charset="0"/>
              <a:ea typeface="Times New Roman" panose="02020603050405020304" pitchFamily="18" charset="0"/>
            </a:endParaRPr>
          </a:p>
          <a:p>
            <a:endParaRPr lang="en-IN" sz="2000" dirty="0">
              <a:solidFill>
                <a:srgbClr val="000000"/>
              </a:solidFill>
              <a:effectLst/>
              <a:latin typeface="Times New Roman" panose="02020603050405020304" pitchFamily="18" charset="0"/>
              <a:ea typeface="Times New Roman" panose="02020603050405020304" pitchFamily="18" charset="0"/>
            </a:endParaRPr>
          </a:p>
          <a:p>
            <a:endParaRPr lang="en-IN" sz="2000" dirty="0">
              <a:solidFill>
                <a:srgbClr val="000000"/>
              </a:solidFill>
              <a:effectLst/>
              <a:latin typeface="Times New Roman" panose="02020603050405020304" pitchFamily="18" charset="0"/>
              <a:ea typeface="Times New Roman" panose="02020603050405020304" pitchFamily="18" charset="0"/>
            </a:endParaRPr>
          </a:p>
          <a:p>
            <a:endParaRPr lang="en-IN" sz="2000" dirty="0">
              <a:solidFill>
                <a:srgbClr val="000000"/>
              </a:solidFill>
              <a:effectLst/>
              <a:latin typeface="Times New Roman" panose="02020603050405020304" pitchFamily="18" charset="0"/>
              <a:ea typeface="Times New Roman" panose="02020603050405020304" pitchFamily="18" charset="0"/>
            </a:endParaRPr>
          </a:p>
          <a:p>
            <a:endParaRPr lang="en-IN" sz="2800" dirty="0">
              <a:solidFill>
                <a:srgbClr val="000000"/>
              </a:solidFill>
              <a:effectLst/>
              <a:latin typeface="Times New Roman" panose="02020603050405020304" pitchFamily="18" charset="0"/>
              <a:ea typeface="Times New Roman" panose="02020603050405020304" pitchFamily="18" charset="0"/>
            </a:endParaRPr>
          </a:p>
          <a:p>
            <a:endParaRPr lang="en-IN" dirty="0"/>
          </a:p>
        </p:txBody>
      </p:sp>
      <p:sp>
        <p:nvSpPr>
          <p:cNvPr id="4" name="Footer Placeholder 3">
            <a:extLst>
              <a:ext uri="{FF2B5EF4-FFF2-40B4-BE49-F238E27FC236}">
                <a16:creationId xmlns:a16="http://schemas.microsoft.com/office/drawing/2014/main" id="{74426AB4-3587-495D-9AEC-F51AB066B28F}"/>
              </a:ext>
            </a:extLst>
          </p:cNvPr>
          <p:cNvSpPr>
            <a:spLocks noGrp="1"/>
          </p:cNvSpPr>
          <p:nvPr>
            <p:ph type="ftr" sz="quarter" idx="11"/>
          </p:nvPr>
        </p:nvSpPr>
        <p:spPr/>
        <p:txBody>
          <a:bodyPr/>
          <a:lstStyle/>
          <a:p>
            <a:r>
              <a:rPr lang="en-IN" dirty="0"/>
              <a:t>DEPT. OF ECE,ACSCE</a:t>
            </a:r>
          </a:p>
        </p:txBody>
      </p:sp>
      <p:sp>
        <p:nvSpPr>
          <p:cNvPr id="5" name="Slide Number Placeholder 4">
            <a:extLst>
              <a:ext uri="{FF2B5EF4-FFF2-40B4-BE49-F238E27FC236}">
                <a16:creationId xmlns:a16="http://schemas.microsoft.com/office/drawing/2014/main" id="{1E17BEF4-F703-4BEC-840D-D32E2C754656}"/>
              </a:ext>
            </a:extLst>
          </p:cNvPr>
          <p:cNvSpPr>
            <a:spLocks noGrp="1"/>
          </p:cNvSpPr>
          <p:nvPr>
            <p:ph type="sldNum" sz="quarter" idx="12"/>
          </p:nvPr>
        </p:nvSpPr>
        <p:spPr/>
        <p:txBody>
          <a:bodyPr/>
          <a:lstStyle/>
          <a:p>
            <a:fld id="{395EE781-D011-45FB-83E5-7E6F62FCCAA3}" type="slidenum">
              <a:rPr lang="en-IN" smtClean="0"/>
              <a:t>26</a:t>
            </a:fld>
            <a:endParaRPr lang="en-IN"/>
          </a:p>
        </p:txBody>
      </p:sp>
    </p:spTree>
    <p:extLst>
      <p:ext uri="{BB962C8B-B14F-4D97-AF65-F5344CB8AC3E}">
        <p14:creationId xmlns:p14="http://schemas.microsoft.com/office/powerpoint/2010/main" val="27098022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384CD-39F1-43AD-89FD-ED2CF60E52A0}"/>
              </a:ext>
            </a:extLst>
          </p:cNvPr>
          <p:cNvSpPr>
            <a:spLocks noGrp="1"/>
          </p:cNvSpPr>
          <p:nvPr>
            <p:ph type="title"/>
          </p:nvPr>
        </p:nvSpPr>
        <p:spPr/>
        <p:txBody>
          <a:bodyPr>
            <a:normAutofit/>
          </a:bodyPr>
          <a:lstStyle/>
          <a:p>
            <a:r>
              <a:rPr lang="en-IN" sz="3600" b="1" u="sng" dirty="0">
                <a:solidFill>
                  <a:srgbClr val="FF0000"/>
                </a:solidFill>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E2CE526E-E7A7-40E3-9D60-607354BEE45B}"/>
              </a:ext>
            </a:extLst>
          </p:cNvPr>
          <p:cNvSpPr>
            <a:spLocks noGrp="1"/>
          </p:cNvSpPr>
          <p:nvPr>
            <p:ph idx="1"/>
          </p:nvPr>
        </p:nvSpPr>
        <p:spPr/>
        <p:txBody>
          <a:bodyPr>
            <a:normAutofit fontScale="92500"/>
          </a:bodyPr>
          <a:lstStyle/>
          <a:p>
            <a:pPr marL="6350" marR="166370" indent="-6350" algn="just">
              <a:lnSpc>
                <a:spcPct val="107000"/>
              </a:lnSpc>
              <a:spcAft>
                <a:spcPts val="1305"/>
              </a:spcAft>
            </a:pPr>
            <a:r>
              <a:rPr lang="en-IN" sz="2400" dirty="0">
                <a:solidFill>
                  <a:srgbClr val="000000"/>
                </a:solidFill>
                <a:effectLst/>
                <a:latin typeface="Times New Roman" panose="02020603050405020304" pitchFamily="18" charset="0"/>
                <a:ea typeface="Times New Roman" panose="02020603050405020304" pitchFamily="18" charset="0"/>
              </a:rPr>
              <a:t>[15] Website link : https://components101.com/transistors/tip122-pinout-equivalent-datasheet, 2022</a:t>
            </a:r>
          </a:p>
          <a:p>
            <a:pPr marL="6350" marR="166370" indent="-6350" algn="just">
              <a:lnSpc>
                <a:spcPct val="107000"/>
              </a:lnSpc>
              <a:spcAft>
                <a:spcPts val="1305"/>
              </a:spcAft>
            </a:pPr>
            <a:r>
              <a:rPr lang="en-IN" sz="2200" dirty="0">
                <a:solidFill>
                  <a:srgbClr val="000000"/>
                </a:solidFill>
                <a:effectLst/>
                <a:latin typeface="Times New Roman" panose="02020603050405020304" pitchFamily="18" charset="0"/>
                <a:ea typeface="Times New Roman" panose="02020603050405020304" pitchFamily="18" charset="0"/>
              </a:rPr>
              <a:t> [16] Website link : https://www.indiamart.com/proddetail/12v-1a-adaptor-12721243248.html, 2022 </a:t>
            </a:r>
          </a:p>
          <a:p>
            <a:pPr marL="6350" marR="166370" indent="-6350" algn="just">
              <a:lnSpc>
                <a:spcPct val="107000"/>
              </a:lnSpc>
              <a:spcAft>
                <a:spcPts val="1305"/>
              </a:spcAft>
            </a:pPr>
            <a:r>
              <a:rPr lang="en-IN" sz="2200" dirty="0">
                <a:solidFill>
                  <a:srgbClr val="000000"/>
                </a:solidFill>
                <a:effectLst/>
                <a:latin typeface="Times New Roman" panose="02020603050405020304" pitchFamily="18" charset="0"/>
                <a:ea typeface="Times New Roman" panose="02020603050405020304" pitchFamily="18" charset="0"/>
              </a:rPr>
              <a:t>[17] Website link : https://components101.com/mosfets/irfz44n-datasheet-pinout-features, 2022 </a:t>
            </a:r>
          </a:p>
          <a:p>
            <a:pPr marL="6350" marR="166370" indent="-6350" algn="just">
              <a:lnSpc>
                <a:spcPct val="107000"/>
              </a:lnSpc>
              <a:spcAft>
                <a:spcPts val="1305"/>
              </a:spcAft>
            </a:pPr>
            <a:r>
              <a:rPr lang="en-IN" sz="2200" dirty="0">
                <a:solidFill>
                  <a:srgbClr val="000000"/>
                </a:solidFill>
                <a:effectLst/>
                <a:latin typeface="Times New Roman" panose="02020603050405020304" pitchFamily="18" charset="0"/>
                <a:ea typeface="Times New Roman" panose="02020603050405020304" pitchFamily="18" charset="0"/>
              </a:rPr>
              <a:t>[18] Website link : https://www.amazon.com/Degraw-DIY-Speaker-KitAmplifier/dp/B07CRVRG83 , 2022</a:t>
            </a:r>
          </a:p>
          <a:p>
            <a:pPr marL="6350" marR="166370" indent="-6350" algn="just">
              <a:lnSpc>
                <a:spcPct val="107000"/>
              </a:lnSpc>
              <a:spcAft>
                <a:spcPts val="1305"/>
              </a:spcAft>
            </a:pPr>
            <a:r>
              <a:rPr lang="en-IN" sz="2200" dirty="0">
                <a:solidFill>
                  <a:srgbClr val="000000"/>
                </a:solidFill>
                <a:effectLst/>
                <a:latin typeface="Times New Roman" panose="02020603050405020304" pitchFamily="18" charset="0"/>
                <a:ea typeface="Times New Roman" panose="02020603050405020304" pitchFamily="18" charset="0"/>
              </a:rPr>
              <a:t> [19] Website link : </a:t>
            </a:r>
            <a:r>
              <a:rPr lang="en-IN" sz="2200" u="sng" dirty="0">
                <a:solidFill>
                  <a:srgbClr val="000000"/>
                </a:solidFill>
                <a:effectLst/>
                <a:latin typeface="Times New Roman" panose="02020603050405020304" pitchFamily="18" charset="0"/>
                <a:ea typeface="Times New Roman" panose="02020603050405020304" pitchFamily="18" charset="0"/>
                <a:hlinkClick r:id="rId2"/>
              </a:rPr>
              <a:t>https://www.ledgreenlightint.com/</a:t>
            </a:r>
            <a:r>
              <a:rPr lang="en-IN" sz="2200" dirty="0">
                <a:solidFill>
                  <a:srgbClr val="000000"/>
                </a:solidFill>
                <a:effectLst/>
                <a:latin typeface="Times New Roman" panose="02020603050405020304" pitchFamily="18" charset="0"/>
                <a:ea typeface="Times New Roman" panose="02020603050405020304" pitchFamily="18" charset="0"/>
              </a:rPr>
              <a:t> , 2022</a:t>
            </a:r>
          </a:p>
          <a:p>
            <a:endParaRPr lang="en-IN" dirty="0"/>
          </a:p>
        </p:txBody>
      </p:sp>
      <p:sp>
        <p:nvSpPr>
          <p:cNvPr id="4" name="Footer Placeholder 3">
            <a:extLst>
              <a:ext uri="{FF2B5EF4-FFF2-40B4-BE49-F238E27FC236}">
                <a16:creationId xmlns:a16="http://schemas.microsoft.com/office/drawing/2014/main" id="{2013AABD-45F5-4155-BDAD-FB7B00FA4A44}"/>
              </a:ext>
            </a:extLst>
          </p:cNvPr>
          <p:cNvSpPr>
            <a:spLocks noGrp="1"/>
          </p:cNvSpPr>
          <p:nvPr>
            <p:ph type="ftr" sz="quarter" idx="11"/>
          </p:nvPr>
        </p:nvSpPr>
        <p:spPr/>
        <p:txBody>
          <a:bodyPr/>
          <a:lstStyle/>
          <a:p>
            <a:r>
              <a:rPr lang="en-IN" dirty="0"/>
              <a:t>DEPT. OF ECE,ACSCE</a:t>
            </a:r>
          </a:p>
        </p:txBody>
      </p:sp>
      <p:sp>
        <p:nvSpPr>
          <p:cNvPr id="5" name="Slide Number Placeholder 4">
            <a:extLst>
              <a:ext uri="{FF2B5EF4-FFF2-40B4-BE49-F238E27FC236}">
                <a16:creationId xmlns:a16="http://schemas.microsoft.com/office/drawing/2014/main" id="{2FCC7C14-FFC2-4EC8-85EE-CA8C673C7214}"/>
              </a:ext>
            </a:extLst>
          </p:cNvPr>
          <p:cNvSpPr>
            <a:spLocks noGrp="1"/>
          </p:cNvSpPr>
          <p:nvPr>
            <p:ph type="sldNum" sz="quarter" idx="12"/>
          </p:nvPr>
        </p:nvSpPr>
        <p:spPr/>
        <p:txBody>
          <a:bodyPr/>
          <a:lstStyle/>
          <a:p>
            <a:fld id="{395EE781-D011-45FB-83E5-7E6F62FCCAA3}" type="slidenum">
              <a:rPr lang="en-IN" smtClean="0"/>
              <a:t>27</a:t>
            </a:fld>
            <a:endParaRPr lang="en-IN"/>
          </a:p>
        </p:txBody>
      </p:sp>
    </p:spTree>
    <p:extLst>
      <p:ext uri="{BB962C8B-B14F-4D97-AF65-F5344CB8AC3E}">
        <p14:creationId xmlns:p14="http://schemas.microsoft.com/office/powerpoint/2010/main" val="316356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C2DE9-BEBF-4924-BFF2-B632228BE13B}"/>
              </a:ext>
            </a:extLst>
          </p:cNvPr>
          <p:cNvSpPr>
            <a:spLocks noGrp="1"/>
          </p:cNvSpPr>
          <p:nvPr>
            <p:ph type="ctrTitle"/>
          </p:nvPr>
        </p:nvSpPr>
        <p:spPr/>
        <p:txBody>
          <a:bodyPr>
            <a:normAutofit/>
          </a:bodyPr>
          <a:lstStyle/>
          <a:p>
            <a:pPr algn="ctr"/>
            <a:r>
              <a:rPr lang="en-IN" sz="4000" b="1" u="sng" dirty="0">
                <a:solidFill>
                  <a:srgbClr val="0000FF"/>
                </a:solidFill>
                <a:latin typeface="Times New Roman" panose="02020603050405020304" pitchFamily="18" charset="0"/>
                <a:cs typeface="Times New Roman" panose="02020603050405020304" pitchFamily="18" charset="0"/>
              </a:rPr>
              <a:t>THANK YOU </a:t>
            </a:r>
          </a:p>
        </p:txBody>
      </p:sp>
      <p:sp>
        <p:nvSpPr>
          <p:cNvPr id="3" name="Footer Placeholder 2">
            <a:extLst>
              <a:ext uri="{FF2B5EF4-FFF2-40B4-BE49-F238E27FC236}">
                <a16:creationId xmlns:a16="http://schemas.microsoft.com/office/drawing/2014/main" id="{0AB9BFAB-F5BE-4326-8908-390233468AE5}"/>
              </a:ext>
            </a:extLst>
          </p:cNvPr>
          <p:cNvSpPr>
            <a:spLocks noGrp="1"/>
          </p:cNvSpPr>
          <p:nvPr>
            <p:ph type="ftr" sz="quarter" idx="11"/>
          </p:nvPr>
        </p:nvSpPr>
        <p:spPr/>
        <p:txBody>
          <a:bodyPr/>
          <a:lstStyle/>
          <a:p>
            <a:r>
              <a:rPr lang="en-IN"/>
              <a:t>DEPT. OF ECE, ACSCE</a:t>
            </a:r>
          </a:p>
          <a:p>
            <a:endParaRPr lang="en-IN" dirty="0"/>
          </a:p>
        </p:txBody>
      </p:sp>
      <p:sp>
        <p:nvSpPr>
          <p:cNvPr id="4" name="Slide Number Placeholder 3">
            <a:extLst>
              <a:ext uri="{FF2B5EF4-FFF2-40B4-BE49-F238E27FC236}">
                <a16:creationId xmlns:a16="http://schemas.microsoft.com/office/drawing/2014/main" id="{E4AC99A7-C348-4A60-A6FC-82840C869344}"/>
              </a:ext>
            </a:extLst>
          </p:cNvPr>
          <p:cNvSpPr>
            <a:spLocks noGrp="1"/>
          </p:cNvSpPr>
          <p:nvPr>
            <p:ph type="sldNum" sz="quarter" idx="12"/>
          </p:nvPr>
        </p:nvSpPr>
        <p:spPr/>
        <p:txBody>
          <a:bodyPr/>
          <a:lstStyle/>
          <a:p>
            <a:fld id="{395EE781-D011-45FB-83E5-7E6F62FCCAA3}" type="slidenum">
              <a:rPr lang="en-IN" smtClean="0"/>
              <a:t>28</a:t>
            </a:fld>
            <a:endParaRPr lang="en-IN"/>
          </a:p>
        </p:txBody>
      </p:sp>
    </p:spTree>
    <p:extLst>
      <p:ext uri="{BB962C8B-B14F-4D97-AF65-F5344CB8AC3E}">
        <p14:creationId xmlns:p14="http://schemas.microsoft.com/office/powerpoint/2010/main" val="4247852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C0BD2-4D9C-4067-9615-4D07DE3F159A}"/>
              </a:ext>
            </a:extLst>
          </p:cNvPr>
          <p:cNvSpPr>
            <a:spLocks noGrp="1"/>
          </p:cNvSpPr>
          <p:nvPr>
            <p:ph type="title"/>
          </p:nvPr>
        </p:nvSpPr>
        <p:spPr>
          <a:xfrm>
            <a:off x="1440118" y="752268"/>
            <a:ext cx="9603275" cy="1049235"/>
          </a:xfrm>
        </p:spPr>
        <p:txBody>
          <a:bodyPr>
            <a:normAutofit/>
          </a:bodyPr>
          <a:lstStyle/>
          <a:p>
            <a:r>
              <a:rPr lang="en-IN" sz="3600" b="1" u="sng" dirty="0">
                <a:solidFill>
                  <a:srgbClr val="FF0000"/>
                </a:solidFill>
                <a:latin typeface="Times New Roman" panose="02020603050405020304" pitchFamily="18" charset="0"/>
                <a:cs typeface="Times New Roman" panose="02020603050405020304" pitchFamily="18" charset="0"/>
              </a:rPr>
              <a:t>PROBLEM DEFINATION </a:t>
            </a:r>
          </a:p>
        </p:txBody>
      </p:sp>
      <p:sp>
        <p:nvSpPr>
          <p:cNvPr id="3" name="Content Placeholder 2">
            <a:extLst>
              <a:ext uri="{FF2B5EF4-FFF2-40B4-BE49-F238E27FC236}">
                <a16:creationId xmlns:a16="http://schemas.microsoft.com/office/drawing/2014/main" id="{0D7D73E1-41FE-49A1-84E6-CBFDAB75E5F4}"/>
              </a:ext>
            </a:extLst>
          </p:cNvPr>
          <p:cNvSpPr>
            <a:spLocks noGrp="1"/>
          </p:cNvSpPr>
          <p:nvPr>
            <p:ph idx="1"/>
          </p:nvPr>
        </p:nvSpPr>
        <p:spPr>
          <a:xfrm>
            <a:off x="1451579" y="2015732"/>
            <a:ext cx="9603275" cy="4037749"/>
          </a:xfrm>
        </p:spPr>
        <p:txBody>
          <a:bodyPr>
            <a:normAutofit fontScale="77500" lnSpcReduction="20000"/>
          </a:bodyPr>
          <a:lstStyle/>
          <a:p>
            <a:r>
              <a:rPr lang="en-IN" sz="3400" dirty="0">
                <a:latin typeface="Times New Roman" panose="02020603050405020304" pitchFamily="18" charset="0"/>
                <a:cs typeface="Times New Roman" panose="02020603050405020304" pitchFamily="18" charset="0"/>
              </a:rPr>
              <a:t>Usually or by mistake we may forget the keys for specific door locks, in this emergency durations we can use this techniques before.</a:t>
            </a:r>
          </a:p>
          <a:p>
            <a:r>
              <a:rPr lang="en-IN" sz="3400" dirty="0">
                <a:latin typeface="Times New Roman" panose="02020603050405020304" pitchFamily="18" charset="0"/>
                <a:cs typeface="Times New Roman" panose="02020603050405020304" pitchFamily="18" charset="0"/>
              </a:rPr>
              <a:t>In olden technics, we use watchman/guard to look after the valuable jewels or boxes or homes in order to control the </a:t>
            </a:r>
            <a:r>
              <a:rPr lang="en-IN" sz="3400" u="sng" dirty="0">
                <a:latin typeface="Times New Roman" panose="02020603050405020304" pitchFamily="18" charset="0"/>
                <a:cs typeface="Times New Roman" panose="02020603050405020304" pitchFamily="18" charset="0"/>
              </a:rPr>
              <a:t>burglar[Theft]</a:t>
            </a:r>
            <a:r>
              <a:rPr lang="en-IN" sz="3400" dirty="0">
                <a:latin typeface="Times New Roman" panose="02020603050405020304" pitchFamily="18" charset="0"/>
                <a:cs typeface="Times New Roman" panose="02020603050405020304" pitchFamily="18" charset="0"/>
              </a:rPr>
              <a:t> , here one human work is entirely dedicated for this work.</a:t>
            </a:r>
          </a:p>
          <a:p>
            <a:r>
              <a:rPr lang="en-IN" sz="3400" dirty="0">
                <a:latin typeface="Times New Roman" panose="02020603050405020304" pitchFamily="18" charset="0"/>
                <a:cs typeface="Times New Roman" panose="02020603050405020304" pitchFamily="18" charset="0"/>
              </a:rPr>
              <a:t>In the recent days, the cameras were adopted in specific places to avoid the guards, but the cameras don’t recognizes the </a:t>
            </a:r>
            <a:r>
              <a:rPr lang="en-IN" sz="3400" u="sng" dirty="0">
                <a:latin typeface="Times New Roman" panose="02020603050405020304" pitchFamily="18" charset="0"/>
                <a:cs typeface="Times New Roman" panose="02020603050405020304" pitchFamily="18" charset="0"/>
              </a:rPr>
              <a:t>burglar</a:t>
            </a:r>
            <a:r>
              <a:rPr lang="en-IN" sz="3400" dirty="0">
                <a:latin typeface="Times New Roman" panose="02020603050405020304" pitchFamily="18" charset="0"/>
                <a:cs typeface="Times New Roman" panose="02020603050405020304" pitchFamily="18" charset="0"/>
              </a:rPr>
              <a:t> and hence a guard or house owners are recommended to monitor. </a:t>
            </a:r>
          </a:p>
          <a:p>
            <a:r>
              <a:rPr lang="en-IN" sz="3400" dirty="0">
                <a:latin typeface="Times New Roman" panose="02020603050405020304" pitchFamily="18" charset="0"/>
                <a:cs typeface="Times New Roman" panose="02020603050405020304" pitchFamily="18" charset="0"/>
              </a:rPr>
              <a:t>In some durations, there may be a chances of burglar entering the door in the case where none of them are monitoring , in these specific cases we require some specific lock system.</a:t>
            </a:r>
          </a:p>
          <a:p>
            <a:endParaRPr lang="en-IN" sz="2800" dirty="0">
              <a:latin typeface="Times New Roman" panose="02020603050405020304" pitchFamily="18" charset="0"/>
              <a:cs typeface="Times New Roman" panose="02020603050405020304" pitchFamily="18" charset="0"/>
            </a:endParaRPr>
          </a:p>
          <a:p>
            <a:endParaRPr lang="en-IN" dirty="0"/>
          </a:p>
        </p:txBody>
      </p:sp>
      <p:sp>
        <p:nvSpPr>
          <p:cNvPr id="5" name="Footer Placeholder 4">
            <a:extLst>
              <a:ext uri="{FF2B5EF4-FFF2-40B4-BE49-F238E27FC236}">
                <a16:creationId xmlns:a16="http://schemas.microsoft.com/office/drawing/2014/main" id="{EA77D424-9F62-46B5-9631-BF4B01B7CB7D}"/>
              </a:ext>
            </a:extLst>
          </p:cNvPr>
          <p:cNvSpPr>
            <a:spLocks noGrp="1"/>
          </p:cNvSpPr>
          <p:nvPr>
            <p:ph type="ftr" sz="quarter" idx="11"/>
          </p:nvPr>
        </p:nvSpPr>
        <p:spPr/>
        <p:txBody>
          <a:bodyPr/>
          <a:lstStyle/>
          <a:p>
            <a:r>
              <a:rPr lang="en-IN"/>
              <a:t>DEPT. OF ECE,ACSCE</a:t>
            </a:r>
          </a:p>
          <a:p>
            <a:endParaRPr lang="en-IN" dirty="0"/>
          </a:p>
        </p:txBody>
      </p:sp>
      <p:sp>
        <p:nvSpPr>
          <p:cNvPr id="6" name="Slide Number Placeholder 5">
            <a:extLst>
              <a:ext uri="{FF2B5EF4-FFF2-40B4-BE49-F238E27FC236}">
                <a16:creationId xmlns:a16="http://schemas.microsoft.com/office/drawing/2014/main" id="{FB3B6874-B297-4F8C-A025-83E49754B152}"/>
              </a:ext>
            </a:extLst>
          </p:cNvPr>
          <p:cNvSpPr>
            <a:spLocks noGrp="1"/>
          </p:cNvSpPr>
          <p:nvPr>
            <p:ph type="sldNum" sz="quarter" idx="12"/>
          </p:nvPr>
        </p:nvSpPr>
        <p:spPr/>
        <p:txBody>
          <a:bodyPr/>
          <a:lstStyle/>
          <a:p>
            <a:fld id="{395EE781-D011-45FB-83E5-7E6F62FCCAA3}" type="slidenum">
              <a:rPr lang="en-IN" smtClean="0"/>
              <a:t>3</a:t>
            </a:fld>
            <a:endParaRPr lang="en-IN"/>
          </a:p>
        </p:txBody>
      </p:sp>
    </p:spTree>
    <p:extLst>
      <p:ext uri="{BB962C8B-B14F-4D97-AF65-F5344CB8AC3E}">
        <p14:creationId xmlns:p14="http://schemas.microsoft.com/office/powerpoint/2010/main" val="1984909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8B50-C3A4-483B-8CE7-4F0F1011C3A0}"/>
              </a:ext>
            </a:extLst>
          </p:cNvPr>
          <p:cNvSpPr>
            <a:spLocks noGrp="1"/>
          </p:cNvSpPr>
          <p:nvPr>
            <p:ph type="title"/>
          </p:nvPr>
        </p:nvSpPr>
        <p:spPr/>
        <p:txBody>
          <a:bodyPr>
            <a:normAutofit/>
          </a:bodyPr>
          <a:lstStyle/>
          <a:p>
            <a:r>
              <a:rPr lang="en-IN" sz="3600" b="1" u="sng" dirty="0">
                <a:solidFill>
                  <a:srgbClr val="FF0000"/>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EFFF093E-DE68-4066-8836-4516909CBB09}"/>
              </a:ext>
            </a:extLst>
          </p:cNvPr>
          <p:cNvSpPr>
            <a:spLocks noGrp="1"/>
          </p:cNvSpPr>
          <p:nvPr>
            <p:ph idx="1"/>
          </p:nvPr>
        </p:nvSpPr>
        <p:spPr/>
        <p:txBody>
          <a:bodyPr>
            <a:normAutofit/>
          </a:bodyPr>
          <a:lstStyle/>
          <a:p>
            <a:r>
              <a:rPr lang="en-IN" sz="2800" dirty="0">
                <a:latin typeface="Times New Roman" panose="02020603050405020304" pitchFamily="18" charset="0"/>
                <a:cs typeface="Times New Roman" panose="02020603050405020304" pitchFamily="18" charset="0"/>
              </a:rPr>
              <a:t>By the basics, all the humans in the entire world has </a:t>
            </a:r>
            <a:r>
              <a:rPr lang="en-IN" sz="2800" u="sng" dirty="0">
                <a:latin typeface="Times New Roman" panose="02020603050405020304" pitchFamily="18" charset="0"/>
                <a:cs typeface="Times New Roman" panose="02020603050405020304" pitchFamily="18" charset="0"/>
              </a:rPr>
              <a:t>unique fingerprints </a:t>
            </a:r>
            <a:r>
              <a:rPr lang="en-IN" sz="2800" dirty="0">
                <a:latin typeface="Times New Roman" panose="02020603050405020304" pitchFamily="18" charset="0"/>
                <a:cs typeface="Times New Roman" panose="02020603050405020304" pitchFamily="18" charset="0"/>
              </a:rPr>
              <a:t>in </a:t>
            </a:r>
            <a:r>
              <a:rPr lang="en-IN" sz="2800" u="sng" dirty="0">
                <a:latin typeface="Times New Roman" panose="02020603050405020304" pitchFamily="18" charset="0"/>
                <a:cs typeface="Times New Roman" panose="02020603050405020304" pitchFamily="18" charset="0"/>
              </a:rPr>
              <a:t>each and every fingers and toes</a:t>
            </a:r>
            <a:r>
              <a:rPr lang="en-IN" sz="2800" dirty="0">
                <a:latin typeface="Times New Roman" panose="02020603050405020304" pitchFamily="18" charset="0"/>
                <a:cs typeface="Times New Roman" panose="02020603050405020304" pitchFamily="18" charset="0"/>
              </a:rPr>
              <a:t>.</a:t>
            </a:r>
          </a:p>
          <a:p>
            <a:r>
              <a:rPr lang="en-IN" sz="2800" dirty="0">
                <a:latin typeface="Times New Roman" panose="02020603050405020304" pitchFamily="18" charset="0"/>
                <a:cs typeface="Times New Roman" panose="02020603050405020304" pitchFamily="18" charset="0"/>
              </a:rPr>
              <a:t>By this uniqueness, we design the lock systems and its impossible to cheat the lock.</a:t>
            </a:r>
          </a:p>
          <a:p>
            <a:r>
              <a:rPr lang="en-IN" sz="2800" dirty="0">
                <a:latin typeface="Times New Roman" panose="02020603050405020304" pitchFamily="18" charset="0"/>
                <a:cs typeface="Times New Roman" panose="02020603050405020304" pitchFamily="18" charset="0"/>
              </a:rPr>
              <a:t>We use the Arduino uno as the main host of the system it recognize the fingerprints and opens the door accordingly.</a:t>
            </a:r>
          </a:p>
          <a:p>
            <a:r>
              <a:rPr lang="en-IN" sz="2800" dirty="0">
                <a:latin typeface="Times New Roman" panose="02020603050405020304" pitchFamily="18" charset="0"/>
                <a:cs typeface="Times New Roman" panose="02020603050405020304" pitchFamily="18" charset="0"/>
              </a:rPr>
              <a:t>This involves no keys for opening the door and its super quick to operate the lock.</a:t>
            </a:r>
          </a:p>
          <a:p>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236FC33-562C-42AA-BDA7-D79D722D2F79}"/>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673255" y="4261491"/>
            <a:ext cx="1155368" cy="1821721"/>
          </a:xfrm>
          <a:prstGeom prst="rect">
            <a:avLst/>
          </a:prstGeom>
        </p:spPr>
      </p:pic>
      <p:sp>
        <p:nvSpPr>
          <p:cNvPr id="4" name="Footer Placeholder 3">
            <a:extLst>
              <a:ext uri="{FF2B5EF4-FFF2-40B4-BE49-F238E27FC236}">
                <a16:creationId xmlns:a16="http://schemas.microsoft.com/office/drawing/2014/main" id="{19F3FBEA-A126-4623-A0A7-7B59C3971E76}"/>
              </a:ext>
            </a:extLst>
          </p:cNvPr>
          <p:cNvSpPr>
            <a:spLocks noGrp="1"/>
          </p:cNvSpPr>
          <p:nvPr>
            <p:ph type="ftr" sz="quarter" idx="11"/>
          </p:nvPr>
        </p:nvSpPr>
        <p:spPr/>
        <p:txBody>
          <a:bodyPr/>
          <a:lstStyle/>
          <a:p>
            <a:r>
              <a:rPr lang="en-IN" dirty="0"/>
              <a:t>DEPT. OF ECE,ACSCE</a:t>
            </a:r>
          </a:p>
          <a:p>
            <a:endParaRPr lang="en-IN" dirty="0"/>
          </a:p>
        </p:txBody>
      </p:sp>
      <p:sp>
        <p:nvSpPr>
          <p:cNvPr id="5" name="Slide Number Placeholder 4">
            <a:extLst>
              <a:ext uri="{FF2B5EF4-FFF2-40B4-BE49-F238E27FC236}">
                <a16:creationId xmlns:a16="http://schemas.microsoft.com/office/drawing/2014/main" id="{890BE080-95A4-42F6-BF65-5F0DDB8EA409}"/>
              </a:ext>
            </a:extLst>
          </p:cNvPr>
          <p:cNvSpPr>
            <a:spLocks noGrp="1"/>
          </p:cNvSpPr>
          <p:nvPr>
            <p:ph type="sldNum" sz="quarter" idx="12"/>
          </p:nvPr>
        </p:nvSpPr>
        <p:spPr/>
        <p:txBody>
          <a:bodyPr/>
          <a:lstStyle/>
          <a:p>
            <a:fld id="{395EE781-D011-45FB-83E5-7E6F62FCCAA3}" type="slidenum">
              <a:rPr lang="en-IN" smtClean="0"/>
              <a:t>4</a:t>
            </a:fld>
            <a:endParaRPr lang="en-IN"/>
          </a:p>
        </p:txBody>
      </p:sp>
    </p:spTree>
    <p:extLst>
      <p:ext uri="{BB962C8B-B14F-4D97-AF65-F5344CB8AC3E}">
        <p14:creationId xmlns:p14="http://schemas.microsoft.com/office/powerpoint/2010/main" val="3469188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68838-4B95-498F-B3AF-12B5C7D9C581}"/>
              </a:ext>
            </a:extLst>
          </p:cNvPr>
          <p:cNvSpPr>
            <a:spLocks noGrp="1"/>
          </p:cNvSpPr>
          <p:nvPr>
            <p:ph type="title"/>
          </p:nvPr>
        </p:nvSpPr>
        <p:spPr>
          <a:xfrm>
            <a:off x="990600" y="311785"/>
            <a:ext cx="10515600" cy="1325563"/>
          </a:xfrm>
        </p:spPr>
        <p:txBody>
          <a:bodyPr>
            <a:normAutofit/>
          </a:bodyPr>
          <a:lstStyle/>
          <a:p>
            <a:r>
              <a:rPr lang="en-IN" sz="3600" b="1" u="sng" dirty="0">
                <a:solidFill>
                  <a:srgbClr val="FF0000"/>
                </a:solidFill>
                <a:latin typeface="Times New Roman" panose="02020603050405020304" pitchFamily="18" charset="0"/>
                <a:cs typeface="Times New Roman" panose="02020603050405020304" pitchFamily="18" charset="0"/>
              </a:rPr>
              <a:t>LITERATURE SURVEY </a:t>
            </a:r>
          </a:p>
        </p:txBody>
      </p:sp>
      <p:graphicFrame>
        <p:nvGraphicFramePr>
          <p:cNvPr id="10" name="Table 10">
            <a:extLst>
              <a:ext uri="{FF2B5EF4-FFF2-40B4-BE49-F238E27FC236}">
                <a16:creationId xmlns:a16="http://schemas.microsoft.com/office/drawing/2014/main" id="{FEE6A144-7E95-42D7-BDDF-78A39A148ED1}"/>
              </a:ext>
            </a:extLst>
          </p:cNvPr>
          <p:cNvGraphicFramePr>
            <a:graphicFrameLocks noGrp="1"/>
          </p:cNvGraphicFramePr>
          <p:nvPr>
            <p:ph idx="1"/>
          </p:nvPr>
        </p:nvGraphicFramePr>
        <p:xfrm>
          <a:off x="441959" y="1637348"/>
          <a:ext cx="11612882" cy="4268319"/>
        </p:xfrm>
        <a:graphic>
          <a:graphicData uri="http://schemas.openxmlformats.org/drawingml/2006/table">
            <a:tbl>
              <a:tblPr firstRow="1" bandRow="1">
                <a:tableStyleId>{5C22544A-7EE6-4342-B048-85BDC9FD1C3A}</a:tableStyleId>
              </a:tblPr>
              <a:tblGrid>
                <a:gridCol w="1236072">
                  <a:extLst>
                    <a:ext uri="{9D8B030D-6E8A-4147-A177-3AD203B41FA5}">
                      <a16:colId xmlns:a16="http://schemas.microsoft.com/office/drawing/2014/main" val="1061886717"/>
                    </a:ext>
                  </a:extLst>
                </a:gridCol>
                <a:gridCol w="1738875">
                  <a:extLst>
                    <a:ext uri="{9D8B030D-6E8A-4147-A177-3AD203B41FA5}">
                      <a16:colId xmlns:a16="http://schemas.microsoft.com/office/drawing/2014/main" val="1758199263"/>
                    </a:ext>
                  </a:extLst>
                </a:gridCol>
                <a:gridCol w="2749445">
                  <a:extLst>
                    <a:ext uri="{9D8B030D-6E8A-4147-A177-3AD203B41FA5}">
                      <a16:colId xmlns:a16="http://schemas.microsoft.com/office/drawing/2014/main" val="35761733"/>
                    </a:ext>
                  </a:extLst>
                </a:gridCol>
                <a:gridCol w="2395845">
                  <a:extLst>
                    <a:ext uri="{9D8B030D-6E8A-4147-A177-3AD203B41FA5}">
                      <a16:colId xmlns:a16="http://schemas.microsoft.com/office/drawing/2014/main" val="1636920001"/>
                    </a:ext>
                  </a:extLst>
                </a:gridCol>
                <a:gridCol w="978043">
                  <a:extLst>
                    <a:ext uri="{9D8B030D-6E8A-4147-A177-3AD203B41FA5}">
                      <a16:colId xmlns:a16="http://schemas.microsoft.com/office/drawing/2014/main" val="12937982"/>
                    </a:ext>
                  </a:extLst>
                </a:gridCol>
                <a:gridCol w="2514602">
                  <a:extLst>
                    <a:ext uri="{9D8B030D-6E8A-4147-A177-3AD203B41FA5}">
                      <a16:colId xmlns:a16="http://schemas.microsoft.com/office/drawing/2014/main" val="1222438197"/>
                    </a:ext>
                  </a:extLst>
                </a:gridCol>
              </a:tblGrid>
              <a:tr h="647010">
                <a:tc>
                  <a:txBody>
                    <a:bodyPr/>
                    <a:lstStyle/>
                    <a:p>
                      <a:r>
                        <a:rPr lang="en-IN" sz="1600" dirty="0">
                          <a:latin typeface="Times New Roman" panose="02020603050405020304" pitchFamily="18" charset="0"/>
                          <a:cs typeface="Times New Roman" panose="02020603050405020304" pitchFamily="18" charset="0"/>
                        </a:rPr>
                        <a:t>SL NO</a:t>
                      </a:r>
                    </a:p>
                  </a:txBody>
                  <a:tcPr/>
                </a:tc>
                <a:tc>
                  <a:txBody>
                    <a:bodyPr/>
                    <a:lstStyle/>
                    <a:p>
                      <a:r>
                        <a:rPr lang="en-IN" sz="1600" dirty="0">
                          <a:latin typeface="Times New Roman" panose="02020603050405020304" pitchFamily="18" charset="0"/>
                          <a:cs typeface="Times New Roman" panose="02020603050405020304" pitchFamily="18" charset="0"/>
                        </a:rPr>
                        <a:t>TOPICS</a:t>
                      </a:r>
                    </a:p>
                  </a:txBody>
                  <a:tcPr/>
                </a:tc>
                <a:tc>
                  <a:txBody>
                    <a:bodyPr/>
                    <a:lstStyle/>
                    <a:p>
                      <a:r>
                        <a:rPr lang="en-IN" sz="1600" dirty="0">
                          <a:latin typeface="Times New Roman" panose="02020603050405020304" pitchFamily="18" charset="0"/>
                          <a:cs typeface="Times New Roman" panose="02020603050405020304" pitchFamily="18" charset="0"/>
                        </a:rPr>
                        <a:t>AUTHOR</a:t>
                      </a:r>
                    </a:p>
                  </a:txBody>
                  <a:tcPr/>
                </a:tc>
                <a:tc>
                  <a:txBody>
                    <a:bodyPr/>
                    <a:lstStyle/>
                    <a:p>
                      <a:r>
                        <a:rPr lang="en-IN" sz="1600" dirty="0">
                          <a:latin typeface="Times New Roman" panose="02020603050405020304" pitchFamily="18" charset="0"/>
                          <a:cs typeface="Times New Roman" panose="02020603050405020304" pitchFamily="18" charset="0"/>
                        </a:rPr>
                        <a:t>PUBLISHED BY</a:t>
                      </a:r>
                    </a:p>
                  </a:txBody>
                  <a:tcPr/>
                </a:tc>
                <a:tc>
                  <a:txBody>
                    <a:bodyPr/>
                    <a:lstStyle/>
                    <a:p>
                      <a:r>
                        <a:rPr lang="en-IN" sz="1600" dirty="0">
                          <a:latin typeface="Times New Roman" panose="02020603050405020304" pitchFamily="18" charset="0"/>
                          <a:cs typeface="Times New Roman" panose="02020603050405020304" pitchFamily="18" charset="0"/>
                        </a:rPr>
                        <a:t>YEAR</a:t>
                      </a:r>
                    </a:p>
                  </a:txBody>
                  <a:tcPr/>
                </a:tc>
                <a:tc>
                  <a:txBody>
                    <a:bodyPr/>
                    <a:lstStyle/>
                    <a:p>
                      <a:r>
                        <a:rPr lang="en-IN" sz="1600" dirty="0">
                          <a:latin typeface="Times New Roman" panose="02020603050405020304" pitchFamily="18" charset="0"/>
                          <a:cs typeface="Times New Roman" panose="02020603050405020304" pitchFamily="18" charset="0"/>
                        </a:rPr>
                        <a:t>TECHNOLOGY USED</a:t>
                      </a:r>
                    </a:p>
                  </a:txBody>
                  <a:tcPr/>
                </a:tc>
                <a:extLst>
                  <a:ext uri="{0D108BD9-81ED-4DB2-BD59-A6C34878D82A}">
                    <a16:rowId xmlns:a16="http://schemas.microsoft.com/office/drawing/2014/main" val="1582452414"/>
                  </a:ext>
                </a:extLst>
              </a:tr>
              <a:tr h="940837">
                <a:tc>
                  <a:txBody>
                    <a:bodyPr/>
                    <a:lstStyle/>
                    <a:p>
                      <a:r>
                        <a:rPr lang="en-IN" sz="1600" dirty="0">
                          <a:latin typeface="Times New Roman" panose="02020603050405020304" pitchFamily="18" charset="0"/>
                          <a:cs typeface="Times New Roman" panose="02020603050405020304" pitchFamily="18" charset="0"/>
                        </a:rPr>
                        <a:t>1</a:t>
                      </a:r>
                    </a:p>
                  </a:txBody>
                  <a:tcPr/>
                </a:tc>
                <a:tc>
                  <a:txBody>
                    <a:bodyPr/>
                    <a:lstStyle/>
                    <a:p>
                      <a:r>
                        <a:rPr lang="en-IN" sz="1600" dirty="0">
                          <a:latin typeface="Times New Roman" panose="02020603050405020304" pitchFamily="18" charset="0"/>
                          <a:cs typeface="Times New Roman" panose="02020603050405020304" pitchFamily="18" charset="0"/>
                        </a:rPr>
                        <a:t>FINGERPRINT DOOR LOCK SYSTEM</a:t>
                      </a:r>
                    </a:p>
                  </a:txBody>
                  <a:tcPr/>
                </a:tc>
                <a:tc>
                  <a:txBody>
                    <a:bodyPr/>
                    <a:lstStyle/>
                    <a:p>
                      <a:r>
                        <a:rPr lang="en-IN" sz="1600" dirty="0">
                          <a:latin typeface="Times New Roman" panose="02020603050405020304" pitchFamily="18" charset="0"/>
                          <a:cs typeface="Times New Roman" panose="02020603050405020304" pitchFamily="18" charset="0"/>
                        </a:rPr>
                        <a:t>1. MD. KHAYRUL ISLAM</a:t>
                      </a:r>
                    </a:p>
                    <a:p>
                      <a:r>
                        <a:rPr lang="en-IN" sz="1600" dirty="0">
                          <a:latin typeface="Times New Roman" panose="02020603050405020304" pitchFamily="18" charset="0"/>
                          <a:cs typeface="Times New Roman" panose="02020603050405020304" pitchFamily="18" charset="0"/>
                        </a:rPr>
                        <a:t>2. ALLIMUL RAJEE</a:t>
                      </a:r>
                    </a:p>
                  </a:txBody>
                  <a:tcPr/>
                </a:tc>
                <a:tc>
                  <a:txBody>
                    <a:bodyPr/>
                    <a:lstStyle/>
                    <a:p>
                      <a:r>
                        <a:rPr lang="en-IN" sz="1600" dirty="0">
                          <a:latin typeface="Times New Roman" panose="02020603050405020304" pitchFamily="18" charset="0"/>
                          <a:cs typeface="Times New Roman" panose="02020603050405020304" pitchFamily="18" charset="0"/>
                        </a:rPr>
                        <a:t>MD. KHAYRUL ISLAM </a:t>
                      </a:r>
                    </a:p>
                  </a:txBody>
                  <a:tcPr/>
                </a:tc>
                <a:tc>
                  <a:txBody>
                    <a:bodyPr/>
                    <a:lstStyle/>
                    <a:p>
                      <a:r>
                        <a:rPr lang="en-IN" sz="1600" dirty="0">
                          <a:latin typeface="Times New Roman" panose="02020603050405020304" pitchFamily="18" charset="0"/>
                          <a:cs typeface="Times New Roman" panose="02020603050405020304" pitchFamily="18" charset="0"/>
                        </a:rPr>
                        <a:t>2023</a:t>
                      </a:r>
                    </a:p>
                  </a:txBody>
                  <a:tcPr/>
                </a:tc>
                <a:tc>
                  <a:txBody>
                    <a:bodyPr/>
                    <a:lstStyle/>
                    <a:p>
                      <a:r>
                        <a:rPr lang="en-US" sz="1600">
                          <a:latin typeface="Times New Roman" panose="02020603050405020304" pitchFamily="18" charset="0"/>
                          <a:cs typeface="Times New Roman" panose="02020603050405020304" pitchFamily="18" charset="0"/>
                        </a:rPr>
                        <a:t>Biometric technology</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92740805"/>
                  </a:ext>
                </a:extLst>
              </a:tr>
              <a:tr h="1201591">
                <a:tc>
                  <a:txBody>
                    <a:bodyPr/>
                    <a:lstStyle/>
                    <a:p>
                      <a:r>
                        <a:rPr lang="en-IN" sz="1600" dirty="0">
                          <a:latin typeface="Times New Roman" panose="02020603050405020304" pitchFamily="18" charset="0"/>
                          <a:cs typeface="Times New Roman" panose="02020603050405020304" pitchFamily="18" charset="0"/>
                        </a:rPr>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PASSWORD BASED SMART DOOR LOCKING SYSTEM</a:t>
                      </a:r>
                    </a:p>
                  </a:txBody>
                  <a:tcPr/>
                </a:tc>
                <a:tc>
                  <a:txBody>
                    <a:bodyPr/>
                    <a:lstStyle/>
                    <a:p>
                      <a:pPr marL="342900" indent="-342900">
                        <a:buAutoNum type="arabicPeriod"/>
                      </a:pPr>
                      <a:r>
                        <a:rPr lang="en-IN" sz="1600" dirty="0">
                          <a:latin typeface="Times New Roman" panose="02020603050405020304" pitchFamily="18" charset="0"/>
                          <a:cs typeface="Times New Roman" panose="02020603050405020304" pitchFamily="18" charset="0"/>
                        </a:rPr>
                        <a:t>MD. AL IMRAN</a:t>
                      </a:r>
                    </a:p>
                    <a:p>
                      <a:pPr marL="342900" indent="-342900">
                        <a:buAutoNum type="arabicPeriod"/>
                      </a:pPr>
                      <a:r>
                        <a:rPr lang="en-IN" sz="1600" dirty="0">
                          <a:latin typeface="Times New Roman" panose="02020603050405020304" pitchFamily="18" charset="0"/>
                          <a:cs typeface="Times New Roman" panose="02020603050405020304" pitchFamily="18" charset="0"/>
                        </a:rPr>
                        <a:t>WAHID SABBIR</a:t>
                      </a:r>
                    </a:p>
                  </a:txBody>
                  <a:tcPr/>
                </a:tc>
                <a:tc>
                  <a:txBody>
                    <a:bodyPr/>
                    <a:lstStyle/>
                    <a:p>
                      <a:r>
                        <a:rPr lang="en-IN" sz="1600" dirty="0">
                          <a:latin typeface="Times New Roman" panose="02020603050405020304" pitchFamily="18" charset="0"/>
                          <a:cs typeface="Times New Roman" panose="02020603050405020304" pitchFamily="18" charset="0"/>
                        </a:rPr>
                        <a:t>MD. AL IMRAN</a:t>
                      </a:r>
                    </a:p>
                  </a:txBody>
                  <a:tcPr/>
                </a:tc>
                <a:tc>
                  <a:txBody>
                    <a:bodyPr/>
                    <a:lstStyle/>
                    <a:p>
                      <a:r>
                        <a:rPr lang="en-IN" sz="1600" dirty="0">
                          <a:latin typeface="Times New Roman" panose="02020603050405020304" pitchFamily="18" charset="0"/>
                          <a:cs typeface="Times New Roman" panose="02020603050405020304" pitchFamily="18" charset="0"/>
                        </a:rPr>
                        <a:t>2022</a:t>
                      </a:r>
                    </a:p>
                  </a:txBody>
                  <a:tcPr/>
                </a:tc>
                <a:tc>
                  <a:txBody>
                    <a:bodyPr/>
                    <a:lstStyle/>
                    <a:p>
                      <a:r>
                        <a:rPr lang="en-US" sz="1600">
                          <a:latin typeface="Times New Roman" panose="02020603050405020304" pitchFamily="18" charset="0"/>
                          <a:cs typeface="Times New Roman" panose="02020603050405020304" pitchFamily="18" charset="0"/>
                        </a:rPr>
                        <a:t>Password keypad</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70102813"/>
                  </a:ext>
                </a:extLst>
              </a:tr>
              <a:tr h="1478881">
                <a:tc>
                  <a:txBody>
                    <a:bodyPr/>
                    <a:lstStyle/>
                    <a:p>
                      <a:r>
                        <a:rPr lang="en-IN" sz="1600" dirty="0">
                          <a:latin typeface="Times New Roman" panose="02020603050405020304" pitchFamily="18" charset="0"/>
                          <a:cs typeface="Times New Roman" panose="02020603050405020304" pitchFamily="18" charset="0"/>
                        </a:rPr>
                        <a:t>3</a:t>
                      </a:r>
                    </a:p>
                  </a:txBody>
                  <a:tcPr/>
                </a:tc>
                <a:tc>
                  <a:txBody>
                    <a:bodyPr/>
                    <a:lstStyle/>
                    <a:p>
                      <a:r>
                        <a:rPr lang="en-IN" sz="1600" dirty="0">
                          <a:latin typeface="Times New Roman" panose="02020603050405020304" pitchFamily="18" charset="0"/>
                          <a:cs typeface="Times New Roman" panose="02020603050405020304" pitchFamily="18" charset="0"/>
                        </a:rPr>
                        <a:t>AUTOMATIC DOOR LOCK SYSTEM</a:t>
                      </a:r>
                    </a:p>
                  </a:txBody>
                  <a:tcPr/>
                </a:tc>
                <a:tc>
                  <a:txBody>
                    <a:bodyPr/>
                    <a:lstStyle/>
                    <a:p>
                      <a:pPr marL="342900" indent="-342900">
                        <a:buAutoNum type="arabicPeriod"/>
                      </a:pPr>
                      <a:r>
                        <a:rPr lang="en-IN" sz="1600" dirty="0">
                          <a:latin typeface="Times New Roman" panose="02020603050405020304" pitchFamily="18" charset="0"/>
                          <a:cs typeface="Times New Roman" panose="02020603050405020304" pitchFamily="18" charset="0"/>
                        </a:rPr>
                        <a:t>ALI HUSSAIN </a:t>
                      </a:r>
                    </a:p>
                  </a:txBody>
                  <a:tcPr/>
                </a:tc>
                <a:tc>
                  <a:txBody>
                    <a:bodyPr/>
                    <a:lstStyle/>
                    <a:p>
                      <a:r>
                        <a:rPr lang="en-IN" sz="1600" dirty="0">
                          <a:latin typeface="Times New Roman" panose="02020603050405020304" pitchFamily="18" charset="0"/>
                          <a:cs typeface="Times New Roman" panose="02020603050405020304" pitchFamily="18" charset="0"/>
                        </a:rPr>
                        <a:t>ALI HUSSAIN </a:t>
                      </a:r>
                    </a:p>
                  </a:txBody>
                  <a:tcPr/>
                </a:tc>
                <a:tc>
                  <a:txBody>
                    <a:bodyPr/>
                    <a:lstStyle/>
                    <a:p>
                      <a:r>
                        <a:rPr lang="en-IN" sz="1600" dirty="0">
                          <a:latin typeface="Times New Roman" panose="02020603050405020304" pitchFamily="18" charset="0"/>
                          <a:cs typeface="Times New Roman" panose="02020603050405020304" pitchFamily="18" charset="0"/>
                        </a:rPr>
                        <a:t>2022</a:t>
                      </a:r>
                    </a:p>
                  </a:txBody>
                  <a:tcPr/>
                </a:tc>
                <a:tc>
                  <a:txBody>
                    <a:bodyPr/>
                    <a:lstStyle/>
                    <a:p>
                      <a:r>
                        <a:rPr lang="en-US" sz="1600">
                          <a:latin typeface="Times New Roman" panose="02020603050405020304" pitchFamily="18" charset="0"/>
                          <a:cs typeface="Times New Roman" panose="02020603050405020304" pitchFamily="18" charset="0"/>
                        </a:rPr>
                        <a:t>Electromagnatic and sensor technology</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75951702"/>
                  </a:ext>
                </a:extLst>
              </a:tr>
            </a:tbl>
          </a:graphicData>
        </a:graphic>
      </p:graphicFrame>
      <p:sp>
        <p:nvSpPr>
          <p:cNvPr id="3" name="Footer Placeholder 2">
            <a:extLst>
              <a:ext uri="{FF2B5EF4-FFF2-40B4-BE49-F238E27FC236}">
                <a16:creationId xmlns:a16="http://schemas.microsoft.com/office/drawing/2014/main" id="{161081AC-33AD-4A86-B684-BE0AA0E4945E}"/>
              </a:ext>
            </a:extLst>
          </p:cNvPr>
          <p:cNvSpPr>
            <a:spLocks noGrp="1"/>
          </p:cNvSpPr>
          <p:nvPr>
            <p:ph type="ftr" sz="quarter" idx="11"/>
          </p:nvPr>
        </p:nvSpPr>
        <p:spPr/>
        <p:txBody>
          <a:bodyPr/>
          <a:lstStyle/>
          <a:p>
            <a:r>
              <a:rPr lang="en-IN"/>
              <a:t>DEPT. OF ECE, ACSCE</a:t>
            </a:r>
          </a:p>
          <a:p>
            <a:endParaRPr lang="en-IN" dirty="0"/>
          </a:p>
        </p:txBody>
      </p:sp>
      <p:sp>
        <p:nvSpPr>
          <p:cNvPr id="4" name="Slide Number Placeholder 3">
            <a:extLst>
              <a:ext uri="{FF2B5EF4-FFF2-40B4-BE49-F238E27FC236}">
                <a16:creationId xmlns:a16="http://schemas.microsoft.com/office/drawing/2014/main" id="{9A6ABD07-FFE1-41BF-9DBA-1DFC86A4E987}"/>
              </a:ext>
            </a:extLst>
          </p:cNvPr>
          <p:cNvSpPr>
            <a:spLocks noGrp="1"/>
          </p:cNvSpPr>
          <p:nvPr>
            <p:ph type="sldNum" sz="quarter" idx="12"/>
          </p:nvPr>
        </p:nvSpPr>
        <p:spPr/>
        <p:txBody>
          <a:bodyPr/>
          <a:lstStyle/>
          <a:p>
            <a:fld id="{395EE781-D011-45FB-83E5-7E6F62FCCAA3}" type="slidenum">
              <a:rPr lang="en-IN" smtClean="0"/>
              <a:t>5</a:t>
            </a:fld>
            <a:endParaRPr lang="en-IN"/>
          </a:p>
        </p:txBody>
      </p:sp>
    </p:spTree>
    <p:extLst>
      <p:ext uri="{BB962C8B-B14F-4D97-AF65-F5344CB8AC3E}">
        <p14:creationId xmlns:p14="http://schemas.microsoft.com/office/powerpoint/2010/main" val="1579536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70A78-0388-4C63-A9F3-CBDE8A3F92C2}"/>
              </a:ext>
            </a:extLst>
          </p:cNvPr>
          <p:cNvSpPr>
            <a:spLocks noGrp="1"/>
          </p:cNvSpPr>
          <p:nvPr>
            <p:ph type="title"/>
          </p:nvPr>
        </p:nvSpPr>
        <p:spPr>
          <a:xfrm>
            <a:off x="1155488" y="499719"/>
            <a:ext cx="9603275" cy="1049235"/>
          </a:xfrm>
        </p:spPr>
        <p:txBody>
          <a:bodyPr>
            <a:normAutofit/>
          </a:bodyPr>
          <a:lstStyle/>
          <a:p>
            <a:r>
              <a:rPr lang="en-IN" sz="3600" b="1" u="sng" dirty="0">
                <a:solidFill>
                  <a:srgbClr val="FF0000"/>
                </a:solidFill>
                <a:latin typeface="Times New Roman" panose="02020603050405020304" pitchFamily="18" charset="0"/>
                <a:cs typeface="Times New Roman" panose="02020603050405020304" pitchFamily="18" charset="0"/>
              </a:rPr>
              <a:t>LITERATURE SURVEY</a:t>
            </a:r>
          </a:p>
        </p:txBody>
      </p:sp>
      <p:graphicFrame>
        <p:nvGraphicFramePr>
          <p:cNvPr id="4" name="Table 4">
            <a:extLst>
              <a:ext uri="{FF2B5EF4-FFF2-40B4-BE49-F238E27FC236}">
                <a16:creationId xmlns:a16="http://schemas.microsoft.com/office/drawing/2014/main" id="{99425E61-8F62-4F8B-B8BE-1235ACD44ADB}"/>
              </a:ext>
            </a:extLst>
          </p:cNvPr>
          <p:cNvGraphicFramePr>
            <a:graphicFrameLocks noGrp="1"/>
          </p:cNvGraphicFramePr>
          <p:nvPr>
            <p:ph idx="1"/>
          </p:nvPr>
        </p:nvGraphicFramePr>
        <p:xfrm>
          <a:off x="1424851" y="1628503"/>
          <a:ext cx="9652453" cy="4389120"/>
        </p:xfrm>
        <a:graphic>
          <a:graphicData uri="http://schemas.openxmlformats.org/drawingml/2006/table">
            <a:tbl>
              <a:tblPr firstRow="1" bandRow="1">
                <a:tableStyleId>{5C22544A-7EE6-4342-B048-85BDC9FD1C3A}</a:tableStyleId>
              </a:tblPr>
              <a:tblGrid>
                <a:gridCol w="853333">
                  <a:extLst>
                    <a:ext uri="{9D8B030D-6E8A-4147-A177-3AD203B41FA5}">
                      <a16:colId xmlns:a16="http://schemas.microsoft.com/office/drawing/2014/main" val="3728610546"/>
                    </a:ext>
                  </a:extLst>
                </a:gridCol>
                <a:gridCol w="2140325">
                  <a:extLst>
                    <a:ext uri="{9D8B030D-6E8A-4147-A177-3AD203B41FA5}">
                      <a16:colId xmlns:a16="http://schemas.microsoft.com/office/drawing/2014/main" val="4110186015"/>
                    </a:ext>
                  </a:extLst>
                </a:gridCol>
                <a:gridCol w="2357159">
                  <a:extLst>
                    <a:ext uri="{9D8B030D-6E8A-4147-A177-3AD203B41FA5}">
                      <a16:colId xmlns:a16="http://schemas.microsoft.com/office/drawing/2014/main" val="3160177145"/>
                    </a:ext>
                  </a:extLst>
                </a:gridCol>
                <a:gridCol w="1490539">
                  <a:extLst>
                    <a:ext uri="{9D8B030D-6E8A-4147-A177-3AD203B41FA5}">
                      <a16:colId xmlns:a16="http://schemas.microsoft.com/office/drawing/2014/main" val="2675378925"/>
                    </a:ext>
                  </a:extLst>
                </a:gridCol>
                <a:gridCol w="1202356">
                  <a:extLst>
                    <a:ext uri="{9D8B030D-6E8A-4147-A177-3AD203B41FA5}">
                      <a16:colId xmlns:a16="http://schemas.microsoft.com/office/drawing/2014/main" val="1567303967"/>
                    </a:ext>
                  </a:extLst>
                </a:gridCol>
                <a:gridCol w="1608741">
                  <a:extLst>
                    <a:ext uri="{9D8B030D-6E8A-4147-A177-3AD203B41FA5}">
                      <a16:colId xmlns:a16="http://schemas.microsoft.com/office/drawing/2014/main" val="1306470183"/>
                    </a:ext>
                  </a:extLst>
                </a:gridCol>
              </a:tblGrid>
              <a:tr h="593090">
                <a:tc>
                  <a:txBody>
                    <a:bodyPr/>
                    <a:lstStyle/>
                    <a:p>
                      <a:r>
                        <a:rPr lang="en-IN" dirty="0">
                          <a:latin typeface="Times New Roman" panose="02020603050405020304" pitchFamily="18" charset="0"/>
                          <a:cs typeface="Times New Roman" panose="02020603050405020304" pitchFamily="18" charset="0"/>
                        </a:rPr>
                        <a:t>SL NO</a:t>
                      </a:r>
                    </a:p>
                  </a:txBody>
                  <a:tcPr marL="83517" marR="83517"/>
                </a:tc>
                <a:tc>
                  <a:txBody>
                    <a:bodyPr/>
                    <a:lstStyle/>
                    <a:p>
                      <a:r>
                        <a:rPr lang="en-IN" dirty="0">
                          <a:latin typeface="Times New Roman" panose="02020603050405020304" pitchFamily="18" charset="0"/>
                          <a:cs typeface="Times New Roman" panose="02020603050405020304" pitchFamily="18" charset="0"/>
                        </a:rPr>
                        <a:t>TOPICS</a:t>
                      </a:r>
                    </a:p>
                  </a:txBody>
                  <a:tcPr marL="83517" marR="83517"/>
                </a:tc>
                <a:tc>
                  <a:txBody>
                    <a:bodyPr/>
                    <a:lstStyle/>
                    <a:p>
                      <a:r>
                        <a:rPr lang="en-IN" dirty="0">
                          <a:latin typeface="Times New Roman" panose="02020603050405020304" pitchFamily="18" charset="0"/>
                          <a:cs typeface="Times New Roman" panose="02020603050405020304" pitchFamily="18" charset="0"/>
                        </a:rPr>
                        <a:t>AUTHOR</a:t>
                      </a:r>
                    </a:p>
                  </a:txBody>
                  <a:tcPr marL="83517" marR="83517"/>
                </a:tc>
                <a:tc>
                  <a:txBody>
                    <a:bodyPr/>
                    <a:lstStyle/>
                    <a:p>
                      <a:r>
                        <a:rPr lang="en-IN" dirty="0">
                          <a:latin typeface="Times New Roman" panose="02020603050405020304" pitchFamily="18" charset="0"/>
                          <a:cs typeface="Times New Roman" panose="02020603050405020304" pitchFamily="18" charset="0"/>
                        </a:rPr>
                        <a:t>PUBLISHED BY</a:t>
                      </a:r>
                    </a:p>
                  </a:txBody>
                  <a:tcPr marL="83517" marR="83517"/>
                </a:tc>
                <a:tc>
                  <a:txBody>
                    <a:bodyPr/>
                    <a:lstStyle/>
                    <a:p>
                      <a:r>
                        <a:rPr lang="en-IN" dirty="0">
                          <a:latin typeface="Times New Roman" panose="02020603050405020304" pitchFamily="18" charset="0"/>
                          <a:cs typeface="Times New Roman" panose="02020603050405020304" pitchFamily="18" charset="0"/>
                        </a:rPr>
                        <a:t>YEAR</a:t>
                      </a:r>
                    </a:p>
                  </a:txBody>
                  <a:tcPr marL="83517" marR="83517"/>
                </a:tc>
                <a:tc>
                  <a:txBody>
                    <a:bodyPr/>
                    <a:lstStyle/>
                    <a:p>
                      <a:r>
                        <a:rPr lang="en-IN" dirty="0">
                          <a:latin typeface="Times New Roman" panose="02020603050405020304" pitchFamily="18" charset="0"/>
                          <a:cs typeface="Times New Roman" panose="02020603050405020304" pitchFamily="18" charset="0"/>
                        </a:rPr>
                        <a:t>TECHNOLOGY USED</a:t>
                      </a:r>
                    </a:p>
                  </a:txBody>
                  <a:tcPr marL="83517" marR="83517"/>
                </a:tc>
                <a:extLst>
                  <a:ext uri="{0D108BD9-81ED-4DB2-BD59-A6C34878D82A}">
                    <a16:rowId xmlns:a16="http://schemas.microsoft.com/office/drawing/2014/main" val="849218469"/>
                  </a:ext>
                </a:extLst>
              </a:tr>
              <a:tr h="1355634">
                <a:tc>
                  <a:txBody>
                    <a:bodyPr/>
                    <a:lstStyle/>
                    <a:p>
                      <a:r>
                        <a:rPr lang="en-IN" dirty="0">
                          <a:latin typeface="Times New Roman" panose="02020603050405020304" pitchFamily="18" charset="0"/>
                          <a:cs typeface="Times New Roman" panose="02020603050405020304" pitchFamily="18" charset="0"/>
                        </a:rPr>
                        <a:t>4</a:t>
                      </a:r>
                    </a:p>
                  </a:txBody>
                  <a:tcPr marL="83517" marR="83517"/>
                </a:tc>
                <a:tc>
                  <a:txBody>
                    <a:bodyPr/>
                    <a:lstStyle/>
                    <a:p>
                      <a:r>
                        <a:rPr lang="en-IN" dirty="0">
                          <a:latin typeface="Times New Roman" panose="02020603050405020304" pitchFamily="18" charset="0"/>
                          <a:cs typeface="Times New Roman" panose="02020603050405020304" pitchFamily="18" charset="0"/>
                        </a:rPr>
                        <a:t>RFID AND BLUETOOTH BASED SMART DOOR LOCKING SYSTEM</a:t>
                      </a:r>
                    </a:p>
                  </a:txBody>
                  <a:tcPr marL="83517" marR="83517"/>
                </a:tc>
                <a:tc>
                  <a:txBody>
                    <a:bodyPr/>
                    <a:lstStyle/>
                    <a:p>
                      <a:pPr marL="342900" indent="-342900">
                        <a:buAutoNum type="arabicPeriod"/>
                      </a:pPr>
                      <a:r>
                        <a:rPr lang="en-IN" dirty="0">
                          <a:latin typeface="Times New Roman" panose="02020603050405020304" pitchFamily="18" charset="0"/>
                          <a:cs typeface="Times New Roman" panose="02020603050405020304" pitchFamily="18" charset="0"/>
                        </a:rPr>
                        <a:t>SANDESH PARAJULI</a:t>
                      </a:r>
                    </a:p>
                  </a:txBody>
                  <a:tcPr marL="83517" marR="83517"/>
                </a:tc>
                <a:tc>
                  <a:txBody>
                    <a:bodyPr/>
                    <a:lstStyle/>
                    <a:p>
                      <a:r>
                        <a:rPr lang="en-IN" dirty="0">
                          <a:latin typeface="Times New Roman" panose="02020603050405020304" pitchFamily="18" charset="0"/>
                          <a:cs typeface="Times New Roman" panose="02020603050405020304" pitchFamily="18" charset="0"/>
                        </a:rPr>
                        <a:t>SANDESH PARAJULI</a:t>
                      </a:r>
                    </a:p>
                  </a:txBody>
                  <a:tcPr marL="83517" marR="83517"/>
                </a:tc>
                <a:tc>
                  <a:txBody>
                    <a:bodyPr/>
                    <a:lstStyle/>
                    <a:p>
                      <a:r>
                        <a:rPr lang="en-IN" dirty="0">
                          <a:latin typeface="Times New Roman" panose="02020603050405020304" pitchFamily="18" charset="0"/>
                          <a:cs typeface="Times New Roman" panose="02020603050405020304" pitchFamily="18" charset="0"/>
                        </a:rPr>
                        <a:t>2021</a:t>
                      </a:r>
                    </a:p>
                  </a:txBody>
                  <a:tcPr marL="83517" marR="83517"/>
                </a:tc>
                <a:tc>
                  <a:txBody>
                    <a:bodyPr/>
                    <a:lstStyle/>
                    <a:p>
                      <a:r>
                        <a:rPr lang="en-US"/>
                        <a:t>Non- contact and bluetooth technology</a:t>
                      </a:r>
                      <a:endParaRPr lang="en-IN" dirty="0"/>
                    </a:p>
                  </a:txBody>
                  <a:tcPr marL="83517" marR="83517"/>
                </a:tc>
                <a:extLst>
                  <a:ext uri="{0D108BD9-81ED-4DB2-BD59-A6C34878D82A}">
                    <a16:rowId xmlns:a16="http://schemas.microsoft.com/office/drawing/2014/main" val="1692850884"/>
                  </a:ext>
                </a:extLst>
              </a:tr>
              <a:tr h="2118179">
                <a:tc>
                  <a:txBody>
                    <a:bodyPr/>
                    <a:lstStyle/>
                    <a:p>
                      <a:r>
                        <a:rPr lang="en-IN" dirty="0">
                          <a:latin typeface="Times New Roman" panose="02020603050405020304" pitchFamily="18" charset="0"/>
                          <a:cs typeface="Times New Roman" panose="02020603050405020304" pitchFamily="18" charset="0"/>
                        </a:rPr>
                        <a:t>5</a:t>
                      </a:r>
                    </a:p>
                  </a:txBody>
                  <a:tcPr marL="83517" marR="8351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SMART DOOR LOCK WITH AN EMBEDDED SPY CAMERAS</a:t>
                      </a:r>
                    </a:p>
                    <a:p>
                      <a:endParaRPr lang="en-IN" dirty="0">
                        <a:latin typeface="Times New Roman" panose="02020603050405020304" pitchFamily="18" charset="0"/>
                        <a:cs typeface="Times New Roman" panose="02020603050405020304" pitchFamily="18" charset="0"/>
                      </a:endParaRPr>
                    </a:p>
                  </a:txBody>
                  <a:tcPr marL="83517" marR="83517"/>
                </a:tc>
                <a:tc>
                  <a:txBody>
                    <a:bodyPr/>
                    <a:lstStyle/>
                    <a:p>
                      <a:pPr marL="342900" indent="-342900">
                        <a:buAutoNum type="arabicPeriod"/>
                      </a:pPr>
                      <a:r>
                        <a:rPr lang="en-IN" dirty="0">
                          <a:latin typeface="Times New Roman" panose="02020603050405020304" pitchFamily="18" charset="0"/>
                          <a:cs typeface="Times New Roman" panose="02020603050405020304" pitchFamily="18" charset="0"/>
                        </a:rPr>
                        <a:t>FALOHUN A.S.</a:t>
                      </a:r>
                    </a:p>
                    <a:p>
                      <a:pPr marL="342900" indent="-342900">
                        <a:buAutoNum type="arabicPeriod"/>
                      </a:pPr>
                      <a:r>
                        <a:rPr lang="en-IN" dirty="0">
                          <a:latin typeface="Times New Roman" panose="02020603050405020304" pitchFamily="18" charset="0"/>
                          <a:cs typeface="Times New Roman" panose="02020603050405020304" pitchFamily="18" charset="0"/>
                        </a:rPr>
                        <a:t>OLUWOLE ADEGBOLA</a:t>
                      </a:r>
                    </a:p>
                    <a:p>
                      <a:pPr marL="342900" indent="-342900">
                        <a:buAutoNum type="arabicPeriod"/>
                      </a:pPr>
                      <a:r>
                        <a:rPr lang="en-IN" dirty="0">
                          <a:latin typeface="Times New Roman" panose="02020603050405020304" pitchFamily="18" charset="0"/>
                          <a:cs typeface="Times New Roman" panose="02020603050405020304" pitchFamily="18" charset="0"/>
                        </a:rPr>
                        <a:t>BUKOLA O MAKINDE</a:t>
                      </a:r>
                    </a:p>
                    <a:p>
                      <a:pPr marL="342900" indent="-342900">
                        <a:buAutoNum type="arabicPeriod"/>
                      </a:pPr>
                      <a:r>
                        <a:rPr lang="en-IN" dirty="0">
                          <a:latin typeface="Times New Roman" panose="02020603050405020304" pitchFamily="18" charset="0"/>
                          <a:cs typeface="Times New Roman" panose="02020603050405020304" pitchFamily="18" charset="0"/>
                        </a:rPr>
                        <a:t>TITIPOLE HELEN AKIN OLAYEMI </a:t>
                      </a:r>
                    </a:p>
                    <a:p>
                      <a:endParaRPr lang="en-IN" dirty="0">
                        <a:latin typeface="Times New Roman" panose="02020603050405020304" pitchFamily="18" charset="0"/>
                        <a:cs typeface="Times New Roman" panose="02020603050405020304" pitchFamily="18" charset="0"/>
                      </a:endParaRPr>
                    </a:p>
                  </a:txBody>
                  <a:tcPr marL="83517" marR="8351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ABAYOMI EBENEZER ADEYEGE</a:t>
                      </a:r>
                    </a:p>
                    <a:p>
                      <a:endParaRPr lang="en-IN" dirty="0">
                        <a:latin typeface="Times New Roman" panose="02020603050405020304" pitchFamily="18" charset="0"/>
                        <a:cs typeface="Times New Roman" panose="02020603050405020304" pitchFamily="18" charset="0"/>
                      </a:endParaRPr>
                    </a:p>
                  </a:txBody>
                  <a:tcPr marL="83517" marR="83517"/>
                </a:tc>
                <a:tc>
                  <a:txBody>
                    <a:bodyPr/>
                    <a:lstStyle/>
                    <a:p>
                      <a:r>
                        <a:rPr lang="en-IN" dirty="0">
                          <a:latin typeface="Times New Roman" panose="02020603050405020304" pitchFamily="18" charset="0"/>
                          <a:cs typeface="Times New Roman" panose="02020603050405020304" pitchFamily="18" charset="0"/>
                        </a:rPr>
                        <a:t>2021</a:t>
                      </a:r>
                    </a:p>
                  </a:txBody>
                  <a:tcPr marL="83517" marR="83517"/>
                </a:tc>
                <a:tc>
                  <a:txBody>
                    <a:bodyPr/>
                    <a:lstStyle/>
                    <a:p>
                      <a:r>
                        <a:rPr lang="en-US"/>
                        <a:t>TOF sensor</a:t>
                      </a:r>
                      <a:endParaRPr lang="en-IN" dirty="0"/>
                    </a:p>
                  </a:txBody>
                  <a:tcPr marL="83517" marR="83517"/>
                </a:tc>
                <a:extLst>
                  <a:ext uri="{0D108BD9-81ED-4DB2-BD59-A6C34878D82A}">
                    <a16:rowId xmlns:a16="http://schemas.microsoft.com/office/drawing/2014/main" val="1108866092"/>
                  </a:ext>
                </a:extLst>
              </a:tr>
            </a:tbl>
          </a:graphicData>
        </a:graphic>
      </p:graphicFrame>
      <p:sp>
        <p:nvSpPr>
          <p:cNvPr id="3" name="Footer Placeholder 2">
            <a:extLst>
              <a:ext uri="{FF2B5EF4-FFF2-40B4-BE49-F238E27FC236}">
                <a16:creationId xmlns:a16="http://schemas.microsoft.com/office/drawing/2014/main" id="{E6A4C465-359B-43ED-B461-83C2279AA935}"/>
              </a:ext>
            </a:extLst>
          </p:cNvPr>
          <p:cNvSpPr>
            <a:spLocks noGrp="1"/>
          </p:cNvSpPr>
          <p:nvPr>
            <p:ph type="ftr" sz="quarter" idx="11"/>
          </p:nvPr>
        </p:nvSpPr>
        <p:spPr/>
        <p:txBody>
          <a:bodyPr/>
          <a:lstStyle/>
          <a:p>
            <a:r>
              <a:rPr lang="en-IN"/>
              <a:t>DEPT. OF ECE, ACSCE</a:t>
            </a:r>
          </a:p>
          <a:p>
            <a:endParaRPr lang="en-IN" dirty="0"/>
          </a:p>
        </p:txBody>
      </p:sp>
      <p:sp>
        <p:nvSpPr>
          <p:cNvPr id="5" name="Slide Number Placeholder 4">
            <a:extLst>
              <a:ext uri="{FF2B5EF4-FFF2-40B4-BE49-F238E27FC236}">
                <a16:creationId xmlns:a16="http://schemas.microsoft.com/office/drawing/2014/main" id="{985E886A-DAD0-4276-B42A-F10F3BDB8A3D}"/>
              </a:ext>
            </a:extLst>
          </p:cNvPr>
          <p:cNvSpPr>
            <a:spLocks noGrp="1"/>
          </p:cNvSpPr>
          <p:nvPr>
            <p:ph type="sldNum" sz="quarter" idx="12"/>
          </p:nvPr>
        </p:nvSpPr>
        <p:spPr/>
        <p:txBody>
          <a:bodyPr/>
          <a:lstStyle/>
          <a:p>
            <a:fld id="{395EE781-D011-45FB-83E5-7E6F62FCCAA3}" type="slidenum">
              <a:rPr lang="en-IN" smtClean="0"/>
              <a:t>6</a:t>
            </a:fld>
            <a:endParaRPr lang="en-IN"/>
          </a:p>
        </p:txBody>
      </p:sp>
    </p:spTree>
    <p:extLst>
      <p:ext uri="{BB962C8B-B14F-4D97-AF65-F5344CB8AC3E}">
        <p14:creationId xmlns:p14="http://schemas.microsoft.com/office/powerpoint/2010/main" val="4194876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41C5F-5BD2-451D-AFDC-C195BF5AAFFB}"/>
              </a:ext>
            </a:extLst>
          </p:cNvPr>
          <p:cNvSpPr>
            <a:spLocks noGrp="1"/>
          </p:cNvSpPr>
          <p:nvPr>
            <p:ph type="title"/>
          </p:nvPr>
        </p:nvSpPr>
        <p:spPr/>
        <p:txBody>
          <a:bodyPr>
            <a:normAutofit/>
          </a:bodyPr>
          <a:lstStyle/>
          <a:p>
            <a:r>
              <a:rPr lang="en-IN" sz="3600" b="1" u="sng" dirty="0">
                <a:solidFill>
                  <a:srgbClr val="FF0000"/>
                </a:solidFill>
                <a:latin typeface="Times New Roman" panose="02020603050405020304" pitchFamily="18" charset="0"/>
                <a:cs typeface="Times New Roman" panose="02020603050405020304" pitchFamily="18" charset="0"/>
              </a:rPr>
              <a:t>BLOCK DIAGRAM</a:t>
            </a:r>
          </a:p>
        </p:txBody>
      </p:sp>
      <p:sp>
        <p:nvSpPr>
          <p:cNvPr id="4" name="Rectangle 3">
            <a:extLst>
              <a:ext uri="{FF2B5EF4-FFF2-40B4-BE49-F238E27FC236}">
                <a16:creationId xmlns:a16="http://schemas.microsoft.com/office/drawing/2014/main" id="{C6CE2F6A-7464-4818-9DD6-BFD54D770C8C}"/>
              </a:ext>
            </a:extLst>
          </p:cNvPr>
          <p:cNvSpPr/>
          <p:nvPr/>
        </p:nvSpPr>
        <p:spPr>
          <a:xfrm>
            <a:off x="4731798" y="3011784"/>
            <a:ext cx="1809353" cy="97234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solidFill>
                <a:schemeClr val="bg1"/>
              </a:solidFill>
            </a:endParaRPr>
          </a:p>
        </p:txBody>
      </p:sp>
      <p:sp>
        <p:nvSpPr>
          <p:cNvPr id="5" name="TextBox 4">
            <a:extLst>
              <a:ext uri="{FF2B5EF4-FFF2-40B4-BE49-F238E27FC236}">
                <a16:creationId xmlns:a16="http://schemas.microsoft.com/office/drawing/2014/main" id="{A1D3666F-C8C7-4D21-A992-3EDFC0590AFC}"/>
              </a:ext>
            </a:extLst>
          </p:cNvPr>
          <p:cNvSpPr txBox="1"/>
          <p:nvPr/>
        </p:nvSpPr>
        <p:spPr>
          <a:xfrm>
            <a:off x="4894722" y="3101180"/>
            <a:ext cx="1447061" cy="646331"/>
          </a:xfrm>
          <a:prstGeom prst="rect">
            <a:avLst/>
          </a:prstGeom>
          <a:noFill/>
        </p:spPr>
        <p:txBody>
          <a:bodyPr wrap="square" rtlCol="0">
            <a:spAutoFit/>
          </a:bodyPr>
          <a:lstStyle/>
          <a:p>
            <a:r>
              <a:rPr lang="en-IN" dirty="0">
                <a:solidFill>
                  <a:schemeClr val="bg1"/>
                </a:solidFill>
                <a:latin typeface="Times New Roman" panose="02020603050405020304" pitchFamily="18" charset="0"/>
                <a:cs typeface="Times New Roman" panose="02020603050405020304" pitchFamily="18" charset="0"/>
              </a:rPr>
              <a:t>Arduino uno </a:t>
            </a:r>
          </a:p>
          <a:p>
            <a:r>
              <a:rPr lang="en-IN" dirty="0">
                <a:solidFill>
                  <a:schemeClr val="bg1"/>
                </a:solidFill>
                <a:latin typeface="Times New Roman" panose="02020603050405020304" pitchFamily="18" charset="0"/>
                <a:cs typeface="Times New Roman" panose="02020603050405020304" pitchFamily="18" charset="0"/>
              </a:rPr>
              <a:t>(processor)</a:t>
            </a:r>
          </a:p>
        </p:txBody>
      </p:sp>
      <p:sp>
        <p:nvSpPr>
          <p:cNvPr id="6" name="Oval 5">
            <a:extLst>
              <a:ext uri="{FF2B5EF4-FFF2-40B4-BE49-F238E27FC236}">
                <a16:creationId xmlns:a16="http://schemas.microsoft.com/office/drawing/2014/main" id="{A14B9EA1-480E-4F59-83D0-CF07475478E6}"/>
              </a:ext>
            </a:extLst>
          </p:cNvPr>
          <p:cNvSpPr/>
          <p:nvPr/>
        </p:nvSpPr>
        <p:spPr>
          <a:xfrm>
            <a:off x="2121434" y="2847703"/>
            <a:ext cx="1571678" cy="1292867"/>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7" name="TextBox 6">
            <a:extLst>
              <a:ext uri="{FF2B5EF4-FFF2-40B4-BE49-F238E27FC236}">
                <a16:creationId xmlns:a16="http://schemas.microsoft.com/office/drawing/2014/main" id="{679128B5-DB7B-4E1D-B693-79235E678501}"/>
              </a:ext>
            </a:extLst>
          </p:cNvPr>
          <p:cNvSpPr txBox="1"/>
          <p:nvPr/>
        </p:nvSpPr>
        <p:spPr>
          <a:xfrm>
            <a:off x="2264744" y="3075874"/>
            <a:ext cx="1326066"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Input</a:t>
            </a:r>
          </a:p>
          <a:p>
            <a:r>
              <a:rPr lang="en-IN" dirty="0">
                <a:latin typeface="Times New Roman" panose="02020603050405020304" pitchFamily="18" charset="0"/>
                <a:cs typeface="Times New Roman" panose="02020603050405020304" pitchFamily="18" charset="0"/>
              </a:rPr>
              <a:t>(fingerprint)</a:t>
            </a:r>
          </a:p>
        </p:txBody>
      </p:sp>
      <p:sp>
        <p:nvSpPr>
          <p:cNvPr id="8" name="Oval 7">
            <a:extLst>
              <a:ext uri="{FF2B5EF4-FFF2-40B4-BE49-F238E27FC236}">
                <a16:creationId xmlns:a16="http://schemas.microsoft.com/office/drawing/2014/main" id="{35A0D077-F036-4BB2-9C80-D749B6ED6150}"/>
              </a:ext>
            </a:extLst>
          </p:cNvPr>
          <p:cNvSpPr/>
          <p:nvPr/>
        </p:nvSpPr>
        <p:spPr>
          <a:xfrm>
            <a:off x="7574872" y="2781557"/>
            <a:ext cx="1648989" cy="1353001"/>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IN" dirty="0"/>
          </a:p>
        </p:txBody>
      </p:sp>
      <p:sp>
        <p:nvSpPr>
          <p:cNvPr id="9" name="TextBox 8">
            <a:extLst>
              <a:ext uri="{FF2B5EF4-FFF2-40B4-BE49-F238E27FC236}">
                <a16:creationId xmlns:a16="http://schemas.microsoft.com/office/drawing/2014/main" id="{3A0F5293-7FB5-4E1D-88EA-8AE543F44A47}"/>
              </a:ext>
            </a:extLst>
          </p:cNvPr>
          <p:cNvSpPr txBox="1"/>
          <p:nvPr/>
        </p:nvSpPr>
        <p:spPr>
          <a:xfrm>
            <a:off x="7919971" y="2996392"/>
            <a:ext cx="958789" cy="923330"/>
          </a:xfrm>
          <a:prstGeom prst="rect">
            <a:avLst/>
          </a:prstGeom>
          <a:noFill/>
        </p:spPr>
        <p:txBody>
          <a:bodyPr wrap="square" rtlCol="0">
            <a:spAutoFit/>
          </a:bodyPr>
          <a:lstStyle/>
          <a:p>
            <a:r>
              <a:rPr lang="en-IN" dirty="0"/>
              <a:t>Output</a:t>
            </a:r>
          </a:p>
          <a:p>
            <a:pPr algn="ctr"/>
            <a:r>
              <a:rPr lang="en-IN" dirty="0"/>
              <a:t>(opens lock )</a:t>
            </a:r>
          </a:p>
        </p:txBody>
      </p:sp>
      <p:sp>
        <p:nvSpPr>
          <p:cNvPr id="10" name="Isosceles Triangle 9">
            <a:extLst>
              <a:ext uri="{FF2B5EF4-FFF2-40B4-BE49-F238E27FC236}">
                <a16:creationId xmlns:a16="http://schemas.microsoft.com/office/drawing/2014/main" id="{EAA9A5EB-1A9F-489D-BDD4-E7835FD6FEF1}"/>
              </a:ext>
            </a:extLst>
          </p:cNvPr>
          <p:cNvSpPr/>
          <p:nvPr/>
        </p:nvSpPr>
        <p:spPr>
          <a:xfrm>
            <a:off x="4660776" y="4330003"/>
            <a:ext cx="2068498" cy="1609158"/>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4E9F0C65-0DF5-4145-9823-99F50D1170FE}"/>
              </a:ext>
            </a:extLst>
          </p:cNvPr>
          <p:cNvSpPr txBox="1"/>
          <p:nvPr/>
        </p:nvSpPr>
        <p:spPr>
          <a:xfrm>
            <a:off x="5229324" y="4927107"/>
            <a:ext cx="1003177" cy="923330"/>
          </a:xfrm>
          <a:prstGeom prst="rect">
            <a:avLst/>
          </a:prstGeom>
          <a:noFill/>
        </p:spPr>
        <p:txBody>
          <a:bodyPr wrap="square" rtlCol="0">
            <a:spAutoFit/>
          </a:bodyPr>
          <a:lstStyle/>
          <a:p>
            <a:r>
              <a:rPr lang="en-IN" dirty="0"/>
              <a:t>Memory</a:t>
            </a:r>
          </a:p>
          <a:p>
            <a:r>
              <a:rPr lang="en-IN" dirty="0"/>
              <a:t>(2D data stored)</a:t>
            </a:r>
          </a:p>
        </p:txBody>
      </p:sp>
      <p:cxnSp>
        <p:nvCxnSpPr>
          <p:cNvPr id="13" name="Straight Arrow Connector 12">
            <a:extLst>
              <a:ext uri="{FF2B5EF4-FFF2-40B4-BE49-F238E27FC236}">
                <a16:creationId xmlns:a16="http://schemas.microsoft.com/office/drawing/2014/main" id="{EB490D15-C7FA-4AD6-95C4-FF504C4E15F9}"/>
              </a:ext>
            </a:extLst>
          </p:cNvPr>
          <p:cNvCxnSpPr>
            <a:cxnSpLocks/>
          </p:cNvCxnSpPr>
          <p:nvPr/>
        </p:nvCxnSpPr>
        <p:spPr>
          <a:xfrm>
            <a:off x="3710867" y="3494136"/>
            <a:ext cx="10386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6D97828-1FD1-4709-AE86-4E4CC1DF7536}"/>
              </a:ext>
            </a:extLst>
          </p:cNvPr>
          <p:cNvCxnSpPr>
            <a:cxnSpLocks/>
          </p:cNvCxnSpPr>
          <p:nvPr/>
        </p:nvCxnSpPr>
        <p:spPr>
          <a:xfrm>
            <a:off x="5216916" y="3984127"/>
            <a:ext cx="0" cy="10885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C3CB7AB-971B-4F03-8665-EE33E39D085F}"/>
              </a:ext>
            </a:extLst>
          </p:cNvPr>
          <p:cNvCxnSpPr>
            <a:cxnSpLocks/>
          </p:cNvCxnSpPr>
          <p:nvPr/>
        </p:nvCxnSpPr>
        <p:spPr>
          <a:xfrm flipH="1" flipV="1">
            <a:off x="6090082" y="3987721"/>
            <a:ext cx="5918" cy="1003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A49900DE-776E-4576-8A53-A69B3E9261A0}"/>
              </a:ext>
            </a:extLst>
          </p:cNvPr>
          <p:cNvSpPr txBox="1"/>
          <p:nvPr/>
        </p:nvSpPr>
        <p:spPr>
          <a:xfrm>
            <a:off x="6505184" y="3113401"/>
            <a:ext cx="1196571" cy="307777"/>
          </a:xfrm>
          <a:prstGeom prst="rect">
            <a:avLst/>
          </a:prstGeom>
          <a:noFill/>
        </p:spPr>
        <p:txBody>
          <a:bodyPr wrap="square" rtlCol="0">
            <a:spAutoFit/>
          </a:bodyPr>
          <a:lstStyle/>
          <a:p>
            <a:r>
              <a:rPr lang="en-IN" sz="1400" b="1" dirty="0">
                <a:ln w="0"/>
                <a:effectLst>
                  <a:outerShdw blurRad="38100" dist="19050" dir="2700000" algn="tl" rotWithShape="0">
                    <a:schemeClr val="dk1">
                      <a:alpha val="40000"/>
                    </a:schemeClr>
                  </a:outerShdw>
                </a:effectLst>
              </a:rPr>
              <a:t>MATCHES</a:t>
            </a:r>
            <a:endParaRPr lang="en-IN" sz="1400" b="1" dirty="0"/>
          </a:p>
        </p:txBody>
      </p:sp>
      <p:cxnSp>
        <p:nvCxnSpPr>
          <p:cNvPr id="22" name="Straight Arrow Connector 21">
            <a:extLst>
              <a:ext uri="{FF2B5EF4-FFF2-40B4-BE49-F238E27FC236}">
                <a16:creationId xmlns:a16="http://schemas.microsoft.com/office/drawing/2014/main" id="{EB490D15-C7FA-4AD6-95C4-FF504C4E15F9}"/>
              </a:ext>
            </a:extLst>
          </p:cNvPr>
          <p:cNvCxnSpPr>
            <a:cxnSpLocks/>
          </p:cNvCxnSpPr>
          <p:nvPr/>
        </p:nvCxnSpPr>
        <p:spPr>
          <a:xfrm>
            <a:off x="6541151" y="3475845"/>
            <a:ext cx="10386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AFB1BA80-6CF1-4C3B-A5E6-6542F833CED0}"/>
              </a:ext>
            </a:extLst>
          </p:cNvPr>
          <p:cNvSpPr txBox="1"/>
          <p:nvPr/>
        </p:nvSpPr>
        <p:spPr>
          <a:xfrm>
            <a:off x="6881285" y="2847703"/>
            <a:ext cx="742792" cy="369332"/>
          </a:xfrm>
          <a:prstGeom prst="rect">
            <a:avLst/>
          </a:prstGeom>
          <a:noFill/>
        </p:spPr>
        <p:txBody>
          <a:bodyPr wrap="square" rtlCol="0">
            <a:spAutoFit/>
          </a:bodyPr>
          <a:lstStyle/>
          <a:p>
            <a:r>
              <a:rPr lang="en-US" b="1" dirty="0"/>
              <a:t>IF</a:t>
            </a:r>
            <a:endParaRPr lang="en-IN" b="1" dirty="0"/>
          </a:p>
        </p:txBody>
      </p:sp>
      <p:sp>
        <p:nvSpPr>
          <p:cNvPr id="12" name="Footer Placeholder 11">
            <a:extLst>
              <a:ext uri="{FF2B5EF4-FFF2-40B4-BE49-F238E27FC236}">
                <a16:creationId xmlns:a16="http://schemas.microsoft.com/office/drawing/2014/main" id="{EFE7C7AC-4E85-4B29-A6D0-A4B40C863110}"/>
              </a:ext>
            </a:extLst>
          </p:cNvPr>
          <p:cNvSpPr>
            <a:spLocks noGrp="1"/>
          </p:cNvSpPr>
          <p:nvPr>
            <p:ph type="ftr" sz="quarter" idx="11"/>
          </p:nvPr>
        </p:nvSpPr>
        <p:spPr/>
        <p:txBody>
          <a:bodyPr/>
          <a:lstStyle/>
          <a:p>
            <a:r>
              <a:rPr lang="en-IN"/>
              <a:t>DEPT. OF ECE,ACSCE</a:t>
            </a:r>
          </a:p>
          <a:p>
            <a:endParaRPr lang="en-IN" dirty="0"/>
          </a:p>
        </p:txBody>
      </p:sp>
      <p:sp>
        <p:nvSpPr>
          <p:cNvPr id="14" name="Slide Number Placeholder 13">
            <a:extLst>
              <a:ext uri="{FF2B5EF4-FFF2-40B4-BE49-F238E27FC236}">
                <a16:creationId xmlns:a16="http://schemas.microsoft.com/office/drawing/2014/main" id="{633467C4-1069-4479-B43D-82FFEFC6AAEB}"/>
              </a:ext>
            </a:extLst>
          </p:cNvPr>
          <p:cNvSpPr>
            <a:spLocks noGrp="1"/>
          </p:cNvSpPr>
          <p:nvPr>
            <p:ph type="sldNum" sz="quarter" idx="12"/>
          </p:nvPr>
        </p:nvSpPr>
        <p:spPr/>
        <p:txBody>
          <a:bodyPr/>
          <a:lstStyle/>
          <a:p>
            <a:fld id="{395EE781-D011-45FB-83E5-7E6F62FCCAA3}" type="slidenum">
              <a:rPr lang="en-IN" smtClean="0"/>
              <a:t>7</a:t>
            </a:fld>
            <a:endParaRPr lang="en-IN"/>
          </a:p>
        </p:txBody>
      </p:sp>
    </p:spTree>
    <p:extLst>
      <p:ext uri="{BB962C8B-B14F-4D97-AF65-F5344CB8AC3E}">
        <p14:creationId xmlns:p14="http://schemas.microsoft.com/office/powerpoint/2010/main" val="586674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008" y="67334"/>
            <a:ext cx="9603275" cy="1049235"/>
          </a:xfrm>
        </p:spPr>
        <p:txBody>
          <a:bodyPr>
            <a:normAutofit/>
          </a:bodyPr>
          <a:lstStyle/>
          <a:p>
            <a:r>
              <a:rPr lang="en-US" sz="3600" b="1" u="sng" dirty="0">
                <a:solidFill>
                  <a:srgbClr val="FF0000"/>
                </a:solidFill>
                <a:latin typeface="Times New Roman" panose="02020603050405020304" pitchFamily="18" charset="0"/>
                <a:cs typeface="Times New Roman" panose="02020603050405020304" pitchFamily="18" charset="0"/>
              </a:rPr>
              <a:t>FLOW  CHART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2539" y="1387366"/>
            <a:ext cx="8025600" cy="4878084"/>
          </a:xfrm>
          <a:prstGeom prst="rect">
            <a:avLst/>
          </a:prstGeom>
          <a:ln w="228600" cap="sq" cmpd="thickThin">
            <a:solidFill>
              <a:srgbClr val="000000"/>
            </a:solidFill>
            <a:prstDash val="solid"/>
            <a:miter lim="800000"/>
          </a:ln>
          <a:effectLst>
            <a:innerShdw blurRad="76200">
              <a:srgbClr val="000000"/>
            </a:innerShdw>
          </a:effectLst>
        </p:spPr>
      </p:pic>
      <p:sp>
        <p:nvSpPr>
          <p:cNvPr id="3" name="Footer Placeholder 2">
            <a:extLst>
              <a:ext uri="{FF2B5EF4-FFF2-40B4-BE49-F238E27FC236}">
                <a16:creationId xmlns:a16="http://schemas.microsoft.com/office/drawing/2014/main" id="{20DF99C3-829A-40F0-8016-B6D9C5D9B6DE}"/>
              </a:ext>
            </a:extLst>
          </p:cNvPr>
          <p:cNvSpPr>
            <a:spLocks noGrp="1"/>
          </p:cNvSpPr>
          <p:nvPr>
            <p:ph type="ftr" sz="quarter" idx="11"/>
          </p:nvPr>
        </p:nvSpPr>
        <p:spPr>
          <a:xfrm>
            <a:off x="4038600" y="6536247"/>
            <a:ext cx="4114800" cy="185228"/>
          </a:xfrm>
        </p:spPr>
        <p:txBody>
          <a:bodyPr/>
          <a:lstStyle/>
          <a:p>
            <a:r>
              <a:rPr lang="en-IN"/>
              <a:t>DEPT OF ECE, ACSCE</a:t>
            </a:r>
            <a:endParaRPr lang="en-IN" dirty="0"/>
          </a:p>
        </p:txBody>
      </p:sp>
      <p:sp>
        <p:nvSpPr>
          <p:cNvPr id="5" name="Slide Number Placeholder 4">
            <a:extLst>
              <a:ext uri="{FF2B5EF4-FFF2-40B4-BE49-F238E27FC236}">
                <a16:creationId xmlns:a16="http://schemas.microsoft.com/office/drawing/2014/main" id="{E241B44E-F1C6-4C1E-A621-4A862C0478F6}"/>
              </a:ext>
            </a:extLst>
          </p:cNvPr>
          <p:cNvSpPr>
            <a:spLocks noGrp="1"/>
          </p:cNvSpPr>
          <p:nvPr>
            <p:ph type="sldNum" sz="quarter" idx="12"/>
          </p:nvPr>
        </p:nvSpPr>
        <p:spPr/>
        <p:txBody>
          <a:bodyPr/>
          <a:lstStyle/>
          <a:p>
            <a:fld id="{395EE781-D011-45FB-83E5-7E6F62FCCAA3}" type="slidenum">
              <a:rPr lang="en-IN" smtClean="0"/>
              <a:t>8</a:t>
            </a:fld>
            <a:endParaRPr lang="en-IN"/>
          </a:p>
        </p:txBody>
      </p:sp>
    </p:spTree>
    <p:extLst>
      <p:ext uri="{BB962C8B-B14F-4D97-AF65-F5344CB8AC3E}">
        <p14:creationId xmlns:p14="http://schemas.microsoft.com/office/powerpoint/2010/main" val="2064738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5556" y="125250"/>
            <a:ext cx="9603275" cy="1049235"/>
          </a:xfrm>
        </p:spPr>
        <p:txBody>
          <a:bodyPr/>
          <a:lstStyle/>
          <a:p>
            <a:r>
              <a:rPr lang="en-US" b="1" u="sng" dirty="0">
                <a:solidFill>
                  <a:srgbClr val="FF0000"/>
                </a:solidFill>
                <a:latin typeface="Times New Roman" panose="02020603050405020304" pitchFamily="18" charset="0"/>
                <a:cs typeface="Times New Roman" panose="02020603050405020304" pitchFamily="18" charset="0"/>
              </a:rPr>
              <a:t> </a:t>
            </a:r>
            <a:r>
              <a:rPr lang="en-US" sz="3600" b="1" u="sng" dirty="0">
                <a:solidFill>
                  <a:srgbClr val="FF0000"/>
                </a:solidFill>
                <a:latin typeface="Times New Roman" panose="02020603050405020304" pitchFamily="18" charset="0"/>
                <a:cs typeface="Times New Roman" panose="02020603050405020304" pitchFamily="18" charset="0"/>
              </a:rPr>
              <a:t>FUNCTIONAL</a:t>
            </a:r>
            <a:r>
              <a:rPr lang="en-US" sz="2800" b="1" u="sng" dirty="0">
                <a:solidFill>
                  <a:srgbClr val="FF0000"/>
                </a:solidFill>
                <a:latin typeface="Times New Roman" panose="02020603050405020304" pitchFamily="18" charset="0"/>
                <a:cs typeface="Times New Roman" panose="02020603050405020304" pitchFamily="18" charset="0"/>
              </a:rPr>
              <a:t> </a:t>
            </a:r>
            <a:r>
              <a:rPr lang="en-US" sz="3600" b="1" u="sng" dirty="0">
                <a:solidFill>
                  <a:srgbClr val="FF0000"/>
                </a:solidFill>
                <a:latin typeface="Times New Roman" panose="02020603050405020304" pitchFamily="18" charset="0"/>
                <a:cs typeface="Times New Roman" panose="02020603050405020304" pitchFamily="18" charset="0"/>
              </a:rPr>
              <a:t>DIAGRAM</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62" y="1174485"/>
            <a:ext cx="12085275" cy="5038515"/>
          </a:xfrm>
        </p:spPr>
      </p:pic>
      <p:sp>
        <p:nvSpPr>
          <p:cNvPr id="3" name="Footer Placeholder 2">
            <a:extLst>
              <a:ext uri="{FF2B5EF4-FFF2-40B4-BE49-F238E27FC236}">
                <a16:creationId xmlns:a16="http://schemas.microsoft.com/office/drawing/2014/main" id="{D5D2DD55-A940-41A7-A069-816308648D45}"/>
              </a:ext>
            </a:extLst>
          </p:cNvPr>
          <p:cNvSpPr>
            <a:spLocks noGrp="1"/>
          </p:cNvSpPr>
          <p:nvPr>
            <p:ph type="ftr" sz="quarter" idx="11"/>
          </p:nvPr>
        </p:nvSpPr>
        <p:spPr/>
        <p:txBody>
          <a:bodyPr/>
          <a:lstStyle/>
          <a:p>
            <a:r>
              <a:rPr lang="en-IN"/>
              <a:t>DEPT. OF ECE, ACSCE</a:t>
            </a:r>
            <a:endParaRPr lang="en-IN" dirty="0"/>
          </a:p>
        </p:txBody>
      </p:sp>
      <p:sp>
        <p:nvSpPr>
          <p:cNvPr id="5" name="Slide Number Placeholder 4">
            <a:extLst>
              <a:ext uri="{FF2B5EF4-FFF2-40B4-BE49-F238E27FC236}">
                <a16:creationId xmlns:a16="http://schemas.microsoft.com/office/drawing/2014/main" id="{55CD7F8F-B8B0-4396-AB99-85FD447A1FD0}"/>
              </a:ext>
            </a:extLst>
          </p:cNvPr>
          <p:cNvSpPr>
            <a:spLocks noGrp="1"/>
          </p:cNvSpPr>
          <p:nvPr>
            <p:ph type="sldNum" sz="quarter" idx="12"/>
          </p:nvPr>
        </p:nvSpPr>
        <p:spPr/>
        <p:txBody>
          <a:bodyPr/>
          <a:lstStyle/>
          <a:p>
            <a:fld id="{395EE781-D011-45FB-83E5-7E6F62FCCAA3}" type="slidenum">
              <a:rPr lang="en-IN" smtClean="0"/>
              <a:t>9</a:t>
            </a:fld>
            <a:endParaRPr lang="en-IN"/>
          </a:p>
        </p:txBody>
      </p:sp>
    </p:spTree>
    <p:extLst>
      <p:ext uri="{BB962C8B-B14F-4D97-AF65-F5344CB8AC3E}">
        <p14:creationId xmlns:p14="http://schemas.microsoft.com/office/powerpoint/2010/main" val="9823000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7572</TotalTime>
  <Words>1915</Words>
  <Application>Microsoft Office PowerPoint</Application>
  <PresentationFormat>Widescreen</PresentationFormat>
  <Paragraphs>267</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Times New Roman</vt:lpstr>
      <vt:lpstr>Office Theme</vt:lpstr>
      <vt:lpstr>                   ACS COLLEGE OF ENGINEERING DEPARTMENT OF ELECTRONICS AND COMMUNICATION ENGINEERING </vt:lpstr>
      <vt:lpstr>CONTENTS </vt:lpstr>
      <vt:lpstr>PROBLEM DEFINATION </vt:lpstr>
      <vt:lpstr>INTRODUCTION</vt:lpstr>
      <vt:lpstr>LITERATURE SURVEY </vt:lpstr>
      <vt:lpstr>LITERATURE SURVEY</vt:lpstr>
      <vt:lpstr>BLOCK DIAGRAM</vt:lpstr>
      <vt:lpstr>FLOW  CHART</vt:lpstr>
      <vt:lpstr> FUNCTIONAL DIAGRAM</vt:lpstr>
      <vt:lpstr>CIRCUIT DIAGRAM</vt:lpstr>
      <vt:lpstr>COMPONENTS REQUIRED </vt:lpstr>
      <vt:lpstr>                  ARDUINO UNO </vt:lpstr>
      <vt:lpstr>   FINGERPRINT SENSOR</vt:lpstr>
      <vt:lpstr>     SOLENOID LOCK</vt:lpstr>
      <vt:lpstr>   TIP122 TRANSISTOR</vt:lpstr>
      <vt:lpstr>                       5 VOLTS RELAY</vt:lpstr>
      <vt:lpstr>   BATTERIES AND WIRES</vt:lpstr>
      <vt:lpstr>OBJECTIVES </vt:lpstr>
      <vt:lpstr>METHODOLOGY</vt:lpstr>
      <vt:lpstr>METHODOLOGY</vt:lpstr>
      <vt:lpstr>ADVANTAGES </vt:lpstr>
      <vt:lpstr>DISADVANTAGES</vt:lpstr>
      <vt:lpstr>EXPECTED OUTCOME</vt:lpstr>
      <vt:lpstr>REFERENCES</vt:lpstr>
      <vt:lpstr>REFERENCES</vt:lpstr>
      <vt:lpstr>REFERENCES</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Bahubali Raj A</dc:creator>
  <cp:lastModifiedBy>Bahubali Raj A</cp:lastModifiedBy>
  <cp:revision>187</cp:revision>
  <dcterms:created xsi:type="dcterms:W3CDTF">2023-05-19T09:58:26Z</dcterms:created>
  <dcterms:modified xsi:type="dcterms:W3CDTF">2023-07-19T16:56:44Z</dcterms:modified>
</cp:coreProperties>
</file>