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4" r:id="rId3"/>
    <p:sldId id="264" r:id="rId4"/>
    <p:sldId id="273" r:id="rId5"/>
    <p:sldId id="277" r:id="rId6"/>
    <p:sldId id="278" r:id="rId7"/>
    <p:sldId id="257" r:id="rId8"/>
    <p:sldId id="265" r:id="rId9"/>
    <p:sldId id="266" r:id="rId10"/>
    <p:sldId id="267" r:id="rId11"/>
    <p:sldId id="258" r:id="rId12"/>
    <p:sldId id="259" r:id="rId13"/>
    <p:sldId id="262" r:id="rId14"/>
    <p:sldId id="263" r:id="rId15"/>
    <p:sldId id="260" r:id="rId16"/>
    <p:sldId id="268" r:id="rId17"/>
    <p:sldId id="269" r:id="rId18"/>
    <p:sldId id="270" r:id="rId19"/>
    <p:sldId id="274" r:id="rId20"/>
    <p:sldId id="275" r:id="rId21"/>
    <p:sldId id="276" r:id="rId22"/>
    <p:sldId id="271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8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>
        <p:scale>
          <a:sx n="81" d="100"/>
          <a:sy n="81" d="100"/>
        </p:scale>
        <p:origin x="-20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E4BD-CFAC-4BEE-B492-D6D4B8818D86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E40F-1CBF-4889-B027-47B61429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7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5C857-479C-4711-9B48-1FC1ACD455B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36D2-5A17-4DFF-B010-BB9EE448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7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EF11DB-077A-4AE3-AEC2-2575501F7AF5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6118-A2CE-4A09-8ADA-0B5CDBF97665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7EB1-E7B6-4F87-8D84-9E9FC851583C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8586-6AB4-4DAD-A510-3A524DE9A504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7B60-0BA4-41CB-8028-AAAA8269F356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8ACB-E0BF-497A-8A84-EFA5041FD624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E5D2-D4DB-410A-87B9-E0E345CC8FCF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20F9-3D7E-4FFF-BB9A-82A5A657ADAF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3F8D-F099-43B7-99B8-35DE47EF41A4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1B7D-2764-4402-8975-DE6C6421EF78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9742" y="3288532"/>
            <a:ext cx="485894" cy="2794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596255" y="3288070"/>
            <a:ext cx="59574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/ 28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C28B-BF87-4468-BCC2-2A6633A753DA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5370-22B2-4444-8603-46FFB535CE12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E47-AAD3-467D-A851-26A335FB0AFB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69A7-98D1-41DB-A142-B88A4A7FE524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D892-8092-4978-BAD0-8FECD7F22119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94BD-2C29-49F8-A78A-14AF0848E518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F40B-042B-4D3A-B447-B471F4CC36A1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5E3EAB-90EF-4055-AF03-38678D38ECE8}" type="datetime1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Spyware </a:t>
            </a:r>
            <a:r>
              <a:rPr lang="en-US" sz="4400" dirty="0"/>
              <a:t>Detection </a:t>
            </a:r>
            <a:r>
              <a:rPr lang="en-US" sz="4400" dirty="0" smtClean="0"/>
              <a:t>for Audio &amp; Video Feed in Android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Chowdhury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Rakin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 smtClean="0"/>
              <a:t>, 0416052013</a:t>
            </a:r>
          </a:p>
          <a:p>
            <a:r>
              <a:rPr lang="en-US" dirty="0"/>
              <a:t>Md. Touhiduzzaman, </a:t>
            </a:r>
            <a:r>
              <a:rPr lang="en-US" dirty="0" smtClean="0"/>
              <a:t>0416052040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95"/>
          <a:stretch/>
        </p:blipFill>
        <p:spPr>
          <a:xfrm>
            <a:off x="7905403" y="2617989"/>
            <a:ext cx="2044931" cy="3075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31" y="2619580"/>
            <a:ext cx="3422071" cy="750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30" y="3368417"/>
            <a:ext cx="3422072" cy="739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9"/>
          <a:stretch/>
        </p:blipFill>
        <p:spPr>
          <a:xfrm flipH="1">
            <a:off x="2263833" y="2617989"/>
            <a:ext cx="2219498" cy="3075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4" y="3358342"/>
            <a:ext cx="268778" cy="10307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89" y="4104370"/>
            <a:ext cx="3422071" cy="7500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88" y="4844894"/>
            <a:ext cx="3422072" cy="7399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214554" y="3931919"/>
            <a:ext cx="3749040" cy="6816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Reception Request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86" y="3118774"/>
            <a:ext cx="1247623" cy="2217998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1214694">
            <a:off x="2874655" y="4461691"/>
            <a:ext cx="5747111" cy="1661870"/>
          </a:xfrm>
          <a:prstGeom prst="circularArrow">
            <a:avLst>
              <a:gd name="adj1" fmla="val 2420"/>
              <a:gd name="adj2" fmla="val 511119"/>
              <a:gd name="adj3" fmla="val 20382472"/>
              <a:gd name="adj4" fmla="val 10487854"/>
              <a:gd name="adj5" fmla="val 173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1827222" y="2405423"/>
            <a:ext cx="1936643" cy="1621503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Attacker</a:t>
            </a:r>
            <a:endParaRPr lang="en-US" b="1" dirty="0"/>
          </a:p>
        </p:txBody>
      </p:sp>
      <p:sp>
        <p:nvSpPr>
          <p:cNvPr id="16" name="Explosion 1 15"/>
          <p:cNvSpPr/>
          <p:nvPr/>
        </p:nvSpPr>
        <p:spPr>
          <a:xfrm>
            <a:off x="8927868" y="3121167"/>
            <a:ext cx="1936643" cy="1621503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Victim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27223" y="5882964"/>
            <a:ext cx="90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if the call is automatically established in background using invisible activity or service?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4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2" y="2552281"/>
            <a:ext cx="9888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 smtClean="0"/>
              <a:t>DroidAPIMiner</a:t>
            </a:r>
            <a:r>
              <a:rPr lang="en-US" sz="2000" b="1" dirty="0"/>
              <a:t>: Mining API-Level Features for Robust Malware Detection in </a:t>
            </a:r>
            <a:r>
              <a:rPr lang="en-US" sz="2000" b="1" dirty="0" smtClean="0"/>
              <a:t>Android</a:t>
            </a:r>
          </a:p>
          <a:p>
            <a:r>
              <a:rPr lang="en-US" dirty="0" smtClean="0"/>
              <a:t>	</a:t>
            </a:r>
            <a:r>
              <a:rPr lang="en-US" sz="1600" dirty="0" err="1" smtClean="0"/>
              <a:t>Yousra</a:t>
            </a:r>
            <a:r>
              <a:rPr lang="en-US" sz="1600" dirty="0" smtClean="0"/>
              <a:t> </a:t>
            </a:r>
            <a:r>
              <a:rPr lang="en-US" sz="1600" dirty="0" err="1"/>
              <a:t>Aafer</a:t>
            </a:r>
            <a:r>
              <a:rPr lang="en-US" sz="1600" dirty="0"/>
              <a:t>, Wenliang Du, and </a:t>
            </a:r>
            <a:r>
              <a:rPr lang="en-US" sz="1600" dirty="0" err="1"/>
              <a:t>Heng</a:t>
            </a:r>
            <a:r>
              <a:rPr lang="en-US" sz="1600" dirty="0"/>
              <a:t> Yin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61" y="3249485"/>
            <a:ext cx="57912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4913" y="3199245"/>
            <a:ext cx="4345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Feature </a:t>
            </a:r>
            <a:r>
              <a:rPr lang="en-US" sz="1600" b="1" dirty="0"/>
              <a:t>Extraction and </a:t>
            </a:r>
            <a:r>
              <a:rPr lang="en-US" sz="1600" b="1" dirty="0" smtClean="0"/>
              <a:t>Refinement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Extraction of Dangerous </a:t>
            </a:r>
            <a:r>
              <a:rPr lang="en-US" sz="1600" dirty="0" smtClean="0"/>
              <a:t>APIs 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Extraction of Package Level </a:t>
            </a:r>
            <a:r>
              <a:rPr lang="en-US" sz="1600" dirty="0" smtClean="0"/>
              <a:t>Info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Extraction of APIs </a:t>
            </a:r>
            <a:r>
              <a:rPr lang="en-US" sz="1600" dirty="0" smtClean="0"/>
              <a:t>Parameters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Insights </a:t>
            </a:r>
            <a:r>
              <a:rPr lang="en-US" sz="1600" b="1" dirty="0"/>
              <a:t>in API-Level Malware </a:t>
            </a:r>
            <a:r>
              <a:rPr lang="en-US" sz="1600" b="1" dirty="0" smtClean="0"/>
              <a:t>Behavior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Application-specific resources APIs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(Context &amp; Intents)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 Android framework resources </a:t>
            </a:r>
            <a:r>
              <a:rPr lang="en-US" sz="1600" dirty="0" smtClean="0"/>
              <a:t>APIs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DVM related resources APIs 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/>
              <a:t>System resources </a:t>
            </a:r>
            <a:r>
              <a:rPr lang="en-US" sz="1600" dirty="0" smtClean="0"/>
              <a:t>APIs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Utilities APIs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Permission Based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2233" y="3326004"/>
            <a:ext cx="3572189" cy="2229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2" y="2552281"/>
            <a:ext cx="9888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 smtClean="0"/>
              <a:t>DroidAPIMiner</a:t>
            </a:r>
            <a:r>
              <a:rPr lang="en-US" sz="2000" b="1" dirty="0"/>
              <a:t>: Mining API-Level Features for Robust Malware Detection in </a:t>
            </a:r>
            <a:r>
              <a:rPr lang="en-US" sz="2000" b="1" dirty="0" smtClean="0"/>
              <a:t>Android</a:t>
            </a:r>
          </a:p>
          <a:p>
            <a:r>
              <a:rPr lang="en-US" dirty="0" smtClean="0"/>
              <a:t>	</a:t>
            </a:r>
            <a:r>
              <a:rPr lang="en-US" sz="1600" dirty="0" err="1" smtClean="0"/>
              <a:t>Yousra</a:t>
            </a:r>
            <a:r>
              <a:rPr lang="en-US" sz="1600" dirty="0" smtClean="0"/>
              <a:t> </a:t>
            </a:r>
            <a:r>
              <a:rPr lang="en-US" sz="1600" dirty="0" err="1"/>
              <a:t>Aafer</a:t>
            </a:r>
            <a:r>
              <a:rPr lang="en-US" sz="1600" dirty="0"/>
              <a:t>, Wenliang Du, and </a:t>
            </a:r>
            <a:r>
              <a:rPr lang="en-US" sz="1600" dirty="0" err="1"/>
              <a:t>Heng</a:t>
            </a:r>
            <a:r>
              <a:rPr lang="en-US" sz="1600" dirty="0"/>
              <a:t> Yin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61" y="3249485"/>
            <a:ext cx="57912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4913" y="3249485"/>
            <a:ext cx="4345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Classification and </a:t>
            </a:r>
            <a:r>
              <a:rPr lang="en-US" sz="2000" b="1" dirty="0" smtClean="0"/>
              <a:t>Evaluation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ID3 DT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KNN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C4.5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SVM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4998" y="3326004"/>
            <a:ext cx="2049869" cy="2229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8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2" y="2552281"/>
            <a:ext cx="9888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 smtClean="0"/>
              <a:t>DroidAPIMiner</a:t>
            </a:r>
            <a:r>
              <a:rPr lang="en-US" sz="2000" b="1" dirty="0"/>
              <a:t>: Mining API-Level Features for Robust Malware Detection in </a:t>
            </a:r>
            <a:r>
              <a:rPr lang="en-US" sz="2000" b="1" dirty="0" smtClean="0"/>
              <a:t>Android</a:t>
            </a:r>
          </a:p>
          <a:p>
            <a:r>
              <a:rPr lang="en-US" dirty="0" smtClean="0"/>
              <a:t>	</a:t>
            </a:r>
            <a:r>
              <a:rPr lang="en-US" sz="1600" dirty="0" err="1" smtClean="0"/>
              <a:t>Yousra</a:t>
            </a:r>
            <a:r>
              <a:rPr lang="en-US" sz="1600" dirty="0" smtClean="0"/>
              <a:t> </a:t>
            </a:r>
            <a:r>
              <a:rPr lang="en-US" sz="1600" dirty="0" err="1"/>
              <a:t>Aafer</a:t>
            </a:r>
            <a:r>
              <a:rPr lang="en-US" sz="1600" dirty="0"/>
              <a:t>, Wenliang Du, and </a:t>
            </a:r>
            <a:r>
              <a:rPr lang="en-US" sz="1600" dirty="0" err="1"/>
              <a:t>Heng</a:t>
            </a:r>
            <a:r>
              <a:rPr lang="en-US" sz="1600" dirty="0"/>
              <a:t> Yin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28" y="3302977"/>
            <a:ext cx="4878052" cy="2082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12819"/>
          <a:stretch/>
        </p:blipFill>
        <p:spPr>
          <a:xfrm>
            <a:off x="6076580" y="3319821"/>
            <a:ext cx="5107235" cy="2267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277" y="5732481"/>
            <a:ext cx="3390900" cy="3619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2" y="2552281"/>
            <a:ext cx="9888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 smtClean="0"/>
              <a:t>DroidAPIMiner</a:t>
            </a:r>
            <a:r>
              <a:rPr lang="en-US" sz="2000" b="1" dirty="0"/>
              <a:t>: Mining API-Level Features for Robust Malware Detection in </a:t>
            </a:r>
            <a:r>
              <a:rPr lang="en-US" sz="2000" b="1" dirty="0" smtClean="0"/>
              <a:t>Android</a:t>
            </a:r>
          </a:p>
          <a:p>
            <a:r>
              <a:rPr lang="en-US" dirty="0" smtClean="0"/>
              <a:t>	</a:t>
            </a:r>
            <a:r>
              <a:rPr lang="en-US" sz="1600" dirty="0" err="1" smtClean="0"/>
              <a:t>Yousra</a:t>
            </a:r>
            <a:r>
              <a:rPr lang="en-US" sz="1600" dirty="0" smtClean="0"/>
              <a:t> </a:t>
            </a:r>
            <a:r>
              <a:rPr lang="en-US" sz="1600" dirty="0" err="1"/>
              <a:t>Aafer</a:t>
            </a:r>
            <a:r>
              <a:rPr lang="en-US" sz="1600" dirty="0"/>
              <a:t>, Wenliang Du, and </a:t>
            </a:r>
            <a:r>
              <a:rPr lang="en-US" sz="1600" dirty="0" err="1"/>
              <a:t>Heng</a:t>
            </a:r>
            <a:r>
              <a:rPr lang="en-US" sz="1600" dirty="0"/>
              <a:t> Yin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6462" b="8326"/>
          <a:stretch/>
        </p:blipFill>
        <p:spPr>
          <a:xfrm>
            <a:off x="5977969" y="3438870"/>
            <a:ext cx="5205846" cy="2402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54113"/>
          <a:stretch/>
        </p:blipFill>
        <p:spPr>
          <a:xfrm>
            <a:off x="1190087" y="3314418"/>
            <a:ext cx="4787882" cy="2352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3343"/>
          <a:stretch/>
        </p:blipFill>
        <p:spPr>
          <a:xfrm>
            <a:off x="3728813" y="5802158"/>
            <a:ext cx="5205846" cy="353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1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Droid-Sec</a:t>
            </a:r>
            <a:r>
              <a:rPr lang="en-US" b="1" dirty="0"/>
              <a:t>: Deep Learning in Android Malware </a:t>
            </a:r>
            <a:r>
              <a:rPr lang="en-US" b="1" dirty="0" smtClean="0"/>
              <a:t>Detection</a:t>
            </a:r>
            <a:br>
              <a:rPr lang="en-US" b="1" dirty="0" smtClean="0"/>
            </a:br>
            <a:r>
              <a:rPr lang="en-US" sz="1600" dirty="0" err="1"/>
              <a:t>Zhenlong</a:t>
            </a:r>
            <a:r>
              <a:rPr lang="en-US" sz="1600" dirty="0"/>
              <a:t> </a:t>
            </a:r>
            <a:r>
              <a:rPr lang="en-US" sz="1600" dirty="0" smtClean="0"/>
              <a:t>Yuan, </a:t>
            </a:r>
            <a:r>
              <a:rPr lang="en-US" sz="1600" dirty="0" err="1"/>
              <a:t>Yongqiang</a:t>
            </a:r>
            <a:r>
              <a:rPr lang="en-US" sz="1600" dirty="0"/>
              <a:t> </a:t>
            </a:r>
            <a:r>
              <a:rPr lang="en-US" sz="1600" dirty="0" smtClean="0"/>
              <a:t>Lu,  </a:t>
            </a:r>
            <a:r>
              <a:rPr lang="en-US" sz="1600" dirty="0" err="1"/>
              <a:t>Zhaoguo</a:t>
            </a:r>
            <a:r>
              <a:rPr lang="en-US" sz="1600" dirty="0"/>
              <a:t> </a:t>
            </a:r>
            <a:r>
              <a:rPr lang="en-US" sz="1600" dirty="0" err="1"/>
              <a:t>Wangand</a:t>
            </a:r>
            <a:r>
              <a:rPr lang="en-US" sz="1600" dirty="0"/>
              <a:t> </a:t>
            </a:r>
            <a:r>
              <a:rPr lang="en-US" sz="1600" dirty="0" err="1"/>
              <a:t>Yibo</a:t>
            </a:r>
            <a:r>
              <a:rPr lang="en-US" sz="1600" dirty="0"/>
              <a:t> </a:t>
            </a:r>
            <a:r>
              <a:rPr lang="en-US" sz="1600" dirty="0" err="1" smtClean="0"/>
              <a:t>Xue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928" y="3195270"/>
            <a:ext cx="4116479" cy="2291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25" y="3382683"/>
            <a:ext cx="5714993" cy="17721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4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3. DREBIN</a:t>
            </a:r>
            <a:r>
              <a:rPr lang="en-US" sz="2000" b="1" dirty="0"/>
              <a:t>: Effective and Explainable Detection of Android Malware in Your Pocket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200" dirty="0"/>
              <a:t>Daniel Arp1 , Michael Spreitzenbarth2 , </a:t>
            </a:r>
            <a:r>
              <a:rPr lang="en-US" sz="1200" dirty="0" err="1"/>
              <a:t>Malte</a:t>
            </a:r>
            <a:r>
              <a:rPr lang="en-US" sz="1200" dirty="0"/>
              <a:t> </a:t>
            </a:r>
            <a:r>
              <a:rPr lang="en-US" sz="1200" dirty="0" err="1"/>
              <a:t>Hubner</a:t>
            </a:r>
            <a:r>
              <a:rPr lang="en-US" sz="1200" dirty="0"/>
              <a:t> ¨ 1 , Hugo Gascon1 , Konrad Rieck1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24" y="3335482"/>
            <a:ext cx="600075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389" y="3283094"/>
            <a:ext cx="2867025" cy="17049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1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3. DREBIN: Effective and Explainable Detection of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    Android </a:t>
            </a:r>
            <a:r>
              <a:rPr lang="en-US" sz="2000" b="1" dirty="0"/>
              <a:t>Malware in Your Pocket</a:t>
            </a:r>
            <a:r>
              <a:rPr lang="en-US" sz="2000" dirty="0"/>
              <a:t> </a:t>
            </a:r>
          </a:p>
          <a:p>
            <a:pPr lvl="1"/>
            <a:r>
              <a:rPr lang="en-US" sz="1200" dirty="0" smtClean="0"/>
              <a:t>Daniel </a:t>
            </a:r>
            <a:r>
              <a:rPr lang="en-US" sz="1200" dirty="0"/>
              <a:t>Arp1 , Michael Spreitzenbarth2 , </a:t>
            </a:r>
            <a:r>
              <a:rPr lang="en-US" sz="1200" dirty="0" err="1"/>
              <a:t>Malte</a:t>
            </a:r>
            <a:r>
              <a:rPr lang="en-US" sz="1200" dirty="0"/>
              <a:t> </a:t>
            </a:r>
            <a:r>
              <a:rPr lang="en-US" sz="1200" dirty="0" err="1"/>
              <a:t>Hubner</a:t>
            </a:r>
            <a:r>
              <a:rPr lang="en-US" sz="1200" dirty="0"/>
              <a:t> ¨ 1 , Hugo Gascon1 , Konrad Rieck1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1" y="3755777"/>
            <a:ext cx="4042964" cy="2120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2" y="2478087"/>
            <a:ext cx="2847975" cy="3476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Dissecting Android Malware: </a:t>
            </a:r>
            <a:r>
              <a:rPr lang="en-US" b="1" dirty="0"/>
              <a:t>Characterization and </a:t>
            </a:r>
            <a:r>
              <a:rPr lang="en-US" b="1" dirty="0" smtClean="0"/>
              <a:t>Evolution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044" y="2951018"/>
            <a:ext cx="2809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Yajin</a:t>
            </a:r>
            <a:r>
              <a:rPr lang="en-US" sz="1400" dirty="0"/>
              <a:t> Zhou, </a:t>
            </a:r>
            <a:r>
              <a:rPr lang="en-US" sz="1400" dirty="0" err="1"/>
              <a:t>Xuxian</a:t>
            </a:r>
            <a:r>
              <a:rPr lang="en-US" sz="1400" dirty="0"/>
              <a:t> Jiang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Department </a:t>
            </a:r>
            <a:r>
              <a:rPr lang="en-US" sz="1400" dirty="0"/>
              <a:t>of Computer </a:t>
            </a:r>
            <a:r>
              <a:rPr lang="en-US" sz="1400" dirty="0" smtClean="0"/>
              <a:t>Science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en-US" sz="1400" dirty="0"/>
              <a:t>North Carolina State </a:t>
            </a:r>
            <a:r>
              <a:rPr lang="en-US" sz="1400" dirty="0" smtClean="0"/>
              <a:t>University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43" y="3660776"/>
            <a:ext cx="9639300" cy="24860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5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5105398" cy="1303867"/>
          </a:xfrm>
        </p:spPr>
        <p:txBody>
          <a:bodyPr/>
          <a:lstStyle/>
          <a:p>
            <a:r>
              <a:rPr lang="en-US" dirty="0"/>
              <a:t>Existing Researches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76445" cy="3318936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dirty="0">
                <a:latin typeface="Times New Roman"/>
              </a:rPr>
              <a:t>Behavioral Malware Detection Approaches </a:t>
            </a:r>
            <a:r>
              <a:rPr lang="en-US" dirty="0" smtClean="0">
                <a:latin typeface="Times New Roman"/>
              </a:rPr>
              <a:t>for Android</a:t>
            </a:r>
            <a:endParaRPr lang="en-US" dirty="0">
              <a:latin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044" y="3527412"/>
            <a:ext cx="2809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Mohammad </a:t>
            </a:r>
            <a:r>
              <a:rPr lang="en-US" sz="1400" dirty="0" err="1"/>
              <a:t>Rakib</a:t>
            </a:r>
            <a:r>
              <a:rPr lang="en-US" sz="1400" dirty="0"/>
              <a:t> </a:t>
            </a:r>
            <a:r>
              <a:rPr lang="en-US" sz="1400" dirty="0" smtClean="0"/>
              <a:t>Amin</a:t>
            </a:r>
            <a:endParaRPr lang="en-US" sz="1400" dirty="0"/>
          </a:p>
          <a:p>
            <a:r>
              <a:rPr lang="en-US" sz="1400" dirty="0" err="1"/>
              <a:t>Mehedee</a:t>
            </a:r>
            <a:r>
              <a:rPr lang="en-US" sz="1400" dirty="0"/>
              <a:t> </a:t>
            </a:r>
            <a:r>
              <a:rPr lang="en-US" sz="1400" dirty="0" err="1" smtClean="0"/>
              <a:t>Zaman</a:t>
            </a:r>
            <a:endParaRPr lang="en-US" sz="1400" dirty="0" smtClean="0"/>
          </a:p>
          <a:p>
            <a:r>
              <a:rPr lang="en-US" sz="1400" dirty="0" smtClean="0"/>
              <a:t>Md</a:t>
            </a:r>
            <a:r>
              <a:rPr lang="en-US" sz="1400" dirty="0"/>
              <a:t>. </a:t>
            </a:r>
            <a:r>
              <a:rPr lang="en-US" sz="1400" dirty="0" err="1"/>
              <a:t>Shohrab</a:t>
            </a:r>
            <a:r>
              <a:rPr lang="en-US" sz="1400" dirty="0"/>
              <a:t> </a:t>
            </a:r>
            <a:r>
              <a:rPr lang="en-US" sz="1400" dirty="0" err="1" smtClean="0"/>
              <a:t>Hossain</a:t>
            </a:r>
            <a:endParaRPr lang="en-US" sz="1400" dirty="0" smtClean="0"/>
          </a:p>
          <a:p>
            <a:r>
              <a:rPr lang="en-US" sz="1400" dirty="0" smtClean="0"/>
              <a:t>Mohammed </a:t>
            </a:r>
            <a:r>
              <a:rPr lang="en-US" sz="1400" dirty="0" err="1" smtClean="0"/>
              <a:t>Atiquzzaman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53" y="731520"/>
            <a:ext cx="3752035" cy="547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5313217" cy="380230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Area of Threat</a:t>
            </a:r>
          </a:p>
          <a:p>
            <a:pPr lvl="1"/>
            <a:r>
              <a:rPr lang="en-US" dirty="0" err="1" smtClean="0"/>
              <a:t>WebRTC</a:t>
            </a:r>
            <a:r>
              <a:rPr lang="en-US" dirty="0" smtClean="0"/>
              <a:t>: How does it work?</a:t>
            </a:r>
          </a:p>
          <a:p>
            <a:r>
              <a:rPr lang="en-US" b="1" dirty="0" smtClean="0"/>
              <a:t>The Threat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 err="1" smtClean="0"/>
              <a:t>WebRTC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Suspicious calling-way for the Spyware</a:t>
            </a:r>
          </a:p>
          <a:p>
            <a:r>
              <a:rPr lang="en-US" b="1" dirty="0" smtClean="0"/>
              <a:t>Existing Researches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DroidAPIMiner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Droid-Sec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DREBIN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Dissecting Android </a:t>
            </a:r>
            <a:r>
              <a:rPr lang="en-US" dirty="0" smtClean="0"/>
              <a:t>Malware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/>
              </a:rPr>
              <a:t>Behavioral Malware Detection Approaches for </a:t>
            </a:r>
            <a:r>
              <a:rPr lang="en-US" dirty="0" smtClean="0">
                <a:latin typeface="Times New Roman"/>
              </a:rPr>
              <a:t>Android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4545" y="2556930"/>
            <a:ext cx="4939144" cy="3652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Our Prompted Metrics For Detection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Battery Consumption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Service Invocation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Hardware Access (esp. camera and microphone)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Frequency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User reporting</a:t>
            </a:r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3325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5105398" cy="1303867"/>
          </a:xfrm>
        </p:spPr>
        <p:txBody>
          <a:bodyPr/>
          <a:lstStyle/>
          <a:p>
            <a:r>
              <a:rPr lang="en-US" dirty="0"/>
              <a:t>Existing Researches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76445" cy="3318936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dirty="0">
                <a:latin typeface="Times New Roman"/>
              </a:rPr>
              <a:t>Behavioral Malware Detection Approaches </a:t>
            </a:r>
            <a:r>
              <a:rPr lang="en-US" dirty="0" smtClean="0">
                <a:latin typeface="Times New Roman"/>
              </a:rPr>
              <a:t>for Android</a:t>
            </a:r>
            <a:endParaRPr lang="en-US" dirty="0">
              <a:latin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044" y="3527412"/>
            <a:ext cx="2809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Mohammad </a:t>
            </a:r>
            <a:r>
              <a:rPr lang="en-US" sz="1400" dirty="0" err="1"/>
              <a:t>Rakib</a:t>
            </a:r>
            <a:r>
              <a:rPr lang="en-US" sz="1400" dirty="0"/>
              <a:t> </a:t>
            </a:r>
            <a:r>
              <a:rPr lang="en-US" sz="1400" dirty="0" smtClean="0"/>
              <a:t>Amin</a:t>
            </a:r>
            <a:endParaRPr lang="en-US" sz="1400" dirty="0"/>
          </a:p>
          <a:p>
            <a:r>
              <a:rPr lang="en-US" sz="1400" dirty="0" err="1"/>
              <a:t>Mehedee</a:t>
            </a:r>
            <a:r>
              <a:rPr lang="en-US" sz="1400" dirty="0"/>
              <a:t> </a:t>
            </a:r>
            <a:r>
              <a:rPr lang="en-US" sz="1400" dirty="0" err="1" smtClean="0"/>
              <a:t>Zaman</a:t>
            </a:r>
            <a:endParaRPr lang="en-US" sz="1400" dirty="0" smtClean="0"/>
          </a:p>
          <a:p>
            <a:r>
              <a:rPr lang="en-US" sz="1400" dirty="0" smtClean="0"/>
              <a:t>Md</a:t>
            </a:r>
            <a:r>
              <a:rPr lang="en-US" sz="1400" dirty="0"/>
              <a:t>. </a:t>
            </a:r>
            <a:r>
              <a:rPr lang="en-US" sz="1400" dirty="0" err="1"/>
              <a:t>Shohrab</a:t>
            </a:r>
            <a:r>
              <a:rPr lang="en-US" sz="1400" dirty="0"/>
              <a:t> </a:t>
            </a:r>
            <a:r>
              <a:rPr lang="en-US" sz="1400" dirty="0" err="1" smtClean="0"/>
              <a:t>Hossain</a:t>
            </a:r>
            <a:endParaRPr lang="en-US" sz="1400" dirty="0" smtClean="0"/>
          </a:p>
          <a:p>
            <a:r>
              <a:rPr lang="en-US" sz="1400" dirty="0" smtClean="0"/>
              <a:t>Mohammed </a:t>
            </a:r>
            <a:r>
              <a:rPr lang="en-US" sz="1400" dirty="0" err="1" smtClean="0"/>
              <a:t>Atiquzzaman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32"/>
          <a:stretch/>
        </p:blipFill>
        <p:spPr bwMode="auto">
          <a:xfrm>
            <a:off x="5807807" y="2556932"/>
            <a:ext cx="5157189" cy="278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5105398" cy="1303867"/>
          </a:xfrm>
        </p:spPr>
        <p:txBody>
          <a:bodyPr/>
          <a:lstStyle/>
          <a:p>
            <a:r>
              <a:rPr lang="en-US" dirty="0"/>
              <a:t>Existing Researches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76445" cy="3318936"/>
          </a:xfrm>
        </p:spPr>
        <p:txBody>
          <a:bodyPr/>
          <a:lstStyle/>
          <a:p>
            <a:r>
              <a:rPr lang="en-US" b="1" dirty="0" smtClean="0"/>
              <a:t>5. </a:t>
            </a:r>
            <a:r>
              <a:rPr lang="en-US" dirty="0">
                <a:latin typeface="Times New Roman"/>
              </a:rPr>
              <a:t>Behavioral Malware Detection Approaches </a:t>
            </a:r>
            <a:r>
              <a:rPr lang="en-US" dirty="0" smtClean="0">
                <a:latin typeface="Times New Roman"/>
              </a:rPr>
              <a:t>for Android</a:t>
            </a:r>
            <a:endParaRPr lang="en-US" dirty="0">
              <a:latin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044" y="3527412"/>
            <a:ext cx="2809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Mohammad </a:t>
            </a:r>
            <a:r>
              <a:rPr lang="en-US" sz="1400" dirty="0" err="1"/>
              <a:t>Rakib</a:t>
            </a:r>
            <a:r>
              <a:rPr lang="en-US" sz="1400" dirty="0"/>
              <a:t> </a:t>
            </a:r>
            <a:r>
              <a:rPr lang="en-US" sz="1400" dirty="0" smtClean="0"/>
              <a:t>Amin</a:t>
            </a:r>
            <a:endParaRPr lang="en-US" sz="1400" dirty="0"/>
          </a:p>
          <a:p>
            <a:r>
              <a:rPr lang="en-US" sz="1400" dirty="0" err="1"/>
              <a:t>Mehedee</a:t>
            </a:r>
            <a:r>
              <a:rPr lang="en-US" sz="1400" dirty="0"/>
              <a:t> </a:t>
            </a:r>
            <a:r>
              <a:rPr lang="en-US" sz="1400" dirty="0" err="1" smtClean="0"/>
              <a:t>Zaman</a:t>
            </a:r>
            <a:endParaRPr lang="en-US" sz="1400" dirty="0" smtClean="0"/>
          </a:p>
          <a:p>
            <a:r>
              <a:rPr lang="en-US" sz="1400" dirty="0" smtClean="0"/>
              <a:t>Md</a:t>
            </a:r>
            <a:r>
              <a:rPr lang="en-US" sz="1400" dirty="0"/>
              <a:t>. </a:t>
            </a:r>
            <a:r>
              <a:rPr lang="en-US" sz="1400" dirty="0" err="1"/>
              <a:t>Shohrab</a:t>
            </a:r>
            <a:r>
              <a:rPr lang="en-US" sz="1400" dirty="0"/>
              <a:t> </a:t>
            </a:r>
            <a:r>
              <a:rPr lang="en-US" sz="1400" dirty="0" err="1" smtClean="0"/>
              <a:t>Hossain</a:t>
            </a:r>
            <a:endParaRPr lang="en-US" sz="1400" dirty="0" smtClean="0"/>
          </a:p>
          <a:p>
            <a:r>
              <a:rPr lang="en-US" sz="1400" dirty="0" smtClean="0"/>
              <a:t>Mohammed </a:t>
            </a:r>
            <a:r>
              <a:rPr lang="en-US" sz="1400" dirty="0" err="1" smtClean="0"/>
              <a:t>Atiquzzaman</a:t>
            </a:r>
            <a:endParaRPr 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6" b="7643"/>
          <a:stretch/>
        </p:blipFill>
        <p:spPr bwMode="auto">
          <a:xfrm>
            <a:off x="6506308" y="2473569"/>
            <a:ext cx="4255476" cy="372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Prompted Metrics For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Consumption</a:t>
            </a:r>
          </a:p>
          <a:p>
            <a:r>
              <a:rPr lang="en-US" dirty="0" smtClean="0"/>
              <a:t>Service Invocation</a:t>
            </a:r>
          </a:p>
          <a:p>
            <a:r>
              <a:rPr lang="en-US" dirty="0" smtClean="0"/>
              <a:t>Hardware Access (esp. camera and microphone)</a:t>
            </a:r>
          </a:p>
          <a:p>
            <a:r>
              <a:rPr lang="en-US" dirty="0" smtClean="0"/>
              <a:t>Frequency detection</a:t>
            </a:r>
          </a:p>
          <a:p>
            <a:r>
              <a:rPr lang="en-US" dirty="0" smtClean="0"/>
              <a:t>User reporting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76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Prompted </a:t>
            </a:r>
            <a:r>
              <a:rPr lang="en-US" dirty="0"/>
              <a:t>Metrics</a:t>
            </a:r>
            <a:r>
              <a:rPr lang="en-US" dirty="0" smtClean="0"/>
              <a:t> </a:t>
            </a:r>
            <a:r>
              <a:rPr lang="en-US" dirty="0"/>
              <a:t>For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752214" cy="3318936"/>
          </a:xfrm>
        </p:spPr>
        <p:txBody>
          <a:bodyPr/>
          <a:lstStyle/>
          <a:p>
            <a:r>
              <a:rPr lang="en-US" dirty="0" smtClean="0"/>
              <a:t>Battery Consumption</a:t>
            </a:r>
          </a:p>
          <a:p>
            <a:pPr lvl="1"/>
            <a:r>
              <a:rPr lang="en-US" dirty="0" smtClean="0"/>
              <a:t>Continuous camera access and media-streaming need more battery consumption.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 err="1" smtClean="0"/>
              <a:t>WebRTC</a:t>
            </a:r>
            <a:r>
              <a:rPr lang="en-US" dirty="0" smtClean="0"/>
              <a:t> app visibly drains the battery, but any spy-cam app will do it invisibly.</a:t>
            </a:r>
          </a:p>
          <a:p>
            <a:pPr lvl="1"/>
            <a:r>
              <a:rPr lang="en-US" dirty="0" smtClean="0"/>
              <a:t>Battery consumption rate from service should be close to zero, but for such spywares - it will be a lot higher than the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Prompted </a:t>
            </a:r>
            <a:r>
              <a:rPr lang="en-US" dirty="0"/>
              <a:t>Metrics</a:t>
            </a:r>
            <a:r>
              <a:rPr lang="en-US" dirty="0" smtClean="0"/>
              <a:t> </a:t>
            </a:r>
            <a:r>
              <a:rPr lang="en-US" dirty="0"/>
              <a:t>For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Battery Consumption</a:t>
            </a:r>
          </a:p>
          <a:p>
            <a:r>
              <a:rPr lang="en-US" dirty="0" smtClean="0"/>
              <a:t>Service Invocation</a:t>
            </a:r>
          </a:p>
          <a:p>
            <a:pPr lvl="1"/>
            <a:r>
              <a:rPr lang="en-US" dirty="0" smtClean="0"/>
              <a:t>Spontaneous PUSH service reception for such spywares</a:t>
            </a:r>
          </a:p>
          <a:p>
            <a:pPr lvl="1"/>
            <a:r>
              <a:rPr lang="en-US" dirty="0" smtClean="0"/>
              <a:t>Will not show any UI on such service activation</a:t>
            </a:r>
          </a:p>
          <a:p>
            <a:pPr lvl="1"/>
            <a:r>
              <a:rPr lang="en-US" dirty="0" smtClean="0"/>
              <a:t>Will access camera and/or microphone from such malicious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7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Prompted </a:t>
            </a:r>
            <a:r>
              <a:rPr lang="en-US" dirty="0"/>
              <a:t>Metrics </a:t>
            </a:r>
            <a:r>
              <a:rPr lang="en-US" dirty="0" smtClean="0"/>
              <a:t>For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Battery Consumption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Service Invocation</a:t>
            </a:r>
          </a:p>
          <a:p>
            <a:r>
              <a:rPr lang="en-US" dirty="0" smtClean="0"/>
              <a:t>Hardware Access (esp. camera and microphone)</a:t>
            </a:r>
          </a:p>
          <a:p>
            <a:pPr lvl="1"/>
            <a:r>
              <a:rPr lang="en-US" dirty="0" smtClean="0"/>
              <a:t>Access without user prompts</a:t>
            </a:r>
          </a:p>
          <a:p>
            <a:pPr lvl="1"/>
            <a:r>
              <a:rPr lang="en-US" dirty="0" smtClean="0"/>
              <a:t>Stream audio and/or video media online</a:t>
            </a:r>
          </a:p>
          <a:p>
            <a:pPr lvl="1"/>
            <a:r>
              <a:rPr lang="en-US" dirty="0" smtClean="0"/>
              <a:t>Misusing the access-permissions (both install-time &amp; run-time) for specific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8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Prompted </a:t>
            </a:r>
            <a:r>
              <a:rPr lang="en-US" dirty="0"/>
              <a:t>Metrics </a:t>
            </a:r>
            <a:r>
              <a:rPr lang="en-US" dirty="0" smtClean="0"/>
              <a:t>For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0329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Battery Consumption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Service Invocation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Hardware Access (esp. camera and microphone)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Frequency </a:t>
            </a:r>
            <a:r>
              <a:rPr lang="en-US" dirty="0" smtClean="0"/>
              <a:t>detection</a:t>
            </a:r>
          </a:p>
          <a:p>
            <a:pPr lvl="1"/>
            <a:r>
              <a:rPr lang="en-US" sz="1600" dirty="0" smtClean="0"/>
              <a:t>Frequently getting PUSH messages through standard GCM (Google Cloud Messaging) or FCM (Firebase Cloud Messaging) or any other standard PUSH services</a:t>
            </a:r>
          </a:p>
          <a:p>
            <a:pPr lvl="1"/>
            <a:r>
              <a:rPr lang="en-US" sz="1600" dirty="0" smtClean="0"/>
              <a:t>No user invocation in such frequent launches</a:t>
            </a:r>
            <a:endParaRPr lang="en-US" sz="1400" dirty="0"/>
          </a:p>
          <a:p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5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Prompted </a:t>
            </a:r>
            <a:r>
              <a:rPr lang="en-US" dirty="0"/>
              <a:t>Metrics </a:t>
            </a:r>
            <a:r>
              <a:rPr lang="en-US" dirty="0" smtClean="0"/>
              <a:t>For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0329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Battery Consumption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Service Invocation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Hardware Access (esp. camera and microphone)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Frequency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detection</a:t>
            </a:r>
          </a:p>
          <a:p>
            <a:r>
              <a:rPr lang="en-US" sz="2800" dirty="0"/>
              <a:t>User </a:t>
            </a:r>
            <a:r>
              <a:rPr lang="en-US" sz="2800" dirty="0" smtClean="0"/>
              <a:t>reporting</a:t>
            </a:r>
          </a:p>
          <a:p>
            <a:pPr lvl="1"/>
            <a:r>
              <a:rPr lang="en-US" sz="1400" dirty="0" smtClean="0"/>
              <a:t>The proposed metrics will index the installed apps</a:t>
            </a:r>
          </a:p>
          <a:p>
            <a:pPr lvl="1"/>
            <a:r>
              <a:rPr lang="en-US" sz="1400" dirty="0" smtClean="0"/>
              <a:t>User will finally identify such spyware from the presented report so that any such positively intended apps (like remote monitoring on kids or elderly people) can be white-listed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55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Data Collection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68" y="2557463"/>
            <a:ext cx="3340864" cy="34020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02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Data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data in 5 minute interval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47662"/>
              </p:ext>
            </p:extLst>
          </p:nvPr>
        </p:nvGraphicFramePr>
        <p:xfrm>
          <a:off x="1633417" y="3134617"/>
          <a:ext cx="9058029" cy="248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343"/>
                <a:gridCol w="3019343"/>
                <a:gridCol w="3019343"/>
              </a:tblGrid>
              <a:tr h="6201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r>
                        <a:rPr lang="en-US" baseline="0" dirty="0" smtClean="0"/>
                        <a:t> 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 Received</a:t>
                      </a:r>
                      <a:endParaRPr lang="en-US" dirty="0"/>
                    </a:p>
                  </a:txBody>
                  <a:tcPr/>
                </a:tc>
              </a:tr>
              <a:tr h="62018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Skype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74449</a:t>
                      </a:r>
                    </a:p>
                  </a:txBody>
                  <a:tcPr marL="9525" marR="9525" marT="9525" marB="0" anchor="ctr"/>
                </a:tc>
              </a:tr>
              <a:tr h="62018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68002</a:t>
                      </a:r>
                    </a:p>
                  </a:txBody>
                  <a:tcPr marL="9525" marR="9525" marT="9525" marB="0" anchor="ctr"/>
                </a:tc>
              </a:tr>
              <a:tr h="62018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Keep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59018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8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Threat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06" y="2793076"/>
            <a:ext cx="1271847" cy="1271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29" y="2779872"/>
            <a:ext cx="1197830" cy="1206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94" y="4252819"/>
            <a:ext cx="1280159" cy="1280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36" y="4279587"/>
            <a:ext cx="1130023" cy="1130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75" y="2915968"/>
            <a:ext cx="1169198" cy="1169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7" t="8138" r="34761" b="26145"/>
          <a:stretch/>
        </p:blipFill>
        <p:spPr>
          <a:xfrm>
            <a:off x="8260775" y="4501340"/>
            <a:ext cx="1240675" cy="1224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98" y="2875678"/>
            <a:ext cx="1249778" cy="1249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3832" y="4395966"/>
            <a:ext cx="1249778" cy="12896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787" y="2598365"/>
            <a:ext cx="2591024" cy="30990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12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Data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data in 5 minute interval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36657"/>
              </p:ext>
            </p:extLst>
          </p:nvPr>
        </p:nvGraphicFramePr>
        <p:xfrm>
          <a:off x="1633417" y="3134617"/>
          <a:ext cx="9058029" cy="248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343"/>
                <a:gridCol w="3019343"/>
                <a:gridCol w="3019343"/>
              </a:tblGrid>
              <a:tr h="6201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r>
                        <a:rPr lang="en-US" baseline="0" dirty="0" smtClean="0"/>
                        <a:t> 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 Received</a:t>
                      </a:r>
                      <a:endParaRPr lang="en-US" dirty="0"/>
                    </a:p>
                  </a:txBody>
                  <a:tcPr/>
                </a:tc>
              </a:tr>
              <a:tr h="62018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Skype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74449</a:t>
                      </a:r>
                    </a:p>
                  </a:txBody>
                  <a:tcPr marL="9525" marR="9525" marT="9525" marB="0" anchor="ctr"/>
                </a:tc>
              </a:tr>
              <a:tr h="62018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68002</a:t>
                      </a:r>
                    </a:p>
                  </a:txBody>
                  <a:tcPr marL="9525" marR="9525" marT="9525" marB="0" anchor="ctr"/>
                </a:tc>
              </a:tr>
              <a:tr h="62018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Keep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59018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50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145"/>
          <a:stretch/>
        </p:blipFill>
        <p:spPr>
          <a:xfrm>
            <a:off x="1238250" y="2460573"/>
            <a:ext cx="9715500" cy="36158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2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457006" cy="3203788"/>
          </a:xfrm>
        </p:spPr>
        <p:txBody>
          <a:bodyPr>
            <a:normAutofit fontScale="92500"/>
          </a:bodyPr>
          <a:lstStyle/>
          <a:p>
            <a:r>
              <a:rPr lang="en-US" b="1" dirty="0" err="1" smtClean="0"/>
              <a:t>WebRTC</a:t>
            </a:r>
            <a:r>
              <a:rPr lang="en-US" dirty="0" smtClean="0"/>
              <a:t> : How does it work?</a:t>
            </a:r>
          </a:p>
          <a:p>
            <a:pPr lvl="1"/>
            <a:r>
              <a:rPr lang="en-US" dirty="0" smtClean="0"/>
              <a:t>Caller : App / Web-browser agent request session</a:t>
            </a:r>
          </a:p>
          <a:p>
            <a:pPr lvl="1"/>
            <a:r>
              <a:rPr lang="en-US" dirty="0" err="1" smtClean="0"/>
              <a:t>Callee</a:t>
            </a:r>
            <a:r>
              <a:rPr lang="en-US" dirty="0" smtClean="0"/>
              <a:t> : Notified through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1"/>
            <a:r>
              <a:rPr lang="en-US" dirty="0" smtClean="0"/>
              <a:t>Peer-to-peer (P2P) media session is established</a:t>
            </a:r>
          </a:p>
          <a:p>
            <a:pPr lvl="1"/>
            <a:r>
              <a:rPr lang="en-US" dirty="0" smtClean="0"/>
              <a:t>No server over-head during the media (audio/video) communication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07" y="2556932"/>
            <a:ext cx="5138384" cy="3203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2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10155" cy="3318936"/>
          </a:xfrm>
        </p:spPr>
        <p:txBody>
          <a:bodyPr/>
          <a:lstStyle/>
          <a:p>
            <a:r>
              <a:rPr lang="en-US" b="1" dirty="0" err="1"/>
              <a:t>WebRTC</a:t>
            </a:r>
            <a:r>
              <a:rPr lang="en-US" dirty="0"/>
              <a:t> : How does it work?</a:t>
            </a:r>
          </a:p>
          <a:p>
            <a:pPr lvl="1"/>
            <a:r>
              <a:rPr lang="en-US" dirty="0" smtClean="0"/>
              <a:t>P2P connection is not directly allowed over multiple routing scenarios (internet, GSM etc.)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61" y="4407590"/>
            <a:ext cx="4374053" cy="1027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29" y="3403403"/>
            <a:ext cx="4152034" cy="256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1913" y="4763193"/>
            <a:ext cx="51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VS.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57725" y="4723550"/>
            <a:ext cx="83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P2P signaling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512186" y="3695547"/>
            <a:ext cx="83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P2P session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4107" y="5812185"/>
            <a:ext cx="258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Figure:</a:t>
            </a:r>
            <a:r>
              <a:rPr lang="en-US" sz="1200" dirty="0" smtClean="0"/>
              <a:t> Expected P2P Connection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000" dirty="0"/>
              <a:t>A world without NATs and firewalls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29757" y="5966736"/>
            <a:ext cx="2997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Figure:</a:t>
            </a:r>
            <a:r>
              <a:rPr lang="en-US" sz="1200" dirty="0" smtClean="0"/>
              <a:t> Real-world P2P Connection Barrier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0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4457006" cy="368680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WebRTC</a:t>
            </a:r>
            <a:r>
              <a:rPr lang="en-US" dirty="0" smtClean="0"/>
              <a:t> : How does it work?</a:t>
            </a:r>
          </a:p>
          <a:p>
            <a:pPr lvl="1"/>
            <a:r>
              <a:rPr lang="en-US" dirty="0" smtClean="0"/>
              <a:t>Caller (phone app. or browser-agent): </a:t>
            </a:r>
          </a:p>
          <a:p>
            <a:pPr lvl="2"/>
            <a:r>
              <a:rPr lang="en-US" dirty="0" smtClean="0"/>
              <a:t>Hits signaling server</a:t>
            </a:r>
          </a:p>
          <a:p>
            <a:pPr lvl="2"/>
            <a:r>
              <a:rPr lang="en-US" dirty="0" smtClean="0"/>
              <a:t>Attempts to initiate session through STUN server (direct P2P connection)</a:t>
            </a:r>
          </a:p>
          <a:p>
            <a:pPr lvl="2"/>
            <a:r>
              <a:rPr lang="en-US" dirty="0" smtClean="0"/>
              <a:t>TURN server initiates the session with media footprint on STUN failure</a:t>
            </a:r>
          </a:p>
          <a:p>
            <a:pPr lvl="1"/>
            <a:r>
              <a:rPr lang="en-US" dirty="0" err="1" smtClean="0"/>
              <a:t>Callee</a:t>
            </a:r>
            <a:r>
              <a:rPr lang="en-US" dirty="0" smtClean="0"/>
              <a:t> (phone app or browser-agent): </a:t>
            </a:r>
          </a:p>
          <a:p>
            <a:pPr lvl="2"/>
            <a:r>
              <a:rPr lang="en-US" dirty="0" smtClean="0"/>
              <a:t>Notified through signaling</a:t>
            </a:r>
          </a:p>
          <a:p>
            <a:pPr lvl="2"/>
            <a:r>
              <a:rPr lang="en-US" dirty="0" smtClean="0"/>
              <a:t>Joins the P2P session</a:t>
            </a:r>
          </a:p>
          <a:p>
            <a:pPr lvl="1"/>
            <a:r>
              <a:rPr lang="en-US" dirty="0" smtClean="0"/>
              <a:t>No server over-head during the media (audio/video) communication for STUN success, but media footprint during TURN server’s takeover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29" y="2556932"/>
            <a:ext cx="4893469" cy="3332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785" y="5966736"/>
            <a:ext cx="522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Figure:</a:t>
            </a:r>
            <a:r>
              <a:rPr lang="en-US" sz="1200" dirty="0" smtClean="0"/>
              <a:t> Full </a:t>
            </a:r>
            <a:r>
              <a:rPr lang="en-US" sz="1200" dirty="0" err="1" smtClean="0"/>
              <a:t>WebRTC</a:t>
            </a:r>
            <a:r>
              <a:rPr lang="en-US" sz="1200" dirty="0" smtClean="0"/>
              <a:t> Connection Scenario : </a:t>
            </a:r>
            <a:r>
              <a:rPr lang="en-US" sz="1200" dirty="0"/>
              <a:t>STUN, TURN and </a:t>
            </a:r>
            <a:r>
              <a:rPr lang="en-US" sz="1200" dirty="0" smtClean="0"/>
              <a:t>Signaling Servers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7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Threat 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4088844" y="2946455"/>
            <a:ext cx="2180492" cy="1376624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PUSH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169688" y="3408679"/>
            <a:ext cx="974691" cy="452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6400" y="3042024"/>
            <a:ext cx="1324952" cy="923330"/>
          </a:xfrm>
          <a:prstGeom prst="rect">
            <a:avLst/>
          </a:prstGeom>
          <a:ln>
            <a:prstDash val="sysDot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Hacker Device Request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311352" y="3478569"/>
            <a:ext cx="974691" cy="452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4410391" y="4662235"/>
            <a:ext cx="1858945" cy="134464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WebRTC</a:t>
            </a:r>
            <a:r>
              <a:rPr lang="en-US" sz="1600" dirty="0" smtClean="0"/>
              <a:t> Technology</a:t>
            </a:r>
            <a:endParaRPr lang="en-US" sz="1600" dirty="0"/>
          </a:p>
        </p:txBody>
      </p:sp>
      <p:sp>
        <p:nvSpPr>
          <p:cNvPr id="16" name="Curved Down Arrow 15"/>
          <p:cNvSpPr/>
          <p:nvPr/>
        </p:nvSpPr>
        <p:spPr>
          <a:xfrm rot="8383331">
            <a:off x="6002030" y="4449879"/>
            <a:ext cx="2641139" cy="976622"/>
          </a:xfrm>
          <a:prstGeom prst="curvedDownArrow">
            <a:avLst>
              <a:gd name="adj1" fmla="val 25000"/>
              <a:gd name="adj2" fmla="val 64622"/>
              <a:gd name="adj3" fmla="val 45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4379" y="2946455"/>
            <a:ext cx="2059912" cy="1723549"/>
          </a:xfrm>
          <a:prstGeom prst="rect">
            <a:avLst/>
          </a:prstGeom>
          <a:ln>
            <a:prstDash val="sysDot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a </a:t>
            </a:r>
            <a:r>
              <a:rPr lang="en-US" sz="2400" b="1" dirty="0" smtClean="0"/>
              <a:t>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Target Android Device through the </a:t>
            </a:r>
            <a:r>
              <a:rPr lang="en-US" sz="2400" b="1" dirty="0" smtClean="0"/>
              <a:t>Spyware</a:t>
            </a:r>
            <a:endParaRPr lang="en-US" b="1" dirty="0"/>
          </a:p>
        </p:txBody>
      </p:sp>
      <p:sp>
        <p:nvSpPr>
          <p:cNvPr id="17" name="Left-Up Arrow 16"/>
          <p:cNvSpPr/>
          <p:nvPr/>
        </p:nvSpPr>
        <p:spPr>
          <a:xfrm flipH="1">
            <a:off x="2325183" y="3965354"/>
            <a:ext cx="2157811" cy="1779677"/>
          </a:xfrm>
          <a:prstGeom prst="leftUpArrow">
            <a:avLst>
              <a:gd name="adj1" fmla="val 10394"/>
              <a:gd name="adj2" fmla="val 16366"/>
              <a:gd name="adj3" fmla="val 1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31" y="2617989"/>
            <a:ext cx="5467004" cy="3075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34" y="2986001"/>
            <a:ext cx="1372169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34" y="3709901"/>
            <a:ext cx="1372169" cy="679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9"/>
          <a:stretch/>
        </p:blipFill>
        <p:spPr>
          <a:xfrm flipH="1">
            <a:off x="2263833" y="2617989"/>
            <a:ext cx="2219498" cy="3075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4" y="3358342"/>
            <a:ext cx="268778" cy="103077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214554" y="4031673"/>
            <a:ext cx="980901" cy="58189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533234" y="3931919"/>
            <a:ext cx="1430360" cy="6816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3" name="Circular Arrow 12"/>
          <p:cNvSpPr/>
          <p:nvPr/>
        </p:nvSpPr>
        <p:spPr>
          <a:xfrm rot="11214694">
            <a:off x="2874655" y="4461691"/>
            <a:ext cx="5747111" cy="1661870"/>
          </a:xfrm>
          <a:prstGeom prst="circularArrow">
            <a:avLst>
              <a:gd name="adj1" fmla="val 2420"/>
              <a:gd name="adj2" fmla="val 511119"/>
              <a:gd name="adj3" fmla="val 20382472"/>
              <a:gd name="adj4" fmla="val 10487854"/>
              <a:gd name="adj5" fmla="val 173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3833" y="5932842"/>
            <a:ext cx="768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 Calling (Audio / Video) Scenario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2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95"/>
          <a:stretch/>
        </p:blipFill>
        <p:spPr>
          <a:xfrm>
            <a:off x="7905403" y="2617989"/>
            <a:ext cx="2044931" cy="3075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31" y="2627893"/>
            <a:ext cx="3422071" cy="750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30" y="3368417"/>
            <a:ext cx="3422072" cy="739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9"/>
          <a:stretch/>
        </p:blipFill>
        <p:spPr>
          <a:xfrm flipH="1">
            <a:off x="2263833" y="2617989"/>
            <a:ext cx="2219498" cy="3075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4" y="3358342"/>
            <a:ext cx="268778" cy="1030777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1214694">
            <a:off x="2874655" y="4461691"/>
            <a:ext cx="5747111" cy="1661870"/>
          </a:xfrm>
          <a:prstGeom prst="circularArrow">
            <a:avLst>
              <a:gd name="adj1" fmla="val 2420"/>
              <a:gd name="adj2" fmla="val 511119"/>
              <a:gd name="adj3" fmla="val 20382472"/>
              <a:gd name="adj4" fmla="val 10487854"/>
              <a:gd name="adj5" fmla="val 173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89" y="4104370"/>
            <a:ext cx="3422071" cy="7500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88" y="4844894"/>
            <a:ext cx="3422072" cy="7399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214554" y="3931919"/>
            <a:ext cx="3749040" cy="6816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Hacker Requests Auto Reception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3833" y="5874651"/>
            <a:ext cx="7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if no accept / reject window is shown?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06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285</TotalTime>
  <Words>890</Words>
  <Application>Microsoft Office PowerPoint</Application>
  <PresentationFormat>Custom</PresentationFormat>
  <Paragraphs>220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Organic</vt:lpstr>
      <vt:lpstr>Spyware Detection for Audio &amp; Video Feed in Android</vt:lpstr>
      <vt:lpstr>Overview</vt:lpstr>
      <vt:lpstr>Area of Threat</vt:lpstr>
      <vt:lpstr>Area of Threat</vt:lpstr>
      <vt:lpstr>Area of Threat</vt:lpstr>
      <vt:lpstr>Area of Threat</vt:lpstr>
      <vt:lpstr>The Threat </vt:lpstr>
      <vt:lpstr>The Threat</vt:lpstr>
      <vt:lpstr>The Threat</vt:lpstr>
      <vt:lpstr>The Threat</vt:lpstr>
      <vt:lpstr>Existing Researches</vt:lpstr>
      <vt:lpstr>Existing Researches</vt:lpstr>
      <vt:lpstr>Existing Researches</vt:lpstr>
      <vt:lpstr>Existing Researches</vt:lpstr>
      <vt:lpstr>Existing Researches</vt:lpstr>
      <vt:lpstr>Existing Researches</vt:lpstr>
      <vt:lpstr>Existing Researches</vt:lpstr>
      <vt:lpstr>Existing Researches</vt:lpstr>
      <vt:lpstr>Existing Researches</vt:lpstr>
      <vt:lpstr>Existing Researches</vt:lpstr>
      <vt:lpstr>Existing Researches</vt:lpstr>
      <vt:lpstr>Our Prompted Metrics For Detection</vt:lpstr>
      <vt:lpstr>Our Prompted Metrics For Detection</vt:lpstr>
      <vt:lpstr>Our Prompted Metrics For Detection</vt:lpstr>
      <vt:lpstr>Our Prompted Metrics For Detection</vt:lpstr>
      <vt:lpstr>Our Prompted Metrics For Detection</vt:lpstr>
      <vt:lpstr>Our Prompted Metrics For Detection</vt:lpstr>
      <vt:lpstr>Metric Data Collection</vt:lpstr>
      <vt:lpstr>Metric Data Collection</vt:lpstr>
      <vt:lpstr>Metric Data Collection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Spyware for Camera Feed Detection in Android</dc:title>
  <dc:creator>Touhid Zaman</dc:creator>
  <cp:lastModifiedBy>Rakin</cp:lastModifiedBy>
  <cp:revision>99</cp:revision>
  <dcterms:created xsi:type="dcterms:W3CDTF">2017-12-02T18:49:15Z</dcterms:created>
  <dcterms:modified xsi:type="dcterms:W3CDTF">2018-02-18T02:20:12Z</dcterms:modified>
</cp:coreProperties>
</file>