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62B219-E9FC-42ED-A11C-5AF5AB3F93FE}">
  <a:tblStyle styleId="{2D62B219-E9FC-42ED-A11C-5AF5AB3F93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ed893c6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ed893c6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ed893c63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ed893c63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ed893c63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ed893c63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ed893c63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ed893c63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d893c63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ed893c63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d893c63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d893c63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ed893c63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ed893c63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Two-Way Feature Extraction for Speech Emotion Recognition Using Deep Learning</a:t>
            </a:r>
            <a:endParaRPr/>
          </a:p>
        </p:txBody>
      </p:sp>
      <p:sp>
        <p:nvSpPr>
          <p:cNvPr id="60" name="Google Shape;60;p13"/>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01</a:t>
            </a:r>
            <a:endParaRPr b="1" sz="700"/>
          </a:p>
        </p:txBody>
      </p:sp>
      <p:sp>
        <p:nvSpPr>
          <p:cNvPr id="61" name="Google Shape;61;p13"/>
          <p:cNvSpPr txBox="1"/>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CACACA"/>
                </a:solidFill>
                <a:latin typeface="Average"/>
                <a:ea typeface="Average"/>
                <a:cs typeface="Average"/>
                <a:sym typeface="Average"/>
              </a:rPr>
              <a:t>Team #14</a:t>
            </a:r>
            <a:endParaRPr b="1" sz="2100">
              <a:solidFill>
                <a:srgbClr val="CACACA"/>
              </a:solidFill>
              <a:latin typeface="Average"/>
              <a:ea typeface="Average"/>
              <a:cs typeface="Average"/>
              <a:sym typeface="Average"/>
            </a:endParaRPr>
          </a:p>
        </p:txBody>
      </p:sp>
      <p:sp>
        <p:nvSpPr>
          <p:cNvPr id="62" name="Google Shape;62;p13"/>
          <p:cNvSpPr txBox="1"/>
          <p:nvPr/>
        </p:nvSpPr>
        <p:spPr>
          <a:xfrm>
            <a:off x="2062650" y="4059700"/>
            <a:ext cx="531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Presented by: 		23166028	Md. Touhidul Islam</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ST/RA: 			Sadiul Arefin Rafi/ Sania Azhmee Bhuiyan</a:t>
            </a:r>
            <a:endParaRPr>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Speech Emotion Recognition (SER) enables machines to detect and classify emotions in human speech. </a:t>
            </a:r>
            <a:endParaRPr sz="1500"/>
          </a:p>
          <a:p>
            <a:pPr indent="-323850" lvl="0" marL="457200" rtl="0" algn="l">
              <a:spcBef>
                <a:spcPts val="1000"/>
              </a:spcBef>
              <a:spcAft>
                <a:spcPts val="0"/>
              </a:spcAft>
              <a:buSzPts val="1500"/>
              <a:buChar char="➔"/>
            </a:pPr>
            <a:r>
              <a:rPr lang="en" sz="1500"/>
              <a:t>Emotions are generally classified by SER, including “happy”, “sad”, “angry” and “neutral”.</a:t>
            </a:r>
            <a:endParaRPr sz="1500"/>
          </a:p>
          <a:p>
            <a:pPr indent="-323850" lvl="0" marL="457200" rtl="0" algn="l">
              <a:spcBef>
                <a:spcPts val="1000"/>
              </a:spcBef>
              <a:spcAft>
                <a:spcPts val="0"/>
              </a:spcAft>
              <a:buSzPts val="1500"/>
              <a:buChar char="➔"/>
            </a:pPr>
            <a:r>
              <a:rPr lang="en" sz="1500"/>
              <a:t>SER is essential for adding human elements to machines and improving human-machine communication. </a:t>
            </a:r>
            <a:endParaRPr sz="1500"/>
          </a:p>
          <a:p>
            <a:pPr indent="-323850" lvl="0" marL="457200" rtl="0" algn="l">
              <a:spcBef>
                <a:spcPts val="1000"/>
              </a:spcBef>
              <a:spcAft>
                <a:spcPts val="0"/>
              </a:spcAft>
              <a:buSzPts val="1500"/>
              <a:buChar char="➔"/>
            </a:pPr>
            <a:r>
              <a:rPr lang="en" sz="1500"/>
              <a:t>Machine learning and deep learning models are used to train machines in understanding human emotions. </a:t>
            </a:r>
            <a:endParaRPr sz="1500"/>
          </a:p>
          <a:p>
            <a:pPr indent="-323850" lvl="0" marL="457200" rtl="0" algn="l">
              <a:spcBef>
                <a:spcPts val="1000"/>
              </a:spcBef>
              <a:spcAft>
                <a:spcPts val="1000"/>
              </a:spcAft>
              <a:buSzPts val="1500"/>
              <a:buChar char="➔"/>
            </a:pPr>
            <a:r>
              <a:rPr lang="en" sz="1500"/>
              <a:t>Optimizing SER models offers numerous possibilities for accurate and effective emotion recognition in speech.</a:t>
            </a:r>
            <a:endParaRPr sz="1500"/>
          </a:p>
        </p:txBody>
      </p:sp>
      <p:sp>
        <p:nvSpPr>
          <p:cNvPr id="69" name="Google Shape;69;p14"/>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02</a:t>
            </a:r>
            <a:endParaRPr b="1"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Various studies have achieved accuracy rates ranging from 58.24% to 82.35% in emotion recognition from speech using techniques like Decision Trees, Random Forest Classifiers, and Support Vector Machines. [1][2][3]</a:t>
            </a:r>
            <a:endParaRPr sz="1500"/>
          </a:p>
          <a:p>
            <a:pPr indent="-323850" lvl="0" marL="457200" rtl="0" algn="l">
              <a:spcBef>
                <a:spcPts val="1000"/>
              </a:spcBef>
              <a:spcAft>
                <a:spcPts val="0"/>
              </a:spcAft>
              <a:buSzPts val="1500"/>
              <a:buChar char="➔"/>
            </a:pPr>
            <a:r>
              <a:rPr lang="en" sz="1500"/>
              <a:t>CNNs and Deep CNNs have demonstrated maximum accuracy rates of 40.2% to 70.1% when applied to speech emotion recognition. [4][5][6]</a:t>
            </a:r>
            <a:endParaRPr sz="1500"/>
          </a:p>
          <a:p>
            <a:pPr indent="-323850" lvl="0" marL="457200" rtl="0" algn="l">
              <a:spcBef>
                <a:spcPts val="1000"/>
              </a:spcBef>
              <a:spcAft>
                <a:spcPts val="0"/>
              </a:spcAft>
              <a:buSzPts val="1500"/>
              <a:buChar char="➔"/>
            </a:pPr>
            <a:r>
              <a:rPr lang="en" sz="1500"/>
              <a:t>LSTM, DNN, and CNN-LSTM hybrids have shown promising results, with accuracies reaching up to 82.35% when utilizing features such as MFCCs and log-mel spectrograms. [7]</a:t>
            </a:r>
            <a:endParaRPr sz="1500"/>
          </a:p>
          <a:p>
            <a:pPr indent="-323850" lvl="0" marL="457200" rtl="0" algn="l">
              <a:spcBef>
                <a:spcPts val="1000"/>
              </a:spcBef>
              <a:spcAft>
                <a:spcPts val="1000"/>
              </a:spcAft>
              <a:buSzPts val="1500"/>
              <a:buChar char="➔"/>
            </a:pPr>
            <a:r>
              <a:rPr lang="en" sz="1500"/>
              <a:t>Utilizing pre-trained networks like AlexNet, researchers achieved an average accuracy of approximately 80% in their speech emotion recognition system.[8]</a:t>
            </a:r>
            <a:endParaRPr sz="1500"/>
          </a:p>
        </p:txBody>
      </p:sp>
      <p:sp>
        <p:nvSpPr>
          <p:cNvPr id="75" name="Google Shape;75;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Oswald"/>
                <a:ea typeface="Oswald"/>
                <a:cs typeface="Oswald"/>
                <a:sym typeface="Oswald"/>
              </a:rPr>
              <a:t>Literature Review</a:t>
            </a:r>
            <a:endParaRPr sz="3000">
              <a:solidFill>
                <a:srgbClr val="FFFFFF"/>
              </a:solidFill>
              <a:latin typeface="Oswald"/>
              <a:ea typeface="Oswald"/>
              <a:cs typeface="Oswald"/>
              <a:sym typeface="Oswald"/>
            </a:endParaRPr>
          </a:p>
        </p:txBody>
      </p:sp>
      <p:sp>
        <p:nvSpPr>
          <p:cNvPr id="76" name="Google Shape;76;p15"/>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03</a:t>
            </a:r>
            <a:endParaRPr b="1"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82" name="Google Shape;82;p16"/>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research work, two datasets have been utilized:</a:t>
            </a:r>
            <a:endParaRPr sz="1600"/>
          </a:p>
          <a:p>
            <a:pPr indent="-323850" lvl="0" marL="457200" rtl="0" algn="l">
              <a:spcBef>
                <a:spcPts val="1600"/>
              </a:spcBef>
              <a:spcAft>
                <a:spcPts val="0"/>
              </a:spcAft>
              <a:buSzPts val="1500"/>
              <a:buChar char="➔"/>
            </a:pPr>
            <a:r>
              <a:rPr lang="en" sz="1500"/>
              <a:t>TESS - (</a:t>
            </a:r>
            <a:r>
              <a:rPr lang="en" sz="1500"/>
              <a:t>Toronto Emotional Speech Set)</a:t>
            </a:r>
            <a:endParaRPr sz="1500"/>
          </a:p>
          <a:p>
            <a:pPr indent="-323850" lvl="1" marL="914400" rtl="0" algn="l">
              <a:spcBef>
                <a:spcPts val="0"/>
              </a:spcBef>
              <a:spcAft>
                <a:spcPts val="0"/>
              </a:spcAft>
              <a:buSzPts val="1500"/>
              <a:buChar char="◆"/>
            </a:pPr>
            <a:r>
              <a:rPr lang="en" sz="1500"/>
              <a:t>2800 data samples</a:t>
            </a:r>
            <a:endParaRPr sz="1500"/>
          </a:p>
          <a:p>
            <a:pPr indent="-323850" lvl="1" marL="914400" rtl="0" algn="l">
              <a:spcBef>
                <a:spcPts val="0"/>
              </a:spcBef>
              <a:spcAft>
                <a:spcPts val="0"/>
              </a:spcAft>
              <a:buSzPts val="1500"/>
              <a:buChar char="◆"/>
            </a:pPr>
            <a:r>
              <a:rPr lang="en" sz="1500"/>
              <a:t>Portrayed :  </a:t>
            </a:r>
            <a:r>
              <a:rPr lang="en" sz="1500"/>
              <a:t>anger, disgust, fear, happiness, pleasant surprise, sadness, and neutral</a:t>
            </a:r>
            <a:endParaRPr sz="1500"/>
          </a:p>
          <a:p>
            <a:pPr indent="-323850" lvl="0" marL="457200" rtl="0" algn="l">
              <a:spcBef>
                <a:spcPts val="1000"/>
              </a:spcBef>
              <a:spcAft>
                <a:spcPts val="0"/>
              </a:spcAft>
              <a:buSzPts val="1500"/>
              <a:buChar char="➔"/>
            </a:pPr>
            <a:r>
              <a:rPr lang="en" sz="1500"/>
              <a:t>RAVDESS -  (</a:t>
            </a:r>
            <a:r>
              <a:rPr lang="en" sz="1500"/>
              <a:t>Ryerson Audio-Visual Database of Emotional Speech and Song)</a:t>
            </a:r>
            <a:endParaRPr sz="1500"/>
          </a:p>
          <a:p>
            <a:pPr indent="-323850" lvl="1" marL="914400" rtl="0" algn="l">
              <a:spcBef>
                <a:spcPts val="0"/>
              </a:spcBef>
              <a:spcAft>
                <a:spcPts val="0"/>
              </a:spcAft>
              <a:buSzPts val="1500"/>
              <a:buChar char="◆"/>
            </a:pPr>
            <a:r>
              <a:rPr lang="en" sz="1500"/>
              <a:t>1440 data samples</a:t>
            </a:r>
            <a:endParaRPr sz="1500"/>
          </a:p>
          <a:p>
            <a:pPr indent="-323850" lvl="1" marL="914400" rtl="0" algn="l">
              <a:spcBef>
                <a:spcPts val="0"/>
              </a:spcBef>
              <a:spcAft>
                <a:spcPts val="0"/>
              </a:spcAft>
              <a:buSzPts val="1500"/>
              <a:buChar char="◆"/>
            </a:pPr>
            <a:r>
              <a:rPr lang="en" sz="1500"/>
              <a:t>Portrayed : calm, happy, sad, angry, fearful, surprise, and disgust</a:t>
            </a:r>
            <a:endParaRPr sz="1500"/>
          </a:p>
          <a:p>
            <a:pPr indent="0" lvl="0" marL="914400" rtl="0" algn="l">
              <a:spcBef>
                <a:spcPts val="1600"/>
              </a:spcBef>
              <a:spcAft>
                <a:spcPts val="1600"/>
              </a:spcAft>
              <a:buNone/>
            </a:pPr>
            <a:r>
              <a:t/>
            </a:r>
            <a:endParaRPr sz="1500"/>
          </a:p>
        </p:txBody>
      </p:sp>
      <p:sp>
        <p:nvSpPr>
          <p:cNvPr id="83" name="Google Shape;83;p16"/>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04</a:t>
            </a:r>
            <a:endParaRPr b="1"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235500" y="1152475"/>
            <a:ext cx="4495500" cy="385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Proposed a two-way approach to extract features from the speech dataset.</a:t>
            </a:r>
            <a:endParaRPr sz="1400"/>
          </a:p>
          <a:p>
            <a:pPr indent="-317500" lvl="0" marL="457200" rtl="0" algn="l">
              <a:spcBef>
                <a:spcPts val="0"/>
              </a:spcBef>
              <a:spcAft>
                <a:spcPts val="0"/>
              </a:spcAft>
              <a:buSzPts val="1400"/>
              <a:buChar char="➔"/>
            </a:pPr>
            <a:r>
              <a:rPr lang="en" sz="1400"/>
              <a:t>First </a:t>
            </a:r>
            <a:r>
              <a:rPr lang="en" sz="1400"/>
              <a:t>Approach</a:t>
            </a:r>
            <a:r>
              <a:rPr lang="en" sz="1400"/>
              <a:t>:</a:t>
            </a:r>
            <a:endParaRPr sz="1400"/>
          </a:p>
          <a:p>
            <a:pPr indent="-317500" lvl="1" marL="914400" rtl="0" algn="l">
              <a:spcBef>
                <a:spcPts val="0"/>
              </a:spcBef>
              <a:spcAft>
                <a:spcPts val="0"/>
              </a:spcAft>
              <a:buSzPts val="1400"/>
              <a:buChar char="◆"/>
            </a:pPr>
            <a:r>
              <a:rPr lang="en"/>
              <a:t>Feature extraction:</a:t>
            </a:r>
            <a:endParaRPr/>
          </a:p>
          <a:p>
            <a:pPr indent="-317500" lvl="2" marL="1371600" rtl="0" algn="l">
              <a:spcBef>
                <a:spcPts val="0"/>
              </a:spcBef>
              <a:spcAft>
                <a:spcPts val="0"/>
              </a:spcAft>
              <a:buSzPts val="1400"/>
              <a:buChar char="●"/>
            </a:pPr>
            <a:r>
              <a:rPr lang="en"/>
              <a:t>Combination of MFCC, Log Mel-Spectrogram, Chroma, Spectral centroid, and Spectral rolloff</a:t>
            </a:r>
            <a:endParaRPr/>
          </a:p>
          <a:p>
            <a:pPr indent="-317500" lvl="2" marL="1371600" rtl="0" algn="l">
              <a:spcBef>
                <a:spcPts val="0"/>
              </a:spcBef>
              <a:spcAft>
                <a:spcPts val="0"/>
              </a:spcAft>
              <a:buSzPts val="1400"/>
              <a:buChar char="●"/>
            </a:pPr>
            <a:r>
              <a:rPr lang="en"/>
              <a:t>DNN  is used along with dropout layers</a:t>
            </a:r>
            <a:endParaRPr/>
          </a:p>
          <a:p>
            <a:pPr indent="-317500" lvl="0" marL="457200" rtl="0" algn="l">
              <a:spcBef>
                <a:spcPts val="0"/>
              </a:spcBef>
              <a:spcAft>
                <a:spcPts val="0"/>
              </a:spcAft>
              <a:buSzPts val="1400"/>
              <a:buChar char="➔"/>
            </a:pPr>
            <a:r>
              <a:rPr lang="en" sz="1400"/>
              <a:t>Second Approach:</a:t>
            </a:r>
            <a:endParaRPr sz="1400"/>
          </a:p>
          <a:p>
            <a:pPr indent="-317500" lvl="1" marL="914400" rtl="0" algn="l">
              <a:spcBef>
                <a:spcPts val="0"/>
              </a:spcBef>
              <a:spcAft>
                <a:spcPts val="0"/>
              </a:spcAft>
              <a:buSzPts val="1400"/>
              <a:buChar char="◆"/>
            </a:pPr>
            <a:r>
              <a:rPr lang="en"/>
              <a:t>Feature Extraction:</a:t>
            </a:r>
            <a:endParaRPr/>
          </a:p>
          <a:p>
            <a:pPr indent="-317500" lvl="2" marL="1371600" rtl="0" algn="l">
              <a:spcBef>
                <a:spcPts val="0"/>
              </a:spcBef>
              <a:spcAft>
                <a:spcPts val="0"/>
              </a:spcAft>
              <a:buSzPts val="1400"/>
              <a:buChar char="●"/>
            </a:pPr>
            <a:r>
              <a:rPr lang="en"/>
              <a:t>Using librosa library, Mel-Spectrogram image has been extracted</a:t>
            </a:r>
            <a:endParaRPr/>
          </a:p>
          <a:p>
            <a:pPr indent="-317500" lvl="2" marL="1371600" rtl="0" algn="l">
              <a:spcBef>
                <a:spcPts val="0"/>
              </a:spcBef>
              <a:spcAft>
                <a:spcPts val="0"/>
              </a:spcAft>
              <a:buSzPts val="1400"/>
              <a:buChar char="●"/>
            </a:pPr>
            <a:r>
              <a:rPr lang="en"/>
              <a:t>Used VGG16’s fastai model</a:t>
            </a:r>
            <a:endParaRPr/>
          </a:p>
        </p:txBody>
      </p:sp>
      <p:sp>
        <p:nvSpPr>
          <p:cNvPr id="89" name="Google Shape;89;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Oswald"/>
                <a:ea typeface="Oswald"/>
                <a:cs typeface="Oswald"/>
                <a:sym typeface="Oswald"/>
              </a:rPr>
              <a:t>Proposed Model</a:t>
            </a:r>
            <a:endParaRPr sz="3000">
              <a:solidFill>
                <a:srgbClr val="FFFFFF"/>
              </a:solidFill>
              <a:latin typeface="Oswald"/>
              <a:ea typeface="Oswald"/>
              <a:cs typeface="Oswald"/>
              <a:sym typeface="Oswald"/>
            </a:endParaRPr>
          </a:p>
        </p:txBody>
      </p:sp>
      <p:pic>
        <p:nvPicPr>
          <p:cNvPr id="90" name="Google Shape;90;p17"/>
          <p:cNvPicPr preferRelativeResize="0"/>
          <p:nvPr/>
        </p:nvPicPr>
        <p:blipFill rotWithShape="1">
          <a:blip r:embed="rId3">
            <a:alphaModFix/>
          </a:blip>
          <a:srcRect b="0" l="0" r="51552" t="0"/>
          <a:stretch/>
        </p:blipFill>
        <p:spPr>
          <a:xfrm>
            <a:off x="4731000" y="1318500"/>
            <a:ext cx="4347200" cy="3084350"/>
          </a:xfrm>
          <a:prstGeom prst="rect">
            <a:avLst/>
          </a:prstGeom>
          <a:noFill/>
          <a:ln>
            <a:noFill/>
          </a:ln>
        </p:spPr>
      </p:pic>
      <p:sp>
        <p:nvSpPr>
          <p:cNvPr id="91" name="Google Shape;91;p17"/>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05</a:t>
            </a:r>
            <a:endParaRPr b="1"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97" name="Google Shape;97;p18"/>
          <p:cNvGraphicFramePr/>
          <p:nvPr/>
        </p:nvGraphicFramePr>
        <p:xfrm>
          <a:off x="952500" y="1527175"/>
          <a:ext cx="3000000" cy="3000000"/>
        </p:xfrm>
        <a:graphic>
          <a:graphicData uri="http://schemas.openxmlformats.org/drawingml/2006/table">
            <a:tbl>
              <a:tblPr>
                <a:noFill/>
                <a:tableStyleId>{2D62B219-E9FC-42ED-A11C-5AF5AB3F93FE}</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
                          <a:solidFill>
                            <a:schemeClr val="dk1"/>
                          </a:solidFill>
                        </a:rPr>
                        <a:t>SERIAL NO.</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MODEL</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RAVDESS</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RAVDESS</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37.85%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3.21%</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46.88%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7.68%</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MLPClassifier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33.68%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15.54%</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ResNet18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79.16%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96.26%</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600">
                          <a:solidFill>
                            <a:schemeClr val="dk1"/>
                          </a:solidFill>
                        </a:rPr>
                        <a:t>5</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Proposed-I</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73.95%</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99.99%</a:t>
                      </a:r>
                      <a:endParaRPr b="1" sz="16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600">
                          <a:solidFill>
                            <a:schemeClr val="dk1"/>
                          </a:solidFill>
                        </a:rPr>
                        <a:t>6</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Proposed-II</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81.94%</a:t>
                      </a:r>
                      <a:endParaRPr b="1" sz="1600">
                        <a:solidFill>
                          <a:schemeClr val="dk1"/>
                        </a:solidFill>
                      </a:endParaRPr>
                    </a:p>
                  </a:txBody>
                  <a:tcPr marT="91425" marB="91425" marR="91425" marL="91425"/>
                </a:tc>
                <a:tc>
                  <a:txBody>
                    <a:bodyPr/>
                    <a:lstStyle/>
                    <a:p>
                      <a:pPr indent="0" lvl="0" marL="0" rtl="0" algn="ctr">
                        <a:spcBef>
                          <a:spcPts val="0"/>
                        </a:spcBef>
                        <a:spcAft>
                          <a:spcPts val="0"/>
                        </a:spcAft>
                        <a:buNone/>
                      </a:pPr>
                      <a:r>
                        <a:rPr b="1" lang="en" sz="1600">
                          <a:solidFill>
                            <a:schemeClr val="dk1"/>
                          </a:solidFill>
                        </a:rPr>
                        <a:t>97.15%</a:t>
                      </a:r>
                      <a:endParaRPr b="1" sz="1600">
                        <a:solidFill>
                          <a:schemeClr val="dk1"/>
                        </a:solidFill>
                      </a:endParaRPr>
                    </a:p>
                  </a:txBody>
                  <a:tcPr marT="91425" marB="91425" marR="91425" marL="91425"/>
                </a:tc>
              </a:tr>
            </a:tbl>
          </a:graphicData>
        </a:graphic>
      </p:graphicFrame>
      <p:sp>
        <p:nvSpPr>
          <p:cNvPr id="98" name="Google Shape;98;p18"/>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06</a:t>
            </a:r>
            <a:endParaRPr b="1"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04" name="Google Shape;104;p19"/>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Apply the proposed model to additional datasets, expanding its usage beyond the current study.</a:t>
            </a:r>
            <a:endParaRPr sz="1500"/>
          </a:p>
          <a:p>
            <a:pPr indent="-323850" lvl="0" marL="457200" rtl="0" algn="l">
              <a:spcBef>
                <a:spcPts val="1000"/>
              </a:spcBef>
              <a:spcAft>
                <a:spcPts val="0"/>
              </a:spcAft>
              <a:buSzPts val="1500"/>
              <a:buChar char="➔"/>
            </a:pPr>
            <a:r>
              <a:rPr lang="en" sz="1500"/>
              <a:t>Extend the study to encompass a wider range of demographic characteristics, beyond the current focus on individuals of median age.</a:t>
            </a:r>
            <a:endParaRPr sz="1500"/>
          </a:p>
        </p:txBody>
      </p:sp>
      <p:sp>
        <p:nvSpPr>
          <p:cNvPr id="105" name="Google Shape;105;p19"/>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07</a:t>
            </a:r>
            <a:endParaRPr b="1"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1" name="Google Shape;111;p20"/>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Proposed models using two-way feature extraction and deep transfer learning outperform existing models in speech emotion recognition.</a:t>
            </a:r>
            <a:endParaRPr sz="1500"/>
          </a:p>
          <a:p>
            <a:pPr indent="-323850" lvl="0" marL="457200" rtl="0" algn="l">
              <a:spcBef>
                <a:spcPts val="1000"/>
              </a:spcBef>
              <a:spcAft>
                <a:spcPts val="0"/>
              </a:spcAft>
              <a:buSzPts val="1500"/>
              <a:buChar char="➔"/>
            </a:pPr>
            <a:r>
              <a:rPr lang="en" sz="1500"/>
              <a:t>Extensive experiments and comparative analyses demonstrate the superior performance of the proposed models.</a:t>
            </a:r>
            <a:endParaRPr sz="1500"/>
          </a:p>
          <a:p>
            <a:pPr indent="-323850" lvl="0" marL="457200" rtl="0" algn="l">
              <a:spcBef>
                <a:spcPts val="1000"/>
              </a:spcBef>
              <a:spcAft>
                <a:spcPts val="1000"/>
              </a:spcAft>
              <a:buSzPts val="1500"/>
              <a:buChar char="➔"/>
            </a:pPr>
            <a:r>
              <a:rPr lang="en" sz="1500"/>
              <a:t>The research highlights the potential of machine learning and deep learning in accurately identifying and processing human emotions via speech.</a:t>
            </a:r>
            <a:endParaRPr sz="1500"/>
          </a:p>
        </p:txBody>
      </p:sp>
      <p:sp>
        <p:nvSpPr>
          <p:cNvPr id="112" name="Google Shape;112;p20"/>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08</a:t>
            </a:r>
            <a:endParaRPr b="1"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8" name="Google Shape;118;p21"/>
          <p:cNvSpPr txBox="1"/>
          <p:nvPr>
            <p:ph idx="1" type="body"/>
          </p:nvPr>
        </p:nvSpPr>
        <p:spPr>
          <a:xfrm>
            <a:off x="311700" y="1152475"/>
            <a:ext cx="8520600" cy="3624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t>Kurpukdee, N.; Kasuriya, S.; Chunwijitra, V.; Wutiwiwatchai, C.; Lamsrichan, P. A study of support vector machines for emotional speech recognition. In Proceedings of the 2017 8th International Conference of Information and Communication Technology for Embedded Systems (IC-ICTES), Chonburi, Thailand, 7–9 May 2017; pp. 1–6.</a:t>
            </a:r>
            <a:endParaRPr sz="1100"/>
          </a:p>
          <a:p>
            <a:pPr indent="-298450" lvl="0" marL="457200" rtl="0" algn="l">
              <a:spcBef>
                <a:spcPts val="0"/>
              </a:spcBef>
              <a:spcAft>
                <a:spcPts val="0"/>
              </a:spcAft>
              <a:buSzPts val="1100"/>
              <a:buAutoNum type="arabicPeriod"/>
            </a:pPr>
            <a:r>
              <a:rPr lang="en" sz="1100"/>
              <a:t>Pandey, S.; Shekhawat, H.; Prasanna, S. Deep Learning Techniques for Speech Emotion Recognition : A Review. In Proceedings of the 2019 29th International Conference Radioelektronika (RADIOELEKTRONIKA), Pardubice, Czech Republic, 16–18 April 2019.</a:t>
            </a:r>
            <a:endParaRPr sz="1100"/>
          </a:p>
          <a:p>
            <a:pPr indent="-298450" lvl="0" marL="457200" rtl="0" algn="l">
              <a:spcBef>
                <a:spcPts val="0"/>
              </a:spcBef>
              <a:spcAft>
                <a:spcPts val="0"/>
              </a:spcAft>
              <a:buSzPts val="1100"/>
              <a:buAutoNum type="arabicPeriod"/>
            </a:pPr>
            <a:r>
              <a:rPr lang="en" sz="1100"/>
              <a:t>Noroozi, F.; Sapi ´ nski, T.; Kami´ nska, D.; Anbarjafari, G. Vocal-based emotion recognition using random forests and decision tree. Int. J. Speech Technol. 2017, 20, 239–246.</a:t>
            </a:r>
            <a:endParaRPr sz="1100"/>
          </a:p>
          <a:p>
            <a:pPr indent="-298450" lvl="0" marL="457200" rtl="0" algn="l">
              <a:spcBef>
                <a:spcPts val="0"/>
              </a:spcBef>
              <a:spcAft>
                <a:spcPts val="0"/>
              </a:spcAft>
              <a:buSzPts val="1100"/>
              <a:buAutoNum type="arabicPeriod"/>
            </a:pPr>
            <a:r>
              <a:rPr lang="en" sz="1100"/>
              <a:t>Weiqiao, Z.; Yu, J.; Zou, Y. An experimental study of speech emotion recognition based on deep convolutional neural networks. In Proceedings of the 2015 International Conference on Affective Computing and Intelligent Interaction (ACII), Xi’an, China, 21–24 September 2015; pp. 827–831.</a:t>
            </a:r>
            <a:endParaRPr sz="1100"/>
          </a:p>
          <a:p>
            <a:pPr indent="-298450" lvl="0" marL="457200" rtl="0" algn="l">
              <a:spcBef>
                <a:spcPts val="0"/>
              </a:spcBef>
              <a:spcAft>
                <a:spcPts val="0"/>
              </a:spcAft>
              <a:buSzPts val="1100"/>
              <a:buAutoNum type="arabicPeriod"/>
            </a:pPr>
            <a:r>
              <a:rPr lang="en" sz="1100"/>
              <a:t>Rezaeipanah, A.; Mojarad, M. Modeling the Scheduling Problem in Cellular Manufacturing Systems Using Genetic Algorithm as an Efficient Meta-Heuristic Approach. J. Artif. Intell. Technol. 2021, 1, 228–234.</a:t>
            </a:r>
            <a:endParaRPr sz="1100"/>
          </a:p>
          <a:p>
            <a:pPr indent="-298450" lvl="0" marL="457200" rtl="0" algn="l">
              <a:spcBef>
                <a:spcPts val="0"/>
              </a:spcBef>
              <a:spcAft>
                <a:spcPts val="0"/>
              </a:spcAft>
              <a:buSzPts val="1100"/>
              <a:buAutoNum type="arabicPeriod"/>
            </a:pPr>
            <a:r>
              <a:rPr lang="en" sz="1100"/>
              <a:t>Krishnamoorthi, R.; Joshi, S.; Almarzouki, H.Z.; Shukla, P.K.; Rizwan, A.; Kalpana, C.; Tiwari, B. A Novel Diabetes Healthcare Disease Prediction Framework Using Machine Learning Techniques. J. Healthc. Eng. 2022, 2022, 1684017.</a:t>
            </a:r>
            <a:endParaRPr sz="1100"/>
          </a:p>
          <a:p>
            <a:pPr indent="-298450" lvl="0" marL="457200" rtl="0" algn="l">
              <a:spcBef>
                <a:spcPts val="0"/>
              </a:spcBef>
              <a:spcAft>
                <a:spcPts val="0"/>
              </a:spcAft>
              <a:buSzPts val="1100"/>
              <a:buAutoNum type="arabicPeriod"/>
            </a:pPr>
            <a:r>
              <a:rPr lang="en" sz="1100"/>
              <a:t>Pandey, S.; Shekhawat, H.; Prasanna, S. Deep Learning Techniques for Speech Emotion Recognition : A Review. In Proceedings of the 2019 29th International Conference Radioelektronika (RADIOELEKTRONIKA), Pardubice, Czech Republic, 16–18 April 2019.</a:t>
            </a:r>
            <a:endParaRPr sz="1100"/>
          </a:p>
          <a:p>
            <a:pPr indent="-298450" lvl="0" marL="457200" rtl="0" algn="l">
              <a:spcBef>
                <a:spcPts val="0"/>
              </a:spcBef>
              <a:spcAft>
                <a:spcPts val="0"/>
              </a:spcAft>
              <a:buSzPts val="1100"/>
              <a:buAutoNum type="arabicPeriod"/>
            </a:pPr>
            <a:r>
              <a:rPr lang="en" sz="1100"/>
              <a:t>Lech, M.; Stolar, M.; Best, C.; Bolia, R. Real-time speech emotion recognition using a pre-trained image classification network: Effects of bandwidth reduction and companding. Front. Comput. Sci. 2020, 2, 14.</a:t>
            </a:r>
            <a:endParaRPr sz="1100"/>
          </a:p>
        </p:txBody>
      </p:sp>
      <p:sp>
        <p:nvSpPr>
          <p:cNvPr id="119" name="Google Shape;119;p21"/>
          <p:cNvSpPr/>
          <p:nvPr/>
        </p:nvSpPr>
        <p:spPr>
          <a:xfrm>
            <a:off x="442400" y="139700"/>
            <a:ext cx="582000" cy="243300"/>
          </a:xfrm>
          <a:prstGeom prst="roundRect">
            <a:avLst>
              <a:gd fmla="val 16667" name="adj"/>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t>Slide: 09</a:t>
            </a:r>
            <a:endParaRPr b="1" sz="7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