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d24629a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d24629a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ed35082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ed35082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d24629a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d24629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d24629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d24629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d24629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d24629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d24629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d24629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d24629a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ed24629a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d24629a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d24629a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Two-Stage Siamese Network Model for Offline Handwritten Signature Verification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#06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2062650" y="4059700"/>
            <a:ext cx="50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Presented by: 		23166028	Md. Touhidul Islam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ST/RA: 			Sadiul Arefin Rafi / Md Sabbir Hossain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01</a:t>
            </a:r>
            <a:endParaRPr b="1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 </a:t>
            </a:r>
            <a:r>
              <a:rPr lang="en"/>
              <a:t>study presents a two-stage Siamese neural network model that effectively addresses the problem of offline handwritten signature verification.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End-to-end image enhancement learning and the Focal Loss function achieves better performance than the state-of-the-art models.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10</a:t>
            </a:r>
            <a:endParaRPr b="1"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Ruiz, V.; Linares, I.; Sanchez, A.; Velez, J.F. Offline handwritten signature verification using compositional synthetic generation of signatures and Siamese Neural Networks. Neurocomputing 2020, 374, 30–41.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Hu, J.; Chen, Y. Offline Signature Verification Using Real Adaboost Classifier Combination of Pseudo-dynamic Features. In Proceedings of the International Conference on Document Analysis &amp; Recognition, Washington, DC, USA, 25–28 August 2013; pp. 1345–1349.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Hafemann, L.; Sabourin, R.; Oliveira, L. Learning Features for Offline Handwritten Signature Verification using Deep Convolutional neural networks. Pattern Recognit. 2017, 70, 163–176.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Jain, A.; Singh, S.K.; Singh, K.P. Signature verification using geometrical features and artificial neural network classifier. Neural Comput. Appl. 2020, 12, 6999–7010.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Li, L.; Huang, L.; Yin, F.; Chen, Y. Offline signature verification using a region based deep metric learning network. Pattern Recognit. 2021, 118, 108009.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Wei, P.; Li, H.; Hu, P. Inverse Discriminative Networks for Handwritten Signature Verification. In Proceedings of the IEEE/CVF Conference on Computer Vision and Pattern Recognition (CVPR), Long Beach, CA, USA, 15–20 June 2019; pp. 5757–5765.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Li, C.; Lin, F.; Wang, Z.; Yu, G.; Yuan, L.; Wang, H. DeepHSV: User-Independent Offline Signature Verification Using Two-Channel CNN. In Proceedings of the International Conference on Document Analysis and Recognition (ICDAR), Sydney, Australia, 20–25 September 2019; pp. 166–171.</a:t>
            </a:r>
            <a:endParaRPr sz="1200"/>
          </a:p>
        </p:txBody>
      </p:sp>
      <p:sp>
        <p:nvSpPr>
          <p:cNvPr id="152" name="Google Shape;152;p23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11</a:t>
            </a:r>
            <a:endParaRPr b="1"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Handwritten signatures are widely used for identity verification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Challenging to differentiate between genuine signatures and skilled forgeries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proposed two-stage Siamese network model.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model simultaneously verifies original and enhanced handwritten signatures.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Focal Loss is utilized to handle the extreme imbalance datasets.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study extends the proposed model to the Chinese signature dataset in a real environment.</a:t>
            </a:r>
            <a:endParaRPr sz="1400">
              <a:solidFill>
                <a:srgbClr val="D1D5DB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500"/>
              </a:spcAft>
              <a:buClr>
                <a:srgbClr val="D1D5DB"/>
              </a:buClr>
              <a:buSzPts val="1400"/>
              <a:buAutoNum type="arabicPeriod"/>
            </a:pPr>
            <a:r>
              <a:rPr lang="en" sz="1400">
                <a:solidFill>
                  <a:srgbClr val="D1D5DB"/>
                </a:solidFill>
              </a:rPr>
              <a:t>Provide insights for future works.</a:t>
            </a:r>
            <a:endParaRPr sz="1400"/>
          </a:p>
        </p:txBody>
      </p:sp>
      <p:sp>
        <p:nvSpPr>
          <p:cNvPr id="69" name="Google Shape;69;p14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02</a:t>
            </a:r>
            <a:endParaRPr b="1"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Char char="➔"/>
            </a:pPr>
            <a:r>
              <a:rPr lang="en" sz="1400">
                <a:solidFill>
                  <a:srgbClr val="D1D5DB"/>
                </a:solidFill>
              </a:rPr>
              <a:t>Many studies often use texture features extraction such as </a:t>
            </a:r>
            <a:endParaRPr sz="1400">
              <a:solidFill>
                <a:srgbClr val="D1D5DB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400"/>
              <a:buChar char="◆"/>
            </a:pPr>
            <a:r>
              <a:rPr lang="en" sz="1400">
                <a:solidFill>
                  <a:srgbClr val="D1D5DB"/>
                </a:solidFill>
              </a:rPr>
              <a:t>gray-level co-occurrence matrix [1] </a:t>
            </a:r>
            <a:endParaRPr>
              <a:solidFill>
                <a:srgbClr val="D1D5DB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400"/>
              <a:buChar char="◆"/>
            </a:pPr>
            <a:r>
              <a:rPr lang="en" sz="1400">
                <a:solidFill>
                  <a:srgbClr val="D1D5DB"/>
                </a:solidFill>
              </a:rPr>
              <a:t>Local Binary Patterns [2] </a:t>
            </a:r>
            <a:endParaRPr sz="1400">
              <a:solidFill>
                <a:srgbClr val="D1D5DB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400"/>
              <a:buChar char="◆"/>
            </a:pPr>
            <a:r>
              <a:rPr lang="en">
                <a:solidFill>
                  <a:srgbClr val="D1D5DB"/>
                </a:solidFill>
              </a:rPr>
              <a:t>directional-based features such as directional-pdf [3]</a:t>
            </a:r>
            <a:endParaRPr>
              <a:solidFill>
                <a:srgbClr val="D1D5DB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400"/>
              <a:buChar char="◆"/>
            </a:pPr>
            <a:r>
              <a:rPr lang="en">
                <a:solidFill>
                  <a:srgbClr val="D1D5DB"/>
                </a:solidFill>
              </a:rPr>
              <a:t>histogram of oriented gradients [4];</a:t>
            </a:r>
            <a:br>
              <a:rPr lang="en" sz="1400">
                <a:solidFill>
                  <a:srgbClr val="D1D5DB"/>
                </a:solidFill>
              </a:rPr>
            </a:br>
            <a:endParaRPr sz="1400">
              <a:solidFill>
                <a:srgbClr val="D1D5DB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400"/>
              <a:buChar char="➔"/>
            </a:pPr>
            <a:r>
              <a:rPr lang="en" sz="1400">
                <a:solidFill>
                  <a:srgbClr val="D1D5DB"/>
                </a:solidFill>
              </a:rPr>
              <a:t>Li, L et al. [5] proposed a region-based deep convolutional Siamese network for feature and metric learning.</a:t>
            </a:r>
            <a:endParaRPr sz="1400">
              <a:solidFill>
                <a:srgbClr val="D1D5DB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1D5DB"/>
              </a:buClr>
              <a:buSzPts val="1400"/>
              <a:buChar char="➔"/>
            </a:pPr>
            <a:r>
              <a:rPr lang="en" sz="1400">
                <a:solidFill>
                  <a:srgbClr val="D1D5DB"/>
                </a:solidFill>
              </a:rPr>
              <a:t>Wei et al. [6] proposed an inverse discriminative network that is capable of intensifying the effective information of signatures</a:t>
            </a:r>
            <a:endParaRPr sz="1400">
              <a:solidFill>
                <a:srgbClr val="D1D5DB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400"/>
              <a:buChar char="➔"/>
            </a:pPr>
            <a:r>
              <a:rPr lang="en" sz="12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Mustafa et al. [7] proposed a two-channel CNN as a feature extractor, with each channel representing the reference and query signatures, respectively.</a:t>
            </a:r>
            <a:endParaRPr sz="1400">
              <a:solidFill>
                <a:srgbClr val="D1D5DB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6" name="Google Shape;76;p15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03</a:t>
            </a:r>
            <a:endParaRPr b="1"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Models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Handwritten signatures are often treated as static images, neglecting the deep signature style.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Imbalance in the distribution of positive and negative signatures is overlooked.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Limited sample sizes for each writer and high similarity between real and forged signatures in real scenarios.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Existing models rely on synthetic data that may not accurately represent real-world signatures.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" name="Google Shape;83;p16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04</a:t>
            </a:r>
            <a:endParaRPr b="1"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Approach of </a:t>
            </a:r>
            <a:r>
              <a:rPr lang="en"/>
              <a:t>Proposed Model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Introduce </a:t>
            </a:r>
            <a:r>
              <a:rPr lang="en" sz="1400"/>
              <a:t>two-stage Siamese network module to verify the offline-handwritten signature.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It employs the Focal loss to deal with the extreme imbalance between positive and negative offline signatures.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➔"/>
            </a:pPr>
            <a:r>
              <a:rPr lang="en" sz="1400"/>
              <a:t>First attempt to study the Chinese signatures with a real Chinese signature dataset.</a:t>
            </a:r>
            <a:endParaRPr sz="1400"/>
          </a:p>
        </p:txBody>
      </p:sp>
      <p:sp>
        <p:nvSpPr>
          <p:cNvPr id="90" name="Google Shape;90;p17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05</a:t>
            </a:r>
            <a:endParaRPr b="1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135220" y="1304875"/>
            <a:ext cx="2042412" cy="3416400"/>
            <a:chOff x="431925" y="1304875"/>
            <a:chExt cx="2628925" cy="3416400"/>
          </a:xfrm>
        </p:grpSpPr>
        <p:sp>
          <p:nvSpPr>
            <p:cNvPr id="97" name="Google Shape;9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257294" y="1304875"/>
            <a:ext cx="1807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CEDAR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194522" y="1850300"/>
            <a:ext cx="1925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Language:</a:t>
            </a:r>
            <a:r>
              <a:rPr lang="en" sz="1400"/>
              <a:t> English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People: </a:t>
            </a:r>
            <a:r>
              <a:rPr lang="en" sz="1400"/>
              <a:t>55</a:t>
            </a:r>
            <a:br>
              <a:rPr b="1" lang="en" sz="1400"/>
            </a:br>
            <a:r>
              <a:rPr b="1" lang="en" sz="1400"/>
              <a:t>Signatures: </a:t>
            </a:r>
            <a:r>
              <a:rPr lang="en" sz="1400"/>
              <a:t>2640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Total Sample: </a:t>
            </a:r>
            <a:r>
              <a:rPr lang="en" sz="1400"/>
              <a:t>46,860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Positive:Negative : </a:t>
            </a:r>
            <a:r>
              <a:rPr lang="en" sz="1400"/>
              <a:t>276:576</a:t>
            </a:r>
            <a:endParaRPr sz="140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2379315" y="1304875"/>
            <a:ext cx="2045189" cy="3416400"/>
            <a:chOff x="3320450" y="1304875"/>
            <a:chExt cx="2632500" cy="3416400"/>
          </a:xfrm>
        </p:grpSpPr>
        <p:sp>
          <p:nvSpPr>
            <p:cNvPr id="102" name="Google Shape;10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2498577" y="1304875"/>
            <a:ext cx="1807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BHSig-B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2438255" y="1850300"/>
            <a:ext cx="1925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Language:</a:t>
            </a:r>
            <a:r>
              <a:rPr lang="en" sz="1400"/>
              <a:t> Bengali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People: </a:t>
            </a:r>
            <a:r>
              <a:rPr lang="en" sz="1400"/>
              <a:t>100</a:t>
            </a:r>
            <a:br>
              <a:rPr b="1" lang="en" sz="1400"/>
            </a:br>
            <a:r>
              <a:rPr b="1" lang="en" sz="1400"/>
              <a:t>Signatures: </a:t>
            </a:r>
            <a:r>
              <a:rPr lang="en" sz="1400"/>
              <a:t>5400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Total Sample: </a:t>
            </a:r>
            <a:r>
              <a:rPr lang="en" sz="1400"/>
              <a:t>99,600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Positive:Negative : </a:t>
            </a:r>
            <a:r>
              <a:rPr lang="en" sz="1400"/>
              <a:t>276:720</a:t>
            </a:r>
            <a:endParaRPr sz="1600"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4626188" y="1304875"/>
            <a:ext cx="2045189" cy="3416400"/>
            <a:chOff x="6212550" y="1304875"/>
            <a:chExt cx="2632500" cy="3416400"/>
          </a:xfrm>
        </p:grpSpPr>
        <p:sp>
          <p:nvSpPr>
            <p:cNvPr id="107" name="Google Shape;107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4739859" y="1304875"/>
            <a:ext cx="1807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BHSig-H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4682901" y="1850300"/>
            <a:ext cx="1925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Language:</a:t>
            </a:r>
            <a:r>
              <a:rPr lang="en" sz="1400"/>
              <a:t> Hindi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People: </a:t>
            </a:r>
            <a:r>
              <a:rPr lang="en" sz="1400"/>
              <a:t>160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Signatures: </a:t>
            </a:r>
            <a:r>
              <a:rPr lang="en" sz="1400"/>
              <a:t>8640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Total Sample: </a:t>
            </a:r>
            <a:r>
              <a:rPr lang="en" sz="1400"/>
              <a:t>159,360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Positive:Negative : </a:t>
            </a:r>
            <a:r>
              <a:rPr lang="en" sz="1400"/>
              <a:t>276:720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6913649" y="1304875"/>
            <a:ext cx="2045189" cy="3416400"/>
            <a:chOff x="6212550" y="1304875"/>
            <a:chExt cx="2632500" cy="3416400"/>
          </a:xfrm>
        </p:grpSpPr>
        <p:sp>
          <p:nvSpPr>
            <p:cNvPr id="112" name="Google Shape;112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7025859" y="1304875"/>
            <a:ext cx="1807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CHINESE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6970362" y="1850300"/>
            <a:ext cx="1925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Language:</a:t>
            </a:r>
            <a:r>
              <a:rPr lang="en" sz="1400"/>
              <a:t> Chinese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People: </a:t>
            </a:r>
            <a:r>
              <a:rPr lang="en" sz="1400"/>
              <a:t>500</a:t>
            </a:r>
            <a:br>
              <a:rPr b="1" lang="en" sz="1400"/>
            </a:br>
            <a:r>
              <a:rPr b="1" lang="en" sz="1400"/>
              <a:t>Signatures: </a:t>
            </a:r>
            <a:r>
              <a:rPr lang="en" sz="1400"/>
              <a:t>2000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Total Sample: </a:t>
            </a:r>
            <a:r>
              <a:rPr lang="en" sz="1400"/>
              <a:t>1500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Positive:Negative : </a:t>
            </a:r>
            <a:r>
              <a:rPr lang="en" sz="1400"/>
              <a:t>840:660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18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06</a:t>
            </a:r>
            <a:endParaRPr b="1"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roposed Two-Stage Siamese Neural Network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725" y="1608100"/>
            <a:ext cx="3556375" cy="26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83100" y="1152475"/>
            <a:ext cx="53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</a:t>
            </a:r>
            <a:r>
              <a:rPr lang="en" sz="1400"/>
              <a:t>ontains a two-stage Siamese neural network and consists of three modules: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Convolutional neural feature extractor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Image enhancement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Objective function module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Two-stage convolutional neural network contains: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verification of the original two handwritten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verification of the handwritten signature after data enhancement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Focal loss as a loss function: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◆"/>
            </a:pPr>
            <a:r>
              <a:rPr lang="en"/>
              <a:t>focus on stroke information rather than background information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</a:t>
            </a:r>
            <a:r>
              <a:rPr b="1" lang="en" sz="700"/>
              <a:t>lide: 07</a:t>
            </a:r>
            <a:endParaRPr b="1"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417525" y="133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CEDAR Signature Dataset: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Accuracy: 95.66%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BHSIG-Bengali S</a:t>
            </a:r>
            <a:r>
              <a:rPr lang="en" sz="1400"/>
              <a:t>ignature Datasets: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Accuracy: 90.64%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BHSIG-Hindi</a:t>
            </a:r>
            <a:r>
              <a:rPr lang="en" sz="1400"/>
              <a:t> Signature Datasets: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Accuracy: 88.98%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Chinese Signature Dataset: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600"/>
              </a:spcAft>
              <a:buSzPts val="1400"/>
              <a:buChar char="◆"/>
            </a:pPr>
            <a:r>
              <a:rPr lang="en"/>
              <a:t>Accuracy:</a:t>
            </a:r>
            <a:r>
              <a:rPr lang="en"/>
              <a:t>70.31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08</a:t>
            </a:r>
            <a:endParaRPr b="1"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</a:t>
            </a:r>
            <a:r>
              <a:rPr lang="en" sz="1400"/>
              <a:t>study of Chinese handwriting signatures and improving the accuracy of Chinese handwriting identification.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For example: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Stroke crossing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Collocation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42400" y="215900"/>
            <a:ext cx="582000" cy="2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Slide: 09</a:t>
            </a:r>
            <a:endParaRPr b="1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