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2" r:id="rId4"/>
    <p:sldId id="290" r:id="rId5"/>
    <p:sldId id="259" r:id="rId6"/>
    <p:sldId id="260" r:id="rId7"/>
    <p:sldId id="293" r:id="rId8"/>
    <p:sldId id="294" r:id="rId9"/>
    <p:sldId id="295" r:id="rId10"/>
    <p:sldId id="297" r:id="rId11"/>
    <p:sldId id="298" r:id="rId12"/>
    <p:sldId id="299" r:id="rId13"/>
    <p:sldId id="300" r:id="rId14"/>
    <p:sldId id="267" r:id="rId15"/>
    <p:sldId id="301" r:id="rId16"/>
    <p:sldId id="268" r:id="rId17"/>
    <p:sldId id="282" r:id="rId18"/>
    <p:sldId id="285" r:id="rId19"/>
    <p:sldId id="287" r:id="rId20"/>
    <p:sldId id="28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FD36046-B6FD-44DA-8412-28A6BE80E762}">
          <p14:sldIdLst>
            <p14:sldId id="256"/>
            <p14:sldId id="257"/>
            <p14:sldId id="292"/>
            <p14:sldId id="290"/>
            <p14:sldId id="259"/>
            <p14:sldId id="260"/>
            <p14:sldId id="293"/>
            <p14:sldId id="294"/>
            <p14:sldId id="295"/>
            <p14:sldId id="297"/>
            <p14:sldId id="298"/>
            <p14:sldId id="299"/>
            <p14:sldId id="300"/>
            <p14:sldId id="267"/>
            <p14:sldId id="301"/>
            <p14:sldId id="268"/>
            <p14:sldId id="282"/>
            <p14:sldId id="285"/>
            <p14:sldId id="287"/>
            <p14:sldId id="286"/>
          </p14:sldIdLst>
        </p14:section>
        <p14:section name="Untitled Section" id="{2AD33F4D-9282-4966-AF2E-9762327F091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15EDD3-AAFE-4A2C-BD57-9D55D5C9C14D}">
  <a:tblStyle styleId="{AD15EDD3-AAFE-4A2C-BD57-9D55D5C9C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D716-0F08-445D-9BBC-7D28E4B3CEE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B80CF-0718-44DE-AA56-C6EEB251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32971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63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0fd55240d_0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0fd55240d_0_1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962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0fd5524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0fd5524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990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fd55240d_0_1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0fd55240d_0_1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019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0fd55240d_0_1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0fd55240d_0_1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474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0fd55240d_0_1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0fd55240d_0_1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72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fd55240d_0_1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0fd55240d_0_1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58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fd5524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fd5524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42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fd5524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fd5524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2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fd5524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fd5524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46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0fd5524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0fd5524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18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0fd5524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0fd5524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12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fd5524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fd5524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50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fd5524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fd5524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879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0fd5524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0fd5524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75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6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275" y="263769"/>
            <a:ext cx="8520600" cy="1347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>
              <a:buSzPct val="27049"/>
            </a:pPr>
            <a:r>
              <a:rPr lang="en-US" sz="3200" dirty="0" err="1"/>
              <a:t>SegNet</a:t>
            </a:r>
            <a:r>
              <a:rPr lang="en-US" sz="3200" dirty="0"/>
              <a:t>: A Deep Convolutional Encoder-Decoder Architecture for Image </a:t>
            </a:r>
            <a:r>
              <a:rPr lang="en-US" sz="3200" dirty="0" smtClean="0"/>
              <a:t>Segmentation</a:t>
            </a:r>
            <a:br>
              <a:rPr lang="en-US" sz="32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Authors : Vijay </a:t>
            </a:r>
            <a:r>
              <a:rPr lang="en-US" sz="1600" dirty="0" err="1" smtClean="0"/>
              <a:t>Badrinarayanan</a:t>
            </a:r>
            <a:r>
              <a:rPr lang="en-US" sz="1600" dirty="0" smtClean="0"/>
              <a:t>, </a:t>
            </a:r>
            <a:r>
              <a:rPr lang="en-US" sz="1600" dirty="0"/>
              <a:t>Alex Kendall, Roberto </a:t>
            </a:r>
            <a:r>
              <a:rPr lang="en-US" sz="1600" dirty="0" err="1"/>
              <a:t>Cipolla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5275" y="1354015"/>
            <a:ext cx="8520600" cy="3702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lang="en" sz="18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</a:t>
            </a: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Mossadek Touhid (1707068)</a:t>
            </a:r>
            <a:endParaRPr lang="e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to: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K. M. Azharul Hasan</a:t>
            </a: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&amp;</a:t>
            </a: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Motaleb Hossen Manik</a:t>
            </a: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Khulna University of Engineering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Technology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01698" y="2456274"/>
            <a:ext cx="8483127" cy="1232704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 RGB-D Indoor Scenes: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Indoor scenes with 5285 training and 5050 testing images. 37 indoor scene classes including wall, floor, ceiling, table, chair, sofa etc. 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US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01699" y="1299826"/>
            <a:ext cx="8483127" cy="1232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CamVid road scenes dataset:</a:t>
            </a:r>
            <a:endParaRPr lang="en-US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Font typeface="Arial"/>
              <a:buNone/>
            </a:pP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Small, consists of 367 training and 233 testing RGB images. 11 classes such as road, building, cars, pedestrains, signs, poles, side-walk etc. </a:t>
            </a:r>
          </a:p>
          <a:p>
            <a:pPr marL="0" indent="0">
              <a:buFont typeface="Arial"/>
              <a:buNone/>
            </a:pPr>
            <a:endParaRPr lang="en-US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2340" y="4169249"/>
            <a:ext cx="4854983" cy="493968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predictions on road scenes and indoor scenes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6" y="432594"/>
            <a:ext cx="60579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two scene segmentation.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against several other well adopted deep architectures for segmentation such as FCN,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DeepLab-LargFOV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DeconvNet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performance of these architectures when trained on same dataset.</a:t>
            </a:r>
          </a:p>
          <a:p>
            <a:pPr marL="12700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99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2688101" y="4528497"/>
            <a:ext cx="3637281" cy="528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4: Results on </a:t>
            </a:r>
            <a:r>
              <a:rPr lang="en-US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CamVid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 samples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92" y="193431"/>
            <a:ext cx="5753898" cy="44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2682238" y="4395670"/>
            <a:ext cx="3637281" cy="535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Results on RGB indoor test scenes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4" y="87439"/>
            <a:ext cx="5654928" cy="4308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98"/>
            <a:ext cx="9144000" cy="47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all other methods in terms of G, C, BF metrics and has a slightly lower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mIOU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DeepLab-LargeFOV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same and fixed learning rate,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performs better.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less computational cost.</a:t>
            </a:r>
          </a:p>
          <a:p>
            <a:pPr marL="12700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and 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00" y="1147425"/>
            <a:ext cx="8564407" cy="1601638"/>
          </a:xfrm>
        </p:spPr>
        <p:txBody>
          <a:bodyPr>
            <a:normAutofit/>
          </a:bodyPr>
          <a:lstStyle/>
          <a:p>
            <a:pPr marL="12700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 segmentation is more challenging due to high variability of scenes.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Outdoor and Indoor segmentation is more practically oriented with current applications such as autonomous driving, robotics etc.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49300" y="2577640"/>
            <a:ext cx="8564407" cy="16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indent="0">
              <a:buFont typeface="Arial"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to design more efficient architecture for real-time applications.</a:t>
            </a: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00" y="1147425"/>
            <a:ext cx="8672780" cy="31725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efficient both in terms of memory and computational time.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training time, memory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architectures store full encoder network feature map for best performance but consume more memory during inference time.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only stores the max-pooling indices of feature maps.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it’s achieving high scores.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37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613" y="1049867"/>
            <a:ext cx="8770545" cy="3270058"/>
          </a:xfrm>
        </p:spPr>
        <p:txBody>
          <a:bodyPr/>
          <a:lstStyle/>
          <a:p>
            <a:pPr marL="12700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dirty="0"/>
              <a:t>K. </a:t>
            </a:r>
            <a:r>
              <a:rPr lang="en-US" dirty="0" err="1"/>
              <a:t>Simonyan</a:t>
            </a:r>
            <a:r>
              <a:rPr lang="en-US" dirty="0"/>
              <a:t> and A. </a:t>
            </a:r>
            <a:r>
              <a:rPr lang="en-US" dirty="0" err="1"/>
              <a:t>Zisserman</a:t>
            </a:r>
            <a:r>
              <a:rPr lang="en-US" dirty="0"/>
              <a:t>, “Very deep convolutional networks for large-scale image recognition,” </a:t>
            </a:r>
            <a:r>
              <a:rPr lang="en-US" dirty="0" err="1"/>
              <a:t>arXiv</a:t>
            </a:r>
            <a:r>
              <a:rPr lang="en-US" dirty="0"/>
              <a:t> preprint arXiv:1409.1556, 2014.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</a:t>
            </a:r>
            <a:r>
              <a:rPr lang="en-US" dirty="0"/>
              <a:t>J. Long, E. </a:t>
            </a:r>
            <a:r>
              <a:rPr lang="en-US" dirty="0" err="1"/>
              <a:t>Shelhamer</a:t>
            </a:r>
            <a:r>
              <a:rPr lang="en-US" dirty="0"/>
              <a:t>, and T. Darrell, “Fully convolutional networks for semantic segmentation,” in CVPR, pp. 3431–3440, 2015</a:t>
            </a:r>
            <a:r>
              <a:rPr lang="en-US" dirty="0" smtClean="0"/>
              <a:t>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en-US" dirty="0"/>
              <a:t>C. Liang-</a:t>
            </a:r>
            <a:r>
              <a:rPr lang="en-US" dirty="0" err="1"/>
              <a:t>Chieh</a:t>
            </a:r>
            <a:r>
              <a:rPr lang="en-US" dirty="0"/>
              <a:t>, G. Papandreou, I. Kokkinos, K. Murphy, and A. </a:t>
            </a:r>
            <a:r>
              <a:rPr lang="en-US" dirty="0" err="1"/>
              <a:t>Yuille</a:t>
            </a:r>
            <a:r>
              <a:rPr lang="en-US" dirty="0"/>
              <a:t>, “Semantic image segmentation with deep convolutional nets and fully connected </a:t>
            </a:r>
            <a:r>
              <a:rPr lang="en-US" dirty="0" err="1"/>
              <a:t>crfs</a:t>
            </a:r>
            <a:r>
              <a:rPr lang="en-US" dirty="0"/>
              <a:t>,” in ICLR, 2015</a:t>
            </a:r>
            <a:r>
              <a:rPr lang="en-US" dirty="0" smtClean="0"/>
              <a:t>.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dirty="0"/>
              <a:t>H. Noh, S. Hong, and B. Han, “Learning </a:t>
            </a:r>
            <a:r>
              <a:rPr lang="en-US" dirty="0" err="1"/>
              <a:t>deconvolution</a:t>
            </a:r>
            <a:r>
              <a:rPr lang="en-US" dirty="0"/>
              <a:t> network for semantic segmentation,” in ICCV, pp. 1520–1528, 2015</a:t>
            </a:r>
            <a:r>
              <a:rPr lang="en-US" dirty="0" smtClean="0"/>
              <a:t>.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dirty="0"/>
              <a:t>X. </a:t>
            </a:r>
            <a:r>
              <a:rPr lang="en-US" dirty="0" err="1"/>
              <a:t>Ren</a:t>
            </a:r>
            <a:r>
              <a:rPr lang="en-US" dirty="0"/>
              <a:t>, L. Bo, and D. Fox, “</a:t>
            </a:r>
            <a:r>
              <a:rPr lang="en-US" dirty="0" err="1"/>
              <a:t>Rgb</a:t>
            </a:r>
            <a:r>
              <a:rPr lang="en-US" dirty="0"/>
              <a:t>-(d) scene labeling: Features and algorithms,” in CVPR, pp. 2759–2766, IEEE, 2012.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29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49300" y="661227"/>
            <a:ext cx="8537313" cy="345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Benchmarking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and Future Work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84016"/>
            <a:ext cx="9143999" cy="409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69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49300" y="750278"/>
            <a:ext cx="8537313" cy="2567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16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architecture that is for semantic pixel-wise segmentation termed </a:t>
            </a:r>
            <a:r>
              <a:rPr lang="en-US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SegNet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know about the encoder and decoder model of this architecture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test the proposed architecture with road scenes and SUN RGB-D indoor scenes dataset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compare this proposed architecture with widely adopted FCN,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DeepLab-LargeFOV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DeconvNet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architectures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48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49299" y="326163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49299" y="942272"/>
            <a:ext cx="8456033" cy="2609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Segmentation is classifying each pixel of the image to its class label.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two parts.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usually is a pre-trained classification network like VGG followed by a decoder network.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task of the </a:t>
            </a:r>
            <a:r>
              <a:rPr lang="en-US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decoder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semantically project the discriminative features (lower resolution) learnt by the encoder onto the pixel space (higher resolution) to get a dense classification.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Model Architecture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49300" y="666025"/>
            <a:ext cx="8417299" cy="3377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r>
              <a:rPr lang="en" b="1" dirty="0" smtClean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SegNet</a:t>
            </a:r>
            <a:r>
              <a:rPr lang="en" dirty="0" smtClean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designed to be an efficient architecture for pixel-wise semantic Segmentation.</a:t>
            </a:r>
            <a:endParaRPr dirty="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r>
              <a:rPr lang="en" dirty="0" smtClean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encoder network and a corresponding decoder network.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r>
              <a:rPr lang="en" dirty="0" smtClean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encoder network consists of 13 convolutional layers like first 13 convolutional layers of VGG16 network.</a:t>
            </a:r>
            <a:endParaRPr dirty="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E101A"/>
              </a:buClr>
              <a:buFont typeface="Times New Roman"/>
              <a:buChar char="●"/>
            </a:pPr>
            <a:r>
              <a:rPr lang="en" dirty="0" smtClean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the decoder network has 13 layers</a:t>
            </a:r>
            <a:r>
              <a:rPr lang="en-US" dirty="0" smtClean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>
              <a:buClr>
                <a:srgbClr val="0E101A"/>
              </a:buClr>
              <a:buFont typeface="Times New Roman"/>
              <a:buChar char="●"/>
            </a:pPr>
            <a:r>
              <a:rPr lang="en-US" dirty="0" smtClean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decoder output is fed to a multi-class soft-max classifier.</a:t>
            </a:r>
          </a:p>
          <a:p>
            <a:pPr>
              <a:buClr>
                <a:srgbClr val="0E101A"/>
              </a:buClr>
              <a:buFont typeface="Times New Roman"/>
              <a:buChar char="●"/>
            </a:pPr>
            <a:r>
              <a:rPr lang="en-US" dirty="0" smtClean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Produces class probabilities for each pixel independently.</a:t>
            </a:r>
            <a:endParaRPr lang="en-US" dirty="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endParaRPr dirty="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9448" y="3919111"/>
            <a:ext cx="2763130" cy="49396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8" y="876649"/>
            <a:ext cx="7584830" cy="2792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52526" y="311186"/>
            <a:ext cx="8407839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52526" y="974186"/>
            <a:ext cx="8456033" cy="2609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convolution with a filter bank to produce a set of feature maps.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then batch normalized.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an element-wise rectified linear non-linearity (</a:t>
            </a:r>
            <a:r>
              <a:rPr lang="en-US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applied.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that, max-pooling with a 2x2 window and stride 2 (non-overlapping window) is performed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sub-sampling is applied 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Google Shape;72;p16"/>
          <p:cNvSpPr txBox="1">
            <a:spLocks/>
          </p:cNvSpPr>
          <p:nvPr/>
        </p:nvSpPr>
        <p:spPr>
          <a:xfrm>
            <a:off x="452526" y="850791"/>
            <a:ext cx="8297772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Encoder Network:</a:t>
            </a:r>
          </a:p>
        </p:txBody>
      </p:sp>
    </p:spTree>
    <p:extLst>
      <p:ext uri="{BB962C8B-B14F-4D97-AF65-F5344CB8AC3E}">
        <p14:creationId xmlns:p14="http://schemas.microsoft.com/office/powerpoint/2010/main" val="26834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49036" y="329376"/>
            <a:ext cx="8407839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Methodology (Cont.)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49036" y="1041917"/>
            <a:ext cx="8456033" cy="2609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Up-samples its input feature map using memorized max-pooling indices to produce sparse feature maps.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then batch normalized.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high dimensional feature is fed to soft-max classifier at output of final decoder.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Times New Roman"/>
              <a:buChar char="●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US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SegNet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decoding technique is illustrated in 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 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Google Shape;72;p16"/>
          <p:cNvSpPr txBox="1">
            <a:spLocks/>
          </p:cNvSpPr>
          <p:nvPr/>
        </p:nvSpPr>
        <p:spPr>
          <a:xfrm>
            <a:off x="449036" y="857562"/>
            <a:ext cx="8297772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Decoder Network: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40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924" y="3924972"/>
            <a:ext cx="4550183" cy="493968"/>
          </a:xfrm>
        </p:spPr>
        <p:txBody>
          <a:bodyPr>
            <a:normAutofit fontScale="92500"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 illustration of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FCN decoder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5" y="724573"/>
            <a:ext cx="7458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886</Words>
  <Application>Microsoft Office PowerPoint</Application>
  <PresentationFormat>On-screen Show (16:9)</PresentationFormat>
  <Paragraphs>116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Simple Light</vt:lpstr>
      <vt:lpstr>SegNet: A Deep Convolutional Encoder-Decoder Architecture for Image Segmentation  Authors : Vijay Badrinarayanan, Alex Kendall, Roberto Cipolla</vt:lpstr>
      <vt:lpstr>Outline</vt:lpstr>
      <vt:lpstr>Objectives</vt:lpstr>
      <vt:lpstr>Introduction</vt:lpstr>
      <vt:lpstr>Model Architecture</vt:lpstr>
      <vt:lpstr>PowerPoint Presentation</vt:lpstr>
      <vt:lpstr>Methodology</vt:lpstr>
      <vt:lpstr>Methodology (Cont.)</vt:lpstr>
      <vt:lpstr>PowerPoint Presentation</vt:lpstr>
      <vt:lpstr>Dataset Description</vt:lpstr>
      <vt:lpstr>PowerPoint Presentation</vt:lpstr>
      <vt:lpstr>Benchmarking</vt:lpstr>
      <vt:lpstr>PowerPoint Presentation</vt:lpstr>
      <vt:lpstr>PowerPoint Presentation</vt:lpstr>
      <vt:lpstr>PowerPoint Presentation</vt:lpstr>
      <vt:lpstr>Result Analysis</vt:lpstr>
      <vt:lpstr>Discussion and Future Work</vt:lpstr>
      <vt:lpstr>Conclusion</vt:lpstr>
      <vt:lpstr>References</vt:lpstr>
      <vt:lpstr>Thank You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Prediction &amp; Disease Detection System Using Machine Learning Algorithms (SVM &amp; CNN)</dc:title>
  <dc:creator>MD MOSSADEK TOUHID</dc:creator>
  <cp:lastModifiedBy>MD MOSSADEK TOUHID</cp:lastModifiedBy>
  <cp:revision>66</cp:revision>
  <dcterms:modified xsi:type="dcterms:W3CDTF">2022-06-27T02:40:41Z</dcterms:modified>
</cp:coreProperties>
</file>