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0" r:id="rId4"/>
    <p:sldId id="259" r:id="rId5"/>
    <p:sldId id="263" r:id="rId6"/>
    <p:sldId id="264" r:id="rId7"/>
    <p:sldId id="265" r:id="rId8"/>
    <p:sldId id="261" r:id="rId9"/>
    <p:sldId id="267" r:id="rId10"/>
    <p:sldId id="268" r:id="rId11"/>
    <p:sldId id="269" r:id="rId12"/>
    <p:sldId id="279" r:id="rId13"/>
    <p:sldId id="282" r:id="rId14"/>
    <p:sldId id="274" r:id="rId15"/>
    <p:sldId id="281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3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241F0-4D37-43C3-AEA3-F6CCF29AF33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80E3E-5598-474B-8B75-B64F9971D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5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2DB6-D607-EC1A-098B-7A11483FF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8347E-B1B9-5820-DED8-45BD7B8EC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F9A87-57BA-875C-75DF-06468A53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9497-A340-4AA5-ABD6-DA9C0182C85C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E04A9-2B33-4725-D278-C22E142E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546A3-A21A-581A-2401-B1FFC58B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EFF5-72B7-4059-8797-2FA16573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2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CFB3-F0DF-9761-435A-53C251624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63F4A-179C-74D4-E532-246AD7DF5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C2872-B346-66D4-F1EA-E836705F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DD63-17C7-4CA9-BEEF-5E4A14996B6F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CA2E9-886C-4714-5732-09A64F17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435D-C94F-8D96-5218-A9A91079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EFF5-72B7-4059-8797-2FA16573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9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351127-A83E-5AD0-3E84-E0BCD2642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B8144-17F5-0D73-7A52-D64440F3E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F234F-6003-C71A-DE44-AB80B27A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8BD3-F4A9-4A76-B0A4-6B8B7E88D03D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A9260-BE9C-A175-BDCA-0492EAA0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878C-BCAC-B589-E8FF-DDBFE0D2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EFF5-72B7-4059-8797-2FA16573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0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0C84-D8FB-0DEC-84D1-868942AE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7D269-BD56-0AEA-5CE3-757A3DDD7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7A963-07BF-8817-D702-F2F594B8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F689-2260-4D24-938F-804F399E4C3B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2CCC1-BDAD-CF81-6B54-1CBA7B05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05CC6-FD86-A2B3-DDE3-70D7F508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EFF5-72B7-4059-8797-2FA16573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9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F764-DDC1-894D-0ECC-3609B4EE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D0E13-672F-69CF-844A-A93B97197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07A1A-8DFC-BA1F-11EA-6A368B93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B3E3-7875-4511-844A-CAB0E4401AD5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FA0B-0DA3-40E9-8EE1-BB6F8A7F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37843-1F0D-0ED1-0AED-6F87E3A1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EFF5-72B7-4059-8797-2FA16573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7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BD9C-93AE-A97E-E5A6-8C1BA0A8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D342B-74C3-BBD7-9260-19A9DCBEE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ACB29-F64B-CAF2-2856-1D64DEEAA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46020-DFBC-4D0C-9DEF-A839567E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0124-0831-486A-866C-421A2B973849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0A4B9-1C4A-CDC6-308D-947E718B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91011-759B-DC0B-09F9-A43091D6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EFF5-72B7-4059-8797-2FA16573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2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0E5E-8B3E-564D-9459-3A478AFF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39CFD-F126-6382-6432-2A06F535F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8DFDC-CBEA-A3A7-10FB-918D57E3C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20652-66FB-D7B6-41B6-DB386DB72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3F789-0BDA-559A-588F-3D00E264D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0CA71-E0F4-B05A-ABD9-CBD3B53F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D4CE-2250-4405-82F3-2F429E9E5C26}" type="datetime1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D2B15-E49F-0ECC-E881-0BBC2CCA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DAB80-D4A2-CABD-5F62-66A1A8F3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EFF5-72B7-4059-8797-2FA16573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5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13EF-F584-815F-BE8C-0D5B3CB0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76A78-0397-DFE4-F943-76574D48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AB8F-5C80-48BA-B9C1-81BEB74D3732}" type="datetime1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BF3C2-D71A-98A1-D48E-18F19D44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1CC90-6C36-36B9-8E88-8EAA1513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EFF5-72B7-4059-8797-2FA16573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5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D12A0-D9CD-0FFA-7642-692194A6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1508-C171-4763-B94F-AD422000C5DB}" type="datetime1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1CDB1-D972-8876-FE0C-D74F6779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468FC-0E5E-8C5B-4E7C-4305EC32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EFF5-72B7-4059-8797-2FA16573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6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A5A4-DEF6-C800-D700-B3629E13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D5E0-B2CD-179F-A30E-5EF877675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42CDC-AD19-4FC7-E6CB-60B5BBDE4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BC7A5-E35B-B6A4-DDA5-BFD6EF06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6826-D2E7-45D7-9160-96DA33E21B83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BBD88-3EBC-DEBD-D58E-FC12397D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081DC-3A3F-3F20-EB92-CED812F0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EFF5-72B7-4059-8797-2FA16573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5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D3F4-54AD-8401-5F95-87348CB4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53627-790A-F894-FA10-5783FAFD8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7AB48-CD71-92A7-A2D7-16BEB04C0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2CFF2-47CA-302D-E283-FC450F40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CC53-14F2-43DC-A17F-B47D573ACE3C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7E1A5-6DF3-C617-7461-5C33CEA5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E994D-9B1B-2C7D-6CC0-AC813DB3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EFF5-72B7-4059-8797-2FA16573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7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CEDC4-5190-65FC-F104-656E1EA9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D260E-FCDE-D5BB-2FC0-B73FF705C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F4234-F900-EFF3-6792-1E216DF56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9D1D5-1D54-4D20-B072-4071C3E62A71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3853B-00DF-EBAC-68F6-8F68B6437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A3C57-C1EB-BDE8-EE40-8056512C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5EFF5-72B7-4059-8797-2FA16573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7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oovy/index.htm" TargetMode="External"/><Relationship Id="rId2" Type="http://schemas.openxmlformats.org/officeDocument/2006/relationships/hyperlink" Target="https://groovy-lang.org/synta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avatpoint.com/groovy" TargetMode="External"/><Relationship Id="rId4" Type="http://schemas.openxmlformats.org/officeDocument/2006/relationships/hyperlink" Target="https://www.baeldung.com/groovy-languag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roovy.apach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8403" y="1512326"/>
            <a:ext cx="4170605" cy="1124857"/>
          </a:xfrm>
        </p:spPr>
        <p:txBody>
          <a:bodyPr>
            <a:normAutofit/>
          </a:bodyPr>
          <a:lstStyle/>
          <a:p>
            <a:r>
              <a:rPr lang="en-US" altLang="ja-JP" sz="6600" b="1" dirty="0">
                <a:solidFill>
                  <a:srgbClr val="C00000"/>
                </a:solidFill>
              </a:rPr>
              <a:t>Spring Core</a:t>
            </a:r>
            <a:endParaRPr kumimoji="1" lang="ja-JP" altLang="en-US" sz="66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965" y="4982028"/>
            <a:ext cx="3962400" cy="1124857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ja-JP" sz="2800" dirty="0">
                <a:ea typeface="ＭＳ Ｐゴシック"/>
              </a:rPr>
              <a:t>Muhammad Touhidul Islam</a:t>
            </a:r>
            <a:br>
              <a:rPr lang="en-US" altLang="ja-JP" dirty="0">
                <a:ea typeface="ＭＳ Ｐゴシック"/>
              </a:rPr>
            </a:br>
            <a:r>
              <a:rPr lang="en-US" altLang="ja-JP" sz="2000" dirty="0">
                <a:ea typeface="ＭＳ Ｐゴシック"/>
              </a:rPr>
              <a:t>Senior Software Engineer</a:t>
            </a:r>
            <a:br>
              <a:rPr lang="en-US" altLang="ja-JP" sz="2000" dirty="0">
                <a:ea typeface="ＭＳ Ｐゴシック"/>
              </a:rPr>
            </a:br>
            <a:r>
              <a:rPr lang="en-US" altLang="ja-JP" sz="2000" dirty="0">
                <a:ea typeface="ＭＳ Ｐゴシック"/>
              </a:rPr>
              <a:t>BJIT Limited</a:t>
            </a:r>
            <a:endParaRPr lang="en-US" altLang="ja-JP" dirty="0">
              <a:ea typeface="ＭＳ Ｐゴシック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B36A7B-DA0C-CAE7-5EE5-5A53F0694F98}"/>
              </a:ext>
            </a:extLst>
          </p:cNvPr>
          <p:cNvSpPr txBox="1">
            <a:spLocks/>
          </p:cNvSpPr>
          <p:nvPr/>
        </p:nvSpPr>
        <p:spPr>
          <a:xfrm>
            <a:off x="5966792" y="2927469"/>
            <a:ext cx="3992217" cy="71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>
                <a:ea typeface="ＭＳ Ｐゴシック"/>
              </a:rPr>
              <a:t>Java Web Application Development</a:t>
            </a:r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80AE62EB-04B5-94C7-8B13-43B23CB859AD}"/>
              </a:ext>
            </a:extLst>
          </p:cNvPr>
          <p:cNvSpPr/>
          <p:nvPr/>
        </p:nvSpPr>
        <p:spPr>
          <a:xfrm rot="5400000">
            <a:off x="9180110" y="2282689"/>
            <a:ext cx="2140896" cy="417444"/>
          </a:xfrm>
          <a:prstGeom prst="mathMinus">
            <a:avLst>
              <a:gd name="adj1" fmla="val 3733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5BB23D21-6A5C-9DD4-6DE1-81FE4BA0198F}"/>
              </a:ext>
            </a:extLst>
          </p:cNvPr>
          <p:cNvSpPr/>
          <p:nvPr/>
        </p:nvSpPr>
        <p:spPr>
          <a:xfrm rot="5400000">
            <a:off x="520936" y="5260456"/>
            <a:ext cx="1124859" cy="382476"/>
          </a:xfrm>
          <a:prstGeom prst="mathMinus">
            <a:avLst>
              <a:gd name="adj1" fmla="val 18291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EEDB1-7B48-7A00-568C-CAE23B2A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EFF5-72B7-4059-8797-2FA16573BE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3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FB3D8414-678A-435D-A8AF-424CABF7A8AB}"/>
              </a:ext>
            </a:extLst>
          </p:cNvPr>
          <p:cNvSpPr>
            <a:spLocks noGrp="1"/>
          </p:cNvSpPr>
          <p:nvPr/>
        </p:nvSpPr>
        <p:spPr>
          <a:xfrm>
            <a:off x="1884000" y="160164"/>
            <a:ext cx="8424000" cy="511659"/>
          </a:xfrm>
          <a:prstGeom prst="rect">
            <a:avLst/>
          </a:prstGeom>
          <a:noFill/>
        </p:spPr>
        <p:txBody>
          <a:bodyPr anchor="ctr" anchorCtr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sz="3200" dirty="0"/>
              <a:t>Groovy: Operators</a:t>
            </a:r>
            <a:endParaRPr lang="en-US" sz="2000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0FF5E2A-0AF6-6684-15F7-E4DBF1DE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75" y="919472"/>
            <a:ext cx="8910053" cy="99236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Arithmetic operators, Relational operators, Logical operators, Bitwise operators and Assignment operators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756C4A-B419-CC0F-747F-19B3DE656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75" y="1999319"/>
            <a:ext cx="9200351" cy="469851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1F08F2-7CAC-7203-55FE-AD41D42D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EFF5-72B7-4059-8797-2FA16573BE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FB3D8414-678A-435D-A8AF-424CABF7A8AB}"/>
              </a:ext>
            </a:extLst>
          </p:cNvPr>
          <p:cNvSpPr>
            <a:spLocks noGrp="1"/>
          </p:cNvSpPr>
          <p:nvPr/>
        </p:nvSpPr>
        <p:spPr>
          <a:xfrm>
            <a:off x="1884000" y="160164"/>
            <a:ext cx="8424000" cy="511659"/>
          </a:xfrm>
          <a:prstGeom prst="rect">
            <a:avLst/>
          </a:prstGeom>
          <a:noFill/>
        </p:spPr>
        <p:txBody>
          <a:bodyPr anchor="ctr" anchorCtr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sz="3200" dirty="0"/>
              <a:t>Groovy: Decision Making</a:t>
            </a:r>
            <a:endParaRPr lang="en-US" sz="2000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0FF5E2A-0AF6-6684-15F7-E4DBF1DE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214" y="1518365"/>
            <a:ext cx="7467916" cy="196977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if, else/if, nested if, switch and nested switch statements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7675C75-C349-F3EE-3997-1E01D268D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14" y="4963769"/>
            <a:ext cx="3043910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“Value is less than 100"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338F721-CFB7-BB79-5F3A-C43EB8B4C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9712" y="4707109"/>
            <a:ext cx="1990700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(condition)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statement #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statement #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76E4D258-5A67-05BD-2B4B-4D0DB8546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83560"/>
            <a:ext cx="2162130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switch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(expression)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expression #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statement #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expression #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statement #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expression #N: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statement #N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...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default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statement #Default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...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827FB54-619F-CD8F-CA43-8090D1715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718" y="1024229"/>
            <a:ext cx="3594702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num1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num2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switch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(num1)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switch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(num2)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"num1 is 0, num2 is 0"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break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case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"num1 is 0, num2 is 1"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break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default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"nested default case!!"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break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case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"num1 is 1!"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break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default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"No matching case found!!"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9CD419-B7D8-4EF7-95A2-950DD71B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EFF5-72B7-4059-8797-2FA16573BE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6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FB3D8414-678A-435D-A8AF-424CABF7A8AB}"/>
              </a:ext>
            </a:extLst>
          </p:cNvPr>
          <p:cNvSpPr>
            <a:spLocks noGrp="1"/>
          </p:cNvSpPr>
          <p:nvPr/>
        </p:nvSpPr>
        <p:spPr>
          <a:xfrm>
            <a:off x="1884000" y="160164"/>
            <a:ext cx="8424000" cy="511659"/>
          </a:xfrm>
          <a:prstGeom prst="rect">
            <a:avLst/>
          </a:prstGeom>
          <a:noFill/>
        </p:spPr>
        <p:txBody>
          <a:bodyPr anchor="ctr" anchorCtr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sz="3200" dirty="0"/>
              <a:t>Groovy: Loops</a:t>
            </a:r>
            <a:endParaRPr lang="en-US" sz="2000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0FF5E2A-0AF6-6684-15F7-E4DBF1DE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74" y="880663"/>
            <a:ext cx="8910053" cy="5116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while, for, for-in loop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6C0E2263-D7E9-575C-572F-ABDB0982FC82}"/>
              </a:ext>
            </a:extLst>
          </p:cNvPr>
          <p:cNvSpPr txBox="1">
            <a:spLocks/>
          </p:cNvSpPr>
          <p:nvPr/>
        </p:nvSpPr>
        <p:spPr>
          <a:xfrm>
            <a:off x="1013474" y="3433903"/>
            <a:ext cx="8910053" cy="511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Loop control statements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break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continue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2E9F6B-8047-8E3A-AE58-115C58C77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74" y="1622726"/>
            <a:ext cx="1987826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(condition)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statement #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statement #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...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C41E08B-B34E-7C9B-351A-253502F3B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322" y="1622725"/>
            <a:ext cx="4160306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(variable declaration;expression;Increment)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statement #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statement #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…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38AA41F-BBC3-ABA7-21C7-E1246D9C6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9650" y="1622725"/>
            <a:ext cx="1977016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array = [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println(num);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C99822F8-69C9-CE72-D841-38B074D32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709" y="3741250"/>
            <a:ext cx="3354957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accent1"/>
                </a:solidFill>
              </a:rPr>
              <a:t>Closure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listOrMap.each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 key, value 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doSomething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listOrMap.eachWithIndex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it, index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doSomething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7F586E-41BE-2CBF-A0B1-35F8D7E4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EFF5-72B7-4059-8797-2FA16573BECC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2B05AD-5DE6-805E-E86E-919FF9A0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74" y="5286456"/>
            <a:ext cx="5231284" cy="94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77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FB3D8414-678A-435D-A8AF-424CABF7A8AB}"/>
              </a:ext>
            </a:extLst>
          </p:cNvPr>
          <p:cNvSpPr>
            <a:spLocks noGrp="1"/>
          </p:cNvSpPr>
          <p:nvPr/>
        </p:nvSpPr>
        <p:spPr>
          <a:xfrm>
            <a:off x="1884000" y="305937"/>
            <a:ext cx="8424000" cy="511659"/>
          </a:xfrm>
          <a:prstGeom prst="rect">
            <a:avLst/>
          </a:prstGeom>
          <a:noFill/>
        </p:spPr>
        <p:txBody>
          <a:bodyPr anchor="ctr" anchorCtr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sz="3200" dirty="0"/>
              <a:t>Groovy: Console Input</a:t>
            </a:r>
            <a:endParaRPr lang="en-US" sz="2000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0FF5E2A-0AF6-6684-15F7-E4DBF1DE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4276" y="1179282"/>
            <a:ext cx="4777724" cy="213376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Using </a:t>
            </a:r>
            <a:r>
              <a:rPr lang="en-US" dirty="0" err="1"/>
              <a:t>InputStreamReader</a:t>
            </a:r>
            <a:r>
              <a:rPr lang="en-US" dirty="0"/>
              <a:t>() and </a:t>
            </a:r>
            <a:r>
              <a:rPr lang="en-US" dirty="0" err="1"/>
              <a:t>BufferedReader</a:t>
            </a:r>
            <a:r>
              <a:rPr lang="en-US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7F586E-41BE-2CBF-A0B1-35F8D7E4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EFF5-72B7-4059-8797-2FA16573BECC}" type="slidenum">
              <a:rPr lang="en-US" smtClean="0"/>
              <a:t>13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2750FD-1472-BC97-6249-7DD440652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73" y="1179282"/>
            <a:ext cx="64865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28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FB3D8414-678A-435D-A8AF-424CABF7A8AB}"/>
              </a:ext>
            </a:extLst>
          </p:cNvPr>
          <p:cNvSpPr>
            <a:spLocks noGrp="1"/>
          </p:cNvSpPr>
          <p:nvPr/>
        </p:nvSpPr>
        <p:spPr>
          <a:xfrm>
            <a:off x="1884000" y="523563"/>
            <a:ext cx="8424000" cy="511659"/>
          </a:xfrm>
          <a:prstGeom prst="rect">
            <a:avLst/>
          </a:prstGeom>
          <a:noFill/>
        </p:spPr>
        <p:txBody>
          <a:bodyPr anchor="ctr" anchorCtr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sz="3200" dirty="0"/>
              <a:t>Groovy: Useful links</a:t>
            </a:r>
            <a:endParaRPr lang="en-US" sz="2000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0FF5E2A-0AF6-6684-15F7-E4DBF1DE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75" y="1552057"/>
            <a:ext cx="8910053" cy="239377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https://groovy-lang.org/syntax.html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https://www.tutorialspoint.com/groovy/index.htm</a:t>
            </a:r>
            <a:endParaRPr lang="en-US" dirty="0">
              <a:hlinkClick r:id="rId4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https://www.baeldung.com/groovy-language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5"/>
              </a:rPr>
              <a:t>https://www.javatpoint.com/groovy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AC4F7A-0EC7-4524-27DC-CDD28CEC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EFF5-72B7-4059-8797-2FA16573BE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63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FB3D8414-678A-435D-A8AF-424CABF7A8AB}"/>
              </a:ext>
            </a:extLst>
          </p:cNvPr>
          <p:cNvSpPr>
            <a:spLocks noGrp="1"/>
          </p:cNvSpPr>
          <p:nvPr/>
        </p:nvSpPr>
        <p:spPr>
          <a:xfrm>
            <a:off x="1884000" y="369004"/>
            <a:ext cx="8424000" cy="511659"/>
          </a:xfrm>
          <a:prstGeom prst="rect">
            <a:avLst/>
          </a:prstGeom>
          <a:noFill/>
        </p:spPr>
        <p:txBody>
          <a:bodyPr anchor="ctr" anchorCtr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sz="3200" dirty="0"/>
              <a:t>Assignment</a:t>
            </a:r>
            <a:endParaRPr lang="en-US" sz="2000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0FF5E2A-0AF6-6684-15F7-E4DBF1DE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517" y="1211967"/>
            <a:ext cx="8910053" cy="375759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Practice syntax and operators.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Implement leap year checker.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Implement evaluation system.</a:t>
            </a:r>
          </a:p>
          <a:p>
            <a:pPr lvl="1"/>
            <a:r>
              <a:rPr lang="en-US" dirty="0"/>
              <a:t>Val &gt;= 8 Excellent.</a:t>
            </a:r>
          </a:p>
          <a:p>
            <a:pPr lvl="1"/>
            <a:r>
              <a:rPr lang="en-US" dirty="0"/>
              <a:t>Val &gt;= 6.5 and &lt;8 Very Good.</a:t>
            </a:r>
          </a:p>
          <a:p>
            <a:pPr lvl="1"/>
            <a:r>
              <a:rPr lang="en-US" dirty="0"/>
              <a:t>Val &gt;=5 and &lt;6.5 Good.</a:t>
            </a:r>
          </a:p>
          <a:p>
            <a:pPr lvl="1"/>
            <a:r>
              <a:rPr lang="en-US" dirty="0"/>
              <a:t>Val &gt;= 3.5 and &lt;5 Below average.</a:t>
            </a:r>
          </a:p>
          <a:p>
            <a:pPr lvl="1"/>
            <a:r>
              <a:rPr lang="en-US" dirty="0"/>
              <a:t>Val &lt; 3.5 Poor.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7F586E-41BE-2CBF-A0B1-35F8D7E4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EFF5-72B7-4059-8797-2FA16573BE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18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FB3D8414-678A-435D-A8AF-424CABF7A8AB}"/>
              </a:ext>
            </a:extLst>
          </p:cNvPr>
          <p:cNvSpPr>
            <a:spLocks noGrp="1"/>
          </p:cNvSpPr>
          <p:nvPr/>
        </p:nvSpPr>
        <p:spPr>
          <a:xfrm>
            <a:off x="1796765" y="2911803"/>
            <a:ext cx="8598470" cy="1034394"/>
          </a:xfrm>
          <a:prstGeom prst="rect">
            <a:avLst/>
          </a:prstGeom>
          <a:noFill/>
        </p:spPr>
        <p:txBody>
          <a:bodyPr anchor="ctr" anchorCtr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sz="4800" dirty="0">
                <a:solidFill>
                  <a:srgbClr val="FF7979"/>
                </a:solidFill>
              </a:rPr>
              <a:t>Thank You</a:t>
            </a:r>
            <a:endParaRPr lang="en-US" sz="3600" dirty="0">
              <a:solidFill>
                <a:srgbClr val="FF797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45A6A8-E0BD-2B05-0FBA-2B49BD0E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EFF5-72B7-4059-8797-2FA16573BE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F77AB-D825-D643-9A22-E61FC2C3C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06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Object Oriented Programming Language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Optionally typed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Both programming and scripting Language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Native regex and lots of functional supports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Java platform based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Can be used Java libraries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More meaningful code and a lot more…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B3D8414-678A-435D-A8AF-424CABF7A8AB}"/>
              </a:ext>
            </a:extLst>
          </p:cNvPr>
          <p:cNvSpPr>
            <a:spLocks noGrp="1"/>
          </p:cNvSpPr>
          <p:nvPr/>
        </p:nvSpPr>
        <p:spPr>
          <a:xfrm>
            <a:off x="1704780" y="425207"/>
            <a:ext cx="8424000" cy="511659"/>
          </a:xfrm>
          <a:prstGeom prst="rect">
            <a:avLst/>
          </a:prstGeom>
          <a:noFill/>
        </p:spPr>
        <p:txBody>
          <a:bodyPr anchor="ctr" anchorCtr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sz="3200"/>
              <a:t>Groovy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83845-8AE6-C292-916E-79CFB2F5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EFF5-72B7-4059-8797-2FA16573BE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3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F77AB-D825-D643-9A22-E61FC2C3C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922"/>
            <a:ext cx="10515600" cy="551290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Download and Install Groovy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300" dirty="0"/>
              <a:t>Download: </a:t>
            </a:r>
            <a:r>
              <a:rPr lang="en-US" sz="2300" dirty="0">
                <a:hlinkClick r:id="rId2"/>
              </a:rPr>
              <a:t>https://groovy.apache.org</a:t>
            </a:r>
            <a:endParaRPr lang="en-US" sz="23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Set GROOVY_HOME path in environment variables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Open terminal and check version</a:t>
            </a:r>
          </a:p>
          <a:p>
            <a:pPr marL="0" indent="0">
              <a:buNone/>
            </a:pPr>
            <a:r>
              <a:rPr lang="en-US" dirty="0"/>
              <a:t>	#</a:t>
            </a:r>
            <a:r>
              <a:rPr lang="en-US" dirty="0">
                <a:solidFill>
                  <a:schemeClr val="accent2"/>
                </a:solidFill>
              </a:rPr>
              <a:t>groovy -version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Groovy shell</a:t>
            </a:r>
          </a:p>
          <a:p>
            <a:pPr marL="0" indent="0">
              <a:buNone/>
            </a:pPr>
            <a:r>
              <a:rPr lang="en-US" dirty="0"/>
              <a:t>	#</a:t>
            </a:r>
            <a:r>
              <a:rPr lang="en-US" dirty="0">
                <a:solidFill>
                  <a:schemeClr val="accent2"/>
                </a:solidFill>
              </a:rPr>
              <a:t>groovysh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Or include binary:</a:t>
            </a:r>
            <a:endParaRPr lang="en-US" sz="2600" b="1" dirty="0"/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</a:rPr>
              <a:t>	</a:t>
            </a:r>
            <a:r>
              <a:rPr lang="en-US" sz="2600" b="1" dirty="0"/>
              <a:t> </a:t>
            </a:r>
            <a:r>
              <a:rPr lang="en-US" sz="2600" dirty="0"/>
              <a:t>Maven</a:t>
            </a:r>
            <a:r>
              <a:rPr lang="en-US" sz="2600" b="1" dirty="0"/>
              <a:t>: </a:t>
            </a:r>
            <a:r>
              <a:rPr lang="en-US" sz="2600" dirty="0">
                <a:solidFill>
                  <a:schemeClr val="accent1"/>
                </a:solidFill>
              </a:rPr>
              <a:t>&lt;dependency&gt;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</a:rPr>
              <a:t>    			&lt;</a:t>
            </a:r>
            <a:r>
              <a:rPr lang="en-US" sz="2600" dirty="0" err="1">
                <a:solidFill>
                  <a:schemeClr val="accent1"/>
                </a:solidFill>
              </a:rPr>
              <a:t>groupId</a:t>
            </a:r>
            <a:r>
              <a:rPr lang="en-US" sz="2600" dirty="0">
                <a:solidFill>
                  <a:schemeClr val="accent1"/>
                </a:solidFill>
              </a:rPr>
              <a:t>&gt;</a:t>
            </a:r>
            <a:r>
              <a:rPr lang="en-US" sz="2600" dirty="0" err="1">
                <a:solidFill>
                  <a:schemeClr val="accent1"/>
                </a:solidFill>
              </a:rPr>
              <a:t>org.codehaus.groovy</a:t>
            </a:r>
            <a:r>
              <a:rPr lang="en-US" sz="2600" dirty="0">
                <a:solidFill>
                  <a:schemeClr val="accent1"/>
                </a:solidFill>
              </a:rPr>
              <a:t>&lt;/</a:t>
            </a:r>
            <a:r>
              <a:rPr lang="en-US" sz="2600" dirty="0" err="1">
                <a:solidFill>
                  <a:schemeClr val="accent1"/>
                </a:solidFill>
              </a:rPr>
              <a:t>groupId</a:t>
            </a:r>
            <a:r>
              <a:rPr lang="en-US" sz="2600" dirty="0">
                <a:solidFill>
                  <a:schemeClr val="accent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</a:rPr>
              <a:t>    			&lt;</a:t>
            </a:r>
            <a:r>
              <a:rPr lang="en-US" sz="2600" dirty="0" err="1">
                <a:solidFill>
                  <a:schemeClr val="accent1"/>
                </a:solidFill>
              </a:rPr>
              <a:t>artifactId</a:t>
            </a:r>
            <a:r>
              <a:rPr lang="en-US" sz="2600" dirty="0">
                <a:solidFill>
                  <a:schemeClr val="accent1"/>
                </a:solidFill>
              </a:rPr>
              <a:t>&gt;groovy-all&lt;/</a:t>
            </a:r>
            <a:r>
              <a:rPr lang="en-US" sz="2600" dirty="0" err="1">
                <a:solidFill>
                  <a:schemeClr val="accent1"/>
                </a:solidFill>
              </a:rPr>
              <a:t>artifactId</a:t>
            </a:r>
            <a:r>
              <a:rPr lang="en-US" sz="2600" dirty="0">
                <a:solidFill>
                  <a:schemeClr val="accent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</a:rPr>
              <a:t>    			&lt;version&gt;3.0.5&lt;/version&gt;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</a:rPr>
              <a:t>    			&lt;type&gt;pom&lt;/type&gt;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</a:rPr>
              <a:t>		&lt;/dependency&gt;</a:t>
            </a:r>
          </a:p>
          <a:p>
            <a:pPr marL="0" indent="0">
              <a:buNone/>
            </a:pPr>
            <a:r>
              <a:rPr lang="en-US" sz="2600" dirty="0"/>
              <a:t>	Gradle</a:t>
            </a:r>
            <a:r>
              <a:rPr lang="en-US" sz="2600" b="1" dirty="0"/>
              <a:t>: </a:t>
            </a:r>
            <a:r>
              <a:rPr lang="en-US" sz="2600" dirty="0">
                <a:solidFill>
                  <a:schemeClr val="accent1"/>
                </a:solidFill>
              </a:rPr>
              <a:t>implementation 'org.codehaus.groovy:groovy-all:3.0.5'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B3D8414-678A-435D-A8AF-424CABF7A8AB}"/>
              </a:ext>
            </a:extLst>
          </p:cNvPr>
          <p:cNvSpPr>
            <a:spLocks noGrp="1"/>
          </p:cNvSpPr>
          <p:nvPr/>
        </p:nvSpPr>
        <p:spPr>
          <a:xfrm>
            <a:off x="1704780" y="425207"/>
            <a:ext cx="8424000" cy="511659"/>
          </a:xfrm>
          <a:prstGeom prst="rect">
            <a:avLst/>
          </a:prstGeom>
          <a:noFill/>
        </p:spPr>
        <p:txBody>
          <a:bodyPr anchor="ctr" anchorCtr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sz="3200" dirty="0"/>
              <a:t>Groovy: Setup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DBD423-F3AE-69D7-8DA0-F2C7ED06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EFF5-72B7-4059-8797-2FA16573BE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0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8F3AB8-4716-8F17-3F03-FB219900F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75" y="1699152"/>
            <a:ext cx="9084682" cy="4587442"/>
          </a:xfrm>
          <a:prstGeom prst="rect">
            <a:avLst/>
          </a:prstGeom>
        </p:spPr>
      </p:pic>
      <p:sp>
        <p:nvSpPr>
          <p:cNvPr id="12" name="タイトル 1">
            <a:extLst>
              <a:ext uri="{FF2B5EF4-FFF2-40B4-BE49-F238E27FC236}">
                <a16:creationId xmlns:a16="http://schemas.microsoft.com/office/drawing/2014/main" id="{B754020F-2339-4EE3-4E9D-4E427C3CCBC3}"/>
              </a:ext>
            </a:extLst>
          </p:cNvPr>
          <p:cNvSpPr>
            <a:spLocks noGrp="1"/>
          </p:cNvSpPr>
          <p:nvPr/>
        </p:nvSpPr>
        <p:spPr>
          <a:xfrm>
            <a:off x="1884000" y="295306"/>
            <a:ext cx="8424000" cy="511659"/>
          </a:xfrm>
          <a:prstGeom prst="rect">
            <a:avLst/>
          </a:prstGeom>
          <a:noFill/>
        </p:spPr>
        <p:txBody>
          <a:bodyPr anchor="ctr" anchorCtr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sz="3200" dirty="0"/>
              <a:t>Groovy: Run Code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EA7FEFC0-1136-64BA-2C78-7E81446002AA}"/>
              </a:ext>
            </a:extLst>
          </p:cNvPr>
          <p:cNvSpPr txBox="1">
            <a:spLocks/>
          </p:cNvSpPr>
          <p:nvPr/>
        </p:nvSpPr>
        <p:spPr>
          <a:xfrm>
            <a:off x="1013475" y="1035222"/>
            <a:ext cx="8910053" cy="1142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Groovy Shell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AEFF77-6D7D-80FD-7A2F-FE2AB4B9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EFF5-72B7-4059-8797-2FA16573BE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FB3D8414-678A-435D-A8AF-424CABF7A8AB}"/>
              </a:ext>
            </a:extLst>
          </p:cNvPr>
          <p:cNvSpPr>
            <a:spLocks noGrp="1"/>
          </p:cNvSpPr>
          <p:nvPr/>
        </p:nvSpPr>
        <p:spPr>
          <a:xfrm>
            <a:off x="1731284" y="292035"/>
            <a:ext cx="8424000" cy="511659"/>
          </a:xfrm>
          <a:prstGeom prst="rect">
            <a:avLst/>
          </a:prstGeom>
          <a:noFill/>
        </p:spPr>
        <p:txBody>
          <a:bodyPr anchor="ctr" anchorCtr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sz="3200" dirty="0"/>
              <a:t>Groovy: Run Code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D13BF576-2DF5-3219-07CA-77D9E55D9FAA}"/>
              </a:ext>
            </a:extLst>
          </p:cNvPr>
          <p:cNvSpPr txBox="1">
            <a:spLocks/>
          </p:cNvSpPr>
          <p:nvPr/>
        </p:nvSpPr>
        <p:spPr>
          <a:xfrm>
            <a:off x="1013475" y="1035222"/>
            <a:ext cx="8910053" cy="1142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Command Prompt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sz="2200" dirty="0"/>
              <a:t>#  groovy </a:t>
            </a:r>
            <a:r>
              <a:rPr lang="en-US" sz="2200" dirty="0" err="1"/>
              <a:t>ClassName.groovy</a:t>
            </a: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960A849-F6E8-5C3B-01D9-E63342803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75" y="2155241"/>
            <a:ext cx="8580870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main(String[]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"Hello Groovy!"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38E43D-EC18-0035-AB72-F816EFD61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75" y="4314051"/>
            <a:ext cx="8580870" cy="2424192"/>
          </a:xfrm>
          <a:prstGeom prst="rect">
            <a:avLst/>
          </a:prstGeom>
        </p:spPr>
      </p:pic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A19E20D8-3847-C937-9BC3-3B834547BFCA}"/>
              </a:ext>
            </a:extLst>
          </p:cNvPr>
          <p:cNvSpPr txBox="1">
            <a:spLocks/>
          </p:cNvSpPr>
          <p:nvPr/>
        </p:nvSpPr>
        <p:spPr>
          <a:xfrm>
            <a:off x="1910434" y="3687727"/>
            <a:ext cx="7683911" cy="57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Save as: </a:t>
            </a:r>
            <a:r>
              <a:rPr lang="en-US" dirty="0" err="1"/>
              <a:t>Test.groovy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BBFADC-8AFD-D680-DFD4-BBD52308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EFF5-72B7-4059-8797-2FA16573BE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1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FB3D8414-678A-435D-A8AF-424CABF7A8AB}"/>
              </a:ext>
            </a:extLst>
          </p:cNvPr>
          <p:cNvSpPr>
            <a:spLocks noGrp="1"/>
          </p:cNvSpPr>
          <p:nvPr/>
        </p:nvSpPr>
        <p:spPr>
          <a:xfrm>
            <a:off x="1731284" y="292035"/>
            <a:ext cx="8424000" cy="511659"/>
          </a:xfrm>
          <a:prstGeom prst="rect">
            <a:avLst/>
          </a:prstGeom>
          <a:noFill/>
        </p:spPr>
        <p:txBody>
          <a:bodyPr anchor="ctr" anchorCtr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sz="3200" dirty="0"/>
              <a:t>Groovy: Run Code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9DC45B-9E60-188A-5DAB-481DB53CD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75" y="1035222"/>
            <a:ext cx="8910053" cy="11423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IDE: IntelliJ IDEA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Link: </a:t>
            </a:r>
            <a:r>
              <a:rPr lang="en-US" sz="2000" dirty="0">
                <a:solidFill>
                  <a:schemeClr val="accent1"/>
                </a:solidFill>
              </a:rPr>
              <a:t>https://www.jetbrains.com/idea/download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8A6D840-5506-5131-C2D4-EFB4F5A8D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75" y="2289113"/>
            <a:ext cx="10052090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main(String[]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"Hello Groovy!"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6DF5FEA1-6A87-9ED0-3F0F-25BC1BDD0D21}"/>
              </a:ext>
            </a:extLst>
          </p:cNvPr>
          <p:cNvSpPr txBox="1">
            <a:spLocks/>
          </p:cNvSpPr>
          <p:nvPr/>
        </p:nvSpPr>
        <p:spPr>
          <a:xfrm>
            <a:off x="1013474" y="4222370"/>
            <a:ext cx="8910053" cy="160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Groovy automatically imports the packages –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1"/>
                </a:solidFill>
              </a:rPr>
              <a:t>groovy.lang</a:t>
            </a:r>
            <a:r>
              <a:rPr lang="en-US" sz="2400" dirty="0">
                <a:solidFill>
                  <a:schemeClr val="accent1"/>
                </a:solidFill>
              </a:rPr>
              <a:t>.*, </a:t>
            </a:r>
            <a:r>
              <a:rPr lang="en-US" sz="2400" dirty="0" err="1">
                <a:solidFill>
                  <a:schemeClr val="accent1"/>
                </a:solidFill>
              </a:rPr>
              <a:t>groovy.util</a:t>
            </a:r>
            <a:r>
              <a:rPr lang="en-US" sz="2400" dirty="0">
                <a:solidFill>
                  <a:schemeClr val="accent1"/>
                </a:solidFill>
              </a:rPr>
              <a:t>.*, </a:t>
            </a:r>
            <a:r>
              <a:rPr lang="en-US" sz="2400" dirty="0" err="1">
                <a:solidFill>
                  <a:schemeClr val="accent1"/>
                </a:solidFill>
              </a:rPr>
              <a:t>java.lang</a:t>
            </a:r>
            <a:r>
              <a:rPr lang="en-US" sz="2400" dirty="0">
                <a:solidFill>
                  <a:schemeClr val="accent1"/>
                </a:solidFill>
              </a:rPr>
              <a:t>.*, </a:t>
            </a:r>
            <a:r>
              <a:rPr lang="en-US" sz="2400" dirty="0" err="1">
                <a:solidFill>
                  <a:schemeClr val="accent1"/>
                </a:solidFill>
              </a:rPr>
              <a:t>java.util</a:t>
            </a:r>
            <a:r>
              <a:rPr lang="en-US" sz="2400" dirty="0">
                <a:solidFill>
                  <a:schemeClr val="accent1"/>
                </a:solidFill>
              </a:rPr>
              <a:t>.*,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	java.net.* and java.io.*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605C39-6B2C-31A5-0D60-4F535F47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EFF5-72B7-4059-8797-2FA16573BE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2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FB3D8414-678A-435D-A8AF-424CABF7A8AB}"/>
              </a:ext>
            </a:extLst>
          </p:cNvPr>
          <p:cNvSpPr>
            <a:spLocks noGrp="1"/>
          </p:cNvSpPr>
          <p:nvPr/>
        </p:nvSpPr>
        <p:spPr>
          <a:xfrm>
            <a:off x="1731284" y="196566"/>
            <a:ext cx="8424000" cy="511659"/>
          </a:xfrm>
          <a:prstGeom prst="rect">
            <a:avLst/>
          </a:prstGeom>
          <a:noFill/>
        </p:spPr>
        <p:txBody>
          <a:bodyPr anchor="ctr" anchorCtr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sz="3200" dirty="0"/>
              <a:t>Groovy: Basic Syntax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9DC45B-9E60-188A-5DAB-481DB53CD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74" y="770624"/>
            <a:ext cx="8910053" cy="238339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Comments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Semicolons</a:t>
            </a:r>
            <a:endParaRPr lang="en-US" sz="2000" dirty="0"/>
          </a:p>
          <a:p>
            <a:pPr lvl="1"/>
            <a:r>
              <a:rPr lang="en-US" sz="1800" dirty="0"/>
              <a:t>Optional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Identifiers</a:t>
            </a:r>
          </a:p>
          <a:p>
            <a:pPr lvl="1"/>
            <a:r>
              <a:rPr lang="en-US" sz="1800" dirty="0"/>
              <a:t>Start</a:t>
            </a:r>
            <a:r>
              <a:rPr lang="en-US" sz="2000" dirty="0"/>
              <a:t> with a letter, a dollar or an underscore. Cannot start with a number.</a:t>
            </a:r>
          </a:p>
          <a:p>
            <a:pPr lvl="1"/>
            <a:r>
              <a:rPr lang="en-US" sz="2000" dirty="0"/>
              <a:t>Variable can be defined by </a:t>
            </a:r>
            <a:r>
              <a:rPr lang="en-US" sz="2000" dirty="0">
                <a:solidFill>
                  <a:schemeClr val="accent5"/>
                </a:solidFill>
              </a:rPr>
              <a:t>native syntax for the data type</a:t>
            </a:r>
            <a:r>
              <a:rPr lang="en-US" sz="2000" dirty="0"/>
              <a:t> or using the </a:t>
            </a:r>
            <a:r>
              <a:rPr lang="en-US" sz="2000" dirty="0">
                <a:solidFill>
                  <a:schemeClr val="accent5"/>
                </a:solidFill>
              </a:rPr>
              <a:t>def keyword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6DF5FEA1-6A87-9ED0-3F0F-25BC1BDD0D21}"/>
              </a:ext>
            </a:extLst>
          </p:cNvPr>
          <p:cNvSpPr txBox="1">
            <a:spLocks/>
          </p:cNvSpPr>
          <p:nvPr/>
        </p:nvSpPr>
        <p:spPr>
          <a:xfrm>
            <a:off x="1013474" y="4222370"/>
            <a:ext cx="8910053" cy="2231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41619F9-A800-8933-4BC7-87127A156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74" y="3216417"/>
            <a:ext cx="10165052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main(String[]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This program prints ‘Hello Groovy!’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"Hello Groovy!"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 This is an example of groovy identifier.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Quoted function identifier.*/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"say hello"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"say hello"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identifierName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"Quoted function identifier"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"Hello from - 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identifierName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778894-F712-609B-9E01-E50CF776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EFF5-72B7-4059-8797-2FA16573BE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FB3D8414-678A-435D-A8AF-424CABF7A8AB}"/>
              </a:ext>
            </a:extLst>
          </p:cNvPr>
          <p:cNvSpPr>
            <a:spLocks noGrp="1"/>
          </p:cNvSpPr>
          <p:nvPr/>
        </p:nvSpPr>
        <p:spPr>
          <a:xfrm>
            <a:off x="1884000" y="160164"/>
            <a:ext cx="8424000" cy="511659"/>
          </a:xfrm>
          <a:prstGeom prst="rect">
            <a:avLst/>
          </a:prstGeom>
          <a:noFill/>
        </p:spPr>
        <p:txBody>
          <a:bodyPr anchor="ctr" anchorCtr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sz="3200" dirty="0"/>
              <a:t>Groovy: Basic Syntax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7274D-F1BD-F12F-6B77-77E1B3082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45" y="1821552"/>
            <a:ext cx="8395568" cy="4575905"/>
          </a:xfrm>
          <a:prstGeom prst="rect">
            <a:avLst/>
          </a:prstGeom>
        </p:spPr>
      </p:pic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0FF5E2A-0AF6-6684-15F7-E4DBF1DE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75" y="1035222"/>
            <a:ext cx="8910053" cy="6935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Keywords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0DA69F-81FF-CD8D-F183-008126A3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EFF5-72B7-4059-8797-2FA16573BE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9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FB3D8414-678A-435D-A8AF-424CABF7A8AB}"/>
              </a:ext>
            </a:extLst>
          </p:cNvPr>
          <p:cNvSpPr>
            <a:spLocks noGrp="1"/>
          </p:cNvSpPr>
          <p:nvPr/>
        </p:nvSpPr>
        <p:spPr>
          <a:xfrm>
            <a:off x="1884000" y="160164"/>
            <a:ext cx="8424000" cy="511659"/>
          </a:xfrm>
          <a:prstGeom prst="rect">
            <a:avLst/>
          </a:prstGeom>
          <a:noFill/>
        </p:spPr>
        <p:txBody>
          <a:bodyPr anchor="ctr" anchorCtr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sz="3200" dirty="0"/>
              <a:t>Groovy: Data Type</a:t>
            </a:r>
            <a:endParaRPr lang="en-US" sz="2000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0FF5E2A-0AF6-6684-15F7-E4DBF1DE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75" y="920842"/>
            <a:ext cx="8910053" cy="19332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Optional type, type safe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not specified, assumed to be </a:t>
            </a:r>
            <a:r>
              <a:rPr lang="en-US" dirty="0" err="1"/>
              <a:t>java.lang.Object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Built-in type: short, byte, int, long, float, double, char, Boolean, String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47F9CA-EC38-DCCC-4EEA-5CAA954C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75" y="2984836"/>
            <a:ext cx="4870490" cy="37548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main(String[]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float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10.56f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10.5e40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BigInteger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bi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BigDecimal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bd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3.5g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(y);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(bi);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(bd);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857206-C2BB-BC01-152C-8A62F13A3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000205"/>
            <a:ext cx="471809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main(String[]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def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“Groovy"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(name);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5B28A-A0BB-E74B-25A6-11537AC2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EFF5-72B7-4059-8797-2FA16573BE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5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1126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JetBrains Mono</vt:lpstr>
      <vt:lpstr>Wingdings</vt:lpstr>
      <vt:lpstr>Office Theme</vt:lpstr>
      <vt:lpstr>Spring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Groovy &amp; Spock Framework</dc:title>
  <dc:creator>BJIT LTD</dc:creator>
  <cp:lastModifiedBy>BJIT LTD</cp:lastModifiedBy>
  <cp:revision>61</cp:revision>
  <dcterms:created xsi:type="dcterms:W3CDTF">2022-12-08T04:24:41Z</dcterms:created>
  <dcterms:modified xsi:type="dcterms:W3CDTF">2023-09-11T03:32:05Z</dcterms:modified>
</cp:coreProperties>
</file>