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9144000" cy="5143500" type="screen16x9"/>
  <p:notesSz cx="6858000" cy="9144000"/>
  <p:embeddedFontLst>
    <p:embeddedFont>
      <p:font typeface="Robo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1918">
          <p15:clr>
            <a:srgbClr val="A4A3A4"/>
          </p15:clr>
        </p15:guide>
        <p15:guide id="3" pos="38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snapToGrid="0">
      <p:cViewPr>
        <p:scale>
          <a:sx n="119" d="100"/>
          <a:sy n="119" d="100"/>
        </p:scale>
        <p:origin x="-250" y="206"/>
      </p:cViewPr>
      <p:guideLst>
        <p:guide orient="horz" pos="1620"/>
        <p:guide pos="1918"/>
        <p:guide pos="38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10504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b551ab6de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b551ab6d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b551ab6d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b551ab6d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b551ab6de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b551ab6de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b551ab6de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b551ab6d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b551ab6de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b551ab6de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551ab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551ab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b551ab6d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b551ab6d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b551ab6d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b551ab6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b551ab6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b551ab6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b551ab6d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b551ab6d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b551ab6d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b551ab6d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b551ab6d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b551ab6d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b551ab6d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b551ab6d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rgbClr val="666666"/>
              </a:buClr>
              <a:buSzPts val="5200"/>
              <a:buNone/>
              <a:defRPr sz="5200">
                <a:solidFill>
                  <a:srgbClr val="666666"/>
                </a:solidFill>
              </a:defRPr>
            </a:lvl1pPr>
            <a:lvl2pPr lvl="1">
              <a:spcBef>
                <a:spcPts val="0"/>
              </a:spcBef>
              <a:spcAft>
                <a:spcPts val="0"/>
              </a:spcAft>
              <a:buClr>
                <a:srgbClr val="666666"/>
              </a:buClr>
              <a:buSzPts val="5200"/>
              <a:buNone/>
              <a:defRPr sz="5200">
                <a:solidFill>
                  <a:srgbClr val="666666"/>
                </a:solidFill>
              </a:defRPr>
            </a:lvl2pPr>
            <a:lvl3pPr lvl="2">
              <a:spcBef>
                <a:spcPts val="0"/>
              </a:spcBef>
              <a:spcAft>
                <a:spcPts val="0"/>
              </a:spcAft>
              <a:buClr>
                <a:srgbClr val="666666"/>
              </a:buClr>
              <a:buSzPts val="5200"/>
              <a:buNone/>
              <a:defRPr sz="5200">
                <a:solidFill>
                  <a:srgbClr val="666666"/>
                </a:solidFill>
              </a:defRPr>
            </a:lvl3pPr>
            <a:lvl4pPr lvl="3">
              <a:spcBef>
                <a:spcPts val="0"/>
              </a:spcBef>
              <a:spcAft>
                <a:spcPts val="0"/>
              </a:spcAft>
              <a:buClr>
                <a:srgbClr val="666666"/>
              </a:buClr>
              <a:buSzPts val="5200"/>
              <a:buNone/>
              <a:defRPr sz="5200">
                <a:solidFill>
                  <a:srgbClr val="666666"/>
                </a:solidFill>
              </a:defRPr>
            </a:lvl4pPr>
            <a:lvl5pPr lvl="4">
              <a:spcBef>
                <a:spcPts val="0"/>
              </a:spcBef>
              <a:spcAft>
                <a:spcPts val="0"/>
              </a:spcAft>
              <a:buClr>
                <a:srgbClr val="666666"/>
              </a:buClr>
              <a:buSzPts val="5200"/>
              <a:buNone/>
              <a:defRPr sz="5200">
                <a:solidFill>
                  <a:srgbClr val="666666"/>
                </a:solidFill>
              </a:defRPr>
            </a:lvl5pPr>
            <a:lvl6pPr lvl="5">
              <a:spcBef>
                <a:spcPts val="0"/>
              </a:spcBef>
              <a:spcAft>
                <a:spcPts val="0"/>
              </a:spcAft>
              <a:buClr>
                <a:srgbClr val="666666"/>
              </a:buClr>
              <a:buSzPts val="5200"/>
              <a:buNone/>
              <a:defRPr sz="5200">
                <a:solidFill>
                  <a:srgbClr val="666666"/>
                </a:solidFill>
              </a:defRPr>
            </a:lvl6pPr>
            <a:lvl7pPr lvl="6">
              <a:spcBef>
                <a:spcPts val="0"/>
              </a:spcBef>
              <a:spcAft>
                <a:spcPts val="0"/>
              </a:spcAft>
              <a:buClr>
                <a:srgbClr val="666666"/>
              </a:buClr>
              <a:buSzPts val="5200"/>
              <a:buNone/>
              <a:defRPr sz="5200">
                <a:solidFill>
                  <a:srgbClr val="666666"/>
                </a:solidFill>
              </a:defRPr>
            </a:lvl7pPr>
            <a:lvl8pPr lvl="7">
              <a:spcBef>
                <a:spcPts val="0"/>
              </a:spcBef>
              <a:spcAft>
                <a:spcPts val="0"/>
              </a:spcAft>
              <a:buClr>
                <a:srgbClr val="666666"/>
              </a:buClr>
              <a:buSzPts val="5200"/>
              <a:buNone/>
              <a:defRPr sz="5200">
                <a:solidFill>
                  <a:srgbClr val="666666"/>
                </a:solidFill>
              </a:defRPr>
            </a:lvl8pPr>
            <a:lvl9pPr lvl="8">
              <a:spcBef>
                <a:spcPts val="0"/>
              </a:spcBef>
              <a:spcAft>
                <a:spcPts val="0"/>
              </a:spcAft>
              <a:buClr>
                <a:srgbClr val="666666"/>
              </a:buClr>
              <a:buSzPts val="5200"/>
              <a:buNone/>
              <a:defRPr sz="5200">
                <a:solidFill>
                  <a:srgbClr val="666666"/>
                </a:solidFill>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666666"/>
              </a:buClr>
              <a:buSzPts val="2800"/>
              <a:buNone/>
              <a:defRPr sz="2800">
                <a:solidFill>
                  <a:srgbClr val="666666"/>
                </a:solidFill>
              </a:defRPr>
            </a:lvl1pPr>
            <a:lvl2pPr lvl="1">
              <a:lnSpc>
                <a:spcPct val="100000"/>
              </a:lnSpc>
              <a:spcBef>
                <a:spcPts val="0"/>
              </a:spcBef>
              <a:spcAft>
                <a:spcPts val="0"/>
              </a:spcAft>
              <a:buClr>
                <a:srgbClr val="666666"/>
              </a:buClr>
              <a:buSzPts val="2800"/>
              <a:buNone/>
              <a:defRPr sz="2800">
                <a:solidFill>
                  <a:srgbClr val="666666"/>
                </a:solidFill>
              </a:defRPr>
            </a:lvl2pPr>
            <a:lvl3pPr lvl="2">
              <a:lnSpc>
                <a:spcPct val="100000"/>
              </a:lnSpc>
              <a:spcBef>
                <a:spcPts val="0"/>
              </a:spcBef>
              <a:spcAft>
                <a:spcPts val="0"/>
              </a:spcAft>
              <a:buClr>
                <a:srgbClr val="666666"/>
              </a:buClr>
              <a:buSzPts val="2800"/>
              <a:buNone/>
              <a:defRPr sz="2800">
                <a:solidFill>
                  <a:srgbClr val="666666"/>
                </a:solidFill>
              </a:defRPr>
            </a:lvl3pPr>
            <a:lvl4pPr lvl="3">
              <a:lnSpc>
                <a:spcPct val="100000"/>
              </a:lnSpc>
              <a:spcBef>
                <a:spcPts val="0"/>
              </a:spcBef>
              <a:spcAft>
                <a:spcPts val="0"/>
              </a:spcAft>
              <a:buClr>
                <a:srgbClr val="666666"/>
              </a:buClr>
              <a:buSzPts val="2800"/>
              <a:buNone/>
              <a:defRPr sz="2800">
                <a:solidFill>
                  <a:srgbClr val="666666"/>
                </a:solidFill>
              </a:defRPr>
            </a:lvl4pPr>
            <a:lvl5pPr lvl="4">
              <a:lnSpc>
                <a:spcPct val="100000"/>
              </a:lnSpc>
              <a:spcBef>
                <a:spcPts val="0"/>
              </a:spcBef>
              <a:spcAft>
                <a:spcPts val="0"/>
              </a:spcAft>
              <a:buClr>
                <a:srgbClr val="666666"/>
              </a:buClr>
              <a:buSzPts val="2800"/>
              <a:buNone/>
              <a:defRPr sz="2800">
                <a:solidFill>
                  <a:srgbClr val="666666"/>
                </a:solidFill>
              </a:defRPr>
            </a:lvl5pPr>
            <a:lvl6pPr lvl="5">
              <a:lnSpc>
                <a:spcPct val="100000"/>
              </a:lnSpc>
              <a:spcBef>
                <a:spcPts val="0"/>
              </a:spcBef>
              <a:spcAft>
                <a:spcPts val="0"/>
              </a:spcAft>
              <a:buClr>
                <a:srgbClr val="666666"/>
              </a:buClr>
              <a:buSzPts val="2800"/>
              <a:buNone/>
              <a:defRPr sz="2800">
                <a:solidFill>
                  <a:srgbClr val="666666"/>
                </a:solidFill>
              </a:defRPr>
            </a:lvl6pPr>
            <a:lvl7pPr lvl="6">
              <a:lnSpc>
                <a:spcPct val="100000"/>
              </a:lnSpc>
              <a:spcBef>
                <a:spcPts val="0"/>
              </a:spcBef>
              <a:spcAft>
                <a:spcPts val="0"/>
              </a:spcAft>
              <a:buClr>
                <a:srgbClr val="666666"/>
              </a:buClr>
              <a:buSzPts val="2800"/>
              <a:buNone/>
              <a:defRPr sz="2800">
                <a:solidFill>
                  <a:srgbClr val="666666"/>
                </a:solidFill>
              </a:defRPr>
            </a:lvl7pPr>
            <a:lvl8pPr lvl="7">
              <a:lnSpc>
                <a:spcPct val="100000"/>
              </a:lnSpc>
              <a:spcBef>
                <a:spcPts val="0"/>
              </a:spcBef>
              <a:spcAft>
                <a:spcPts val="0"/>
              </a:spcAft>
              <a:buClr>
                <a:srgbClr val="666666"/>
              </a:buClr>
              <a:buSzPts val="2800"/>
              <a:buNone/>
              <a:defRPr sz="2800">
                <a:solidFill>
                  <a:srgbClr val="666666"/>
                </a:solidFill>
              </a:defRPr>
            </a:lvl8pPr>
            <a:lvl9pPr lvl="8">
              <a:lnSpc>
                <a:spcPct val="100000"/>
              </a:lnSpc>
              <a:spcBef>
                <a:spcPts val="0"/>
              </a:spcBef>
              <a:spcAft>
                <a:spcPts val="0"/>
              </a:spcAft>
              <a:buClr>
                <a:srgbClr val="666666"/>
              </a:buClr>
              <a:buSzPts val="2800"/>
              <a:buNone/>
              <a:defRPr sz="2800">
                <a:solidFill>
                  <a:srgbClr val="666666"/>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1pPr>
            <a:lvl2pPr lvl="1">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2pPr>
            <a:lvl3pPr lvl="2">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3pPr>
            <a:lvl4pPr lvl="3">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4pPr>
            <a:lvl5pPr lvl="4">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5pPr>
            <a:lvl6pPr lvl="5">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6pPr>
            <a:lvl7pPr lvl="6">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7pPr>
            <a:lvl8pPr lvl="7">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8pPr>
            <a:lvl9pPr lvl="8">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666666"/>
              </a:buClr>
              <a:buSzPts val="1800"/>
              <a:buFont typeface="Roboto"/>
              <a:buChar char="●"/>
              <a:defRPr sz="1800">
                <a:solidFill>
                  <a:srgbClr val="666666"/>
                </a:solidFill>
                <a:latin typeface="Roboto"/>
                <a:ea typeface="Roboto"/>
                <a:cs typeface="Roboto"/>
                <a:sym typeface="Roboto"/>
              </a:defRPr>
            </a:lvl1pPr>
            <a:lvl2pPr marL="914400" lvl="1"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2pPr>
            <a:lvl3pPr marL="1371600" lvl="2"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3pPr>
            <a:lvl4pPr marL="1828800" lvl="3"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4pPr>
            <a:lvl5pPr marL="2286000" lvl="4"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5pPr>
            <a:lvl6pPr marL="2743200" lvl="5"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6pPr>
            <a:lvl7pPr marL="3200400" lvl="6"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7pPr>
            <a:lvl8pPr marL="3657600" lvl="7"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8pPr>
            <a:lvl9pPr marL="4114800" lvl="8"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4180" dirty="0" smtClean="0"/>
              <a:t>Differences between members and casual riders for Cyclistic</a:t>
            </a:r>
            <a:endParaRPr sz="418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900" dirty="0" smtClean="0"/>
              <a:t>Touch Hun</a:t>
            </a:r>
            <a:endParaRPr sz="1900" dirty="0"/>
          </a:p>
          <a:p>
            <a:pPr marL="0" lvl="0" indent="0" algn="l" rtl="0">
              <a:spcBef>
                <a:spcPts val="0"/>
              </a:spcBef>
              <a:spcAft>
                <a:spcPts val="0"/>
              </a:spcAft>
              <a:buNone/>
            </a:pPr>
            <a:r>
              <a:rPr lang="en" sz="1900" dirty="0" smtClean="0">
                <a:solidFill>
                  <a:srgbClr val="B7B7B7"/>
                </a:solidFill>
              </a:rPr>
              <a:t>July 4, 2022</a:t>
            </a:r>
            <a:endParaRPr sz="1900" dirty="0">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p:nvPr/>
        </p:nvSpPr>
        <p:spPr>
          <a:xfrm>
            <a:off x="365561" y="1863750"/>
            <a:ext cx="36342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smtClean="0">
                <a:solidFill>
                  <a:srgbClr val="666666"/>
                </a:solidFill>
                <a:latin typeface="Roboto"/>
                <a:ea typeface="Roboto"/>
                <a:cs typeface="Roboto"/>
                <a:sym typeface="Roboto"/>
              </a:rPr>
              <a:t>Prioritize the annual membership</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marL="0" lvl="0" indent="0" algn="l" rtl="0">
              <a:spcBef>
                <a:spcPts val="0"/>
              </a:spcBef>
              <a:spcAft>
                <a:spcPts val="0"/>
              </a:spcAft>
              <a:buNone/>
            </a:pPr>
            <a:r>
              <a:rPr lang="en" sz="1600" dirty="0">
                <a:solidFill>
                  <a:srgbClr val="666666"/>
                </a:solidFill>
                <a:latin typeface="Roboto"/>
                <a:ea typeface="Roboto"/>
                <a:cs typeface="Roboto"/>
                <a:sym typeface="Roboto"/>
              </a:rPr>
              <a:t>Currently, </a:t>
            </a:r>
            <a:r>
              <a:rPr lang="en" sz="1600" b="1" dirty="0" smtClean="0">
                <a:solidFill>
                  <a:srgbClr val="CC0000"/>
                </a:solidFill>
                <a:latin typeface="Roboto"/>
                <a:ea typeface="Roboto"/>
                <a:cs typeface="Roboto"/>
                <a:sym typeface="Roboto"/>
              </a:rPr>
              <a:t>casual rider </a:t>
            </a:r>
            <a:r>
              <a:rPr lang="en" sz="1600" dirty="0" smtClean="0">
                <a:solidFill>
                  <a:srgbClr val="666666"/>
                </a:solidFill>
                <a:latin typeface="Roboto"/>
                <a:ea typeface="Roboto"/>
                <a:cs typeface="Roboto"/>
                <a:sym typeface="Roboto"/>
              </a:rPr>
              <a:t>are more interested in biking even more than the member. Every day of the week,</a:t>
            </a:r>
          </a:p>
          <a:p>
            <a:pPr marL="0" lvl="0" indent="0" algn="l" rtl="0">
              <a:spcBef>
                <a:spcPts val="0"/>
              </a:spcBef>
              <a:spcAft>
                <a:spcPts val="0"/>
              </a:spcAft>
              <a:buNone/>
            </a:pPr>
            <a:r>
              <a:rPr lang="en-US" sz="1600" dirty="0" smtClean="0">
                <a:solidFill>
                  <a:srgbClr val="666666"/>
                </a:solidFill>
                <a:latin typeface="Roboto"/>
                <a:ea typeface="Roboto"/>
                <a:cs typeface="Roboto"/>
                <a:sym typeface="Roboto"/>
              </a:rPr>
              <a:t>T</a:t>
            </a:r>
            <a:r>
              <a:rPr lang="en" sz="1600" dirty="0" smtClean="0">
                <a:solidFill>
                  <a:srgbClr val="666666"/>
                </a:solidFill>
                <a:latin typeface="Roboto"/>
                <a:ea typeface="Roboto"/>
                <a:cs typeface="Roboto"/>
                <a:sym typeface="Roboto"/>
              </a:rPr>
              <a:t>hey bike more than members do.</a:t>
            </a:r>
            <a:endParaRPr sz="1600" dirty="0">
              <a:solidFill>
                <a:srgbClr val="666666"/>
              </a:solidFill>
              <a:latin typeface="Roboto"/>
              <a:ea typeface="Roboto"/>
              <a:cs typeface="Roboto"/>
              <a:sym typeface="Roboto"/>
            </a:endParaRPr>
          </a:p>
        </p:txBody>
      </p:sp>
      <p:sp>
        <p:nvSpPr>
          <p:cNvPr id="144" name="Google Shape;144;p22"/>
          <p:cNvSpPr txBox="1"/>
          <p:nvPr/>
        </p:nvSpPr>
        <p:spPr>
          <a:xfrm>
            <a:off x="6362700" y="2633625"/>
            <a:ext cx="699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16</a:t>
            </a:r>
            <a:endParaRPr sz="1000">
              <a:solidFill>
                <a:srgbClr val="FFFFFF"/>
              </a:solidFill>
              <a:latin typeface="Roboto"/>
              <a:ea typeface="Roboto"/>
              <a:cs typeface="Roboto"/>
              <a:sym typeface="Roboto"/>
            </a:endParaRPr>
          </a:p>
        </p:txBody>
      </p:sp>
      <p:pic>
        <p:nvPicPr>
          <p:cNvPr id="2050" name="Picture 2" descr="D:\Data Analytics\cyclistic\daily_mean_length.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2190" y="1114842"/>
            <a:ext cx="4321020" cy="2370107"/>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85;p17"/>
          <p:cNvSpPr txBox="1"/>
          <p:nvPr/>
        </p:nvSpPr>
        <p:spPr>
          <a:xfrm>
            <a:off x="4263725" y="4275500"/>
            <a:ext cx="45597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dirty="0">
                <a:solidFill>
                  <a:srgbClr val="999999"/>
                </a:solidFill>
                <a:latin typeface="Roboto"/>
                <a:ea typeface="Roboto"/>
                <a:cs typeface="Roboto"/>
                <a:sym typeface="Roboto"/>
              </a:rPr>
              <a:t>Source</a:t>
            </a:r>
            <a:r>
              <a:rPr lang="en" sz="800" dirty="0">
                <a:solidFill>
                  <a:srgbClr val="999999"/>
                </a:solidFill>
                <a:latin typeface="Roboto"/>
                <a:ea typeface="Roboto"/>
                <a:cs typeface="Roboto"/>
                <a:sym typeface="Roboto"/>
              </a:rPr>
              <a:t>: </a:t>
            </a:r>
            <a:r>
              <a:rPr lang="en" sz="800" dirty="0" smtClean="0">
                <a:solidFill>
                  <a:srgbClr val="999999"/>
                </a:solidFill>
                <a:latin typeface="Roboto"/>
                <a:ea typeface="Roboto"/>
                <a:cs typeface="Roboto"/>
                <a:sym typeface="Roboto"/>
              </a:rPr>
              <a:t>Historical data of trips from 2021 to 2022</a:t>
            </a:r>
            <a:endParaRPr sz="800" dirty="0">
              <a:solidFill>
                <a:srgbClr val="999999"/>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640050" y="2233200"/>
            <a:ext cx="58335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666666"/>
                </a:solidFill>
                <a:latin typeface="Roboto"/>
                <a:ea typeface="Roboto"/>
                <a:cs typeface="Roboto"/>
                <a:sym typeface="Roboto"/>
              </a:rPr>
              <a:t>Thus, we should </a:t>
            </a:r>
            <a:r>
              <a:rPr lang="en" sz="1600" dirty="0" smtClean="0">
                <a:solidFill>
                  <a:srgbClr val="666666"/>
                </a:solidFill>
                <a:latin typeface="Roboto"/>
                <a:ea typeface="Roboto"/>
                <a:cs typeface="Roboto"/>
                <a:sym typeface="Roboto"/>
              </a:rPr>
              <a:t>start promotion and </a:t>
            </a:r>
            <a:r>
              <a:rPr lang="en" sz="1600" dirty="0">
                <a:solidFill>
                  <a:srgbClr val="666666"/>
                </a:solidFill>
                <a:latin typeface="Roboto"/>
                <a:ea typeface="Roboto"/>
                <a:cs typeface="Roboto"/>
                <a:sym typeface="Roboto"/>
              </a:rPr>
              <a:t>prioritize our </a:t>
            </a:r>
            <a:r>
              <a:rPr lang="en" sz="1600" dirty="0" smtClean="0">
                <a:solidFill>
                  <a:srgbClr val="666666"/>
                </a:solidFill>
                <a:latin typeface="Roboto"/>
                <a:ea typeface="Roboto"/>
                <a:cs typeface="Roboto"/>
                <a:sym typeface="Roboto"/>
              </a:rPr>
              <a:t>membership subscription</a:t>
            </a:r>
            <a:endParaRPr sz="1600" dirty="0">
              <a:solidFill>
                <a:srgbClr val="666666"/>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658150" y="2356800"/>
            <a:ext cx="1778700" cy="429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600" b="1"/>
              <a:t>In Summary</a:t>
            </a:r>
            <a:endParaRPr sz="1600" b="1"/>
          </a:p>
        </p:txBody>
      </p:sp>
      <p:sp>
        <p:nvSpPr>
          <p:cNvPr id="155" name="Google Shape;155;p24"/>
          <p:cNvSpPr txBox="1"/>
          <p:nvPr/>
        </p:nvSpPr>
        <p:spPr>
          <a:xfrm>
            <a:off x="2786725" y="2356800"/>
            <a:ext cx="5884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WHY</a:t>
            </a:r>
            <a:r>
              <a:rPr lang="en" sz="1600" dirty="0">
                <a:solidFill>
                  <a:srgbClr val="666666"/>
                </a:solidFill>
                <a:latin typeface="Roboto"/>
                <a:ea typeface="Roboto"/>
                <a:cs typeface="Roboto"/>
                <a:sym typeface="Roboto"/>
              </a:rPr>
              <a:t>: </a:t>
            </a:r>
            <a:r>
              <a:rPr lang="en" sz="1600" dirty="0" smtClean="0">
                <a:solidFill>
                  <a:srgbClr val="666666"/>
                </a:solidFill>
                <a:latin typeface="Roboto"/>
                <a:ea typeface="Roboto"/>
                <a:cs typeface="Roboto"/>
                <a:sym typeface="Roboto"/>
              </a:rPr>
              <a:t>Casual riders use the bike differently from the members.</a:t>
            </a:r>
            <a:endParaRPr sz="1600" u="sng" dirty="0">
              <a:solidFill>
                <a:srgbClr val="CCCCCC"/>
              </a:solidFill>
              <a:latin typeface="Roboto"/>
              <a:ea typeface="Roboto"/>
              <a:cs typeface="Roboto"/>
              <a:sym typeface="Roboto"/>
            </a:endParaRPr>
          </a:p>
        </p:txBody>
      </p:sp>
      <p:sp>
        <p:nvSpPr>
          <p:cNvPr id="156" name="Google Shape;156;p24"/>
          <p:cNvSpPr txBox="1"/>
          <p:nvPr/>
        </p:nvSpPr>
        <p:spPr>
          <a:xfrm>
            <a:off x="2786725" y="2858925"/>
            <a:ext cx="53040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HOW</a:t>
            </a:r>
            <a:r>
              <a:rPr lang="en" sz="1600" dirty="0">
                <a:solidFill>
                  <a:srgbClr val="666666"/>
                </a:solidFill>
                <a:latin typeface="Roboto"/>
                <a:ea typeface="Roboto"/>
                <a:cs typeface="Roboto"/>
                <a:sym typeface="Roboto"/>
              </a:rPr>
              <a:t>: </a:t>
            </a:r>
            <a:r>
              <a:rPr lang="en" sz="1600" dirty="0" smtClean="0">
                <a:solidFill>
                  <a:srgbClr val="666666"/>
                </a:solidFill>
                <a:latin typeface="Roboto"/>
                <a:ea typeface="Roboto"/>
                <a:cs typeface="Roboto"/>
                <a:sym typeface="Roboto"/>
              </a:rPr>
              <a:t>(1)</a:t>
            </a:r>
            <a:r>
              <a:rPr lang="en-US" sz="1600" dirty="0" smtClean="0">
                <a:solidFill>
                  <a:srgbClr val="666666"/>
                </a:solidFill>
                <a:latin typeface="Roboto"/>
                <a:ea typeface="Roboto"/>
                <a:cs typeface="Roboto"/>
                <a:sym typeface="Roboto"/>
              </a:rPr>
              <a:t>They ride longer based on the monthly and daily data.</a:t>
            </a:r>
          </a:p>
          <a:p>
            <a:pPr marL="0" lvl="0" indent="0" algn="l" rtl="0">
              <a:spcBef>
                <a:spcPts val="0"/>
              </a:spcBef>
              <a:spcAft>
                <a:spcPts val="0"/>
              </a:spcAft>
              <a:buNone/>
            </a:pPr>
            <a:r>
              <a:rPr lang="en-US" sz="1600" dirty="0" smtClean="0">
                <a:solidFill>
                  <a:srgbClr val="666666"/>
                </a:solidFill>
                <a:latin typeface="Roboto"/>
                <a:ea typeface="Roboto"/>
                <a:cs typeface="Roboto"/>
                <a:sym typeface="Roboto"/>
              </a:rPr>
              <a:t>(2). Their tendency of subscribing is upward monthly.</a:t>
            </a:r>
            <a:endParaRPr sz="1600" dirty="0">
              <a:solidFill>
                <a:srgbClr val="666666"/>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10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fade">
                                      <p:cBhvr>
                                        <p:cTn id="17"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p:nvPr/>
        </p:nvSpPr>
        <p:spPr>
          <a:xfrm>
            <a:off x="828817" y="779363"/>
            <a:ext cx="3634200" cy="43703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smtClean="0">
                <a:solidFill>
                  <a:srgbClr val="666666"/>
                </a:solidFill>
                <a:latin typeface="Roboto"/>
                <a:ea typeface="Roboto"/>
                <a:cs typeface="Roboto"/>
                <a:sym typeface="Roboto"/>
              </a:rPr>
              <a:t>Recommendation</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marL="0" lvl="0" indent="0" algn="l" rtl="0">
              <a:spcBef>
                <a:spcPts val="0"/>
              </a:spcBef>
              <a:spcAft>
                <a:spcPts val="0"/>
              </a:spcAft>
              <a:buNone/>
            </a:pPr>
            <a:r>
              <a:rPr lang="en-US" dirty="0" smtClean="0">
                <a:solidFill>
                  <a:srgbClr val="666666"/>
                </a:solidFill>
                <a:latin typeface="Roboto"/>
                <a:ea typeface="Roboto"/>
                <a:cs typeface="Roboto"/>
                <a:sym typeface="Roboto"/>
              </a:rPr>
              <a:t>(1). Annual promotion is likely successful based on the casual rider’s trend line of increasing percentages of riders</a:t>
            </a:r>
            <a:r>
              <a:rPr lang="en-US" dirty="0" smtClean="0">
                <a:solidFill>
                  <a:srgbClr val="666666"/>
                </a:solidFill>
                <a:latin typeface="Roboto"/>
                <a:ea typeface="Roboto"/>
                <a:cs typeface="Roboto"/>
                <a:sym typeface="Roboto"/>
              </a:rPr>
              <a:t>.</a:t>
            </a:r>
          </a:p>
          <a:p>
            <a:pPr marL="0" lvl="0" indent="0" algn="l" rtl="0">
              <a:spcBef>
                <a:spcPts val="0"/>
              </a:spcBef>
              <a:spcAft>
                <a:spcPts val="0"/>
              </a:spcAft>
              <a:buNone/>
            </a:pPr>
            <a:endParaRPr dirty="0">
              <a:solidFill>
                <a:srgbClr val="666666"/>
              </a:solidFill>
              <a:latin typeface="Roboto"/>
              <a:ea typeface="Roboto"/>
              <a:cs typeface="Roboto"/>
              <a:sym typeface="Roboto"/>
            </a:endParaRPr>
          </a:p>
          <a:p>
            <a:pPr lvl="0"/>
            <a:r>
              <a:rPr lang="en-US" dirty="0">
                <a:latin typeface="Roboto" charset="0"/>
                <a:ea typeface="Roboto" charset="0"/>
              </a:rPr>
              <a:t>(2). Their geo-location background is similar to that of the members based on their starting points of trips. There are there is no problem for the casual riders to use the bikes at the current stations</a:t>
            </a:r>
            <a:r>
              <a:rPr lang="en-US" dirty="0" smtClean="0">
                <a:latin typeface="Roboto" charset="0"/>
                <a:ea typeface="Roboto" charset="0"/>
              </a:rPr>
              <a:t>.</a:t>
            </a:r>
          </a:p>
          <a:p>
            <a:pPr lvl="0"/>
            <a:endParaRPr lang="en-US" dirty="0" smtClean="0"/>
          </a:p>
          <a:p>
            <a:pPr lvl="0"/>
            <a:r>
              <a:rPr lang="en-US" dirty="0"/>
              <a:t>(3). Their usage patterns are similar to those of the members by considering the ride lengths by days of the week. Their trip lengths are even longer, so they can save more if they </a:t>
            </a:r>
            <a:r>
              <a:rPr lang="en-US" dirty="0" smtClean="0"/>
              <a:t>subscribe </a:t>
            </a:r>
            <a:r>
              <a:rPr lang="en-US" dirty="0"/>
              <a:t>their annual membership.</a:t>
            </a:r>
            <a:endParaRPr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19"/>
        <p:cNvGrpSpPr/>
        <p:nvPr/>
      </p:nvGrpSpPr>
      <p:grpSpPr>
        <a:xfrm>
          <a:off x="0" y="0"/>
          <a:ext cx="0" cy="0"/>
          <a:chOff x="0" y="0"/>
          <a:chExt cx="0" cy="0"/>
        </a:xfrm>
      </p:grpSpPr>
      <p:sp>
        <p:nvSpPr>
          <p:cNvPr id="220" name="Google Shape;220;p27"/>
          <p:cNvSpPr txBox="1"/>
          <p:nvPr/>
        </p:nvSpPr>
        <p:spPr>
          <a:xfrm>
            <a:off x="3600383" y="2340076"/>
            <a:ext cx="2007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FFFFFF"/>
                </a:solidFill>
                <a:latin typeface="Roboto"/>
                <a:ea typeface="Roboto"/>
                <a:cs typeface="Roboto"/>
                <a:sym typeface="Roboto"/>
              </a:rPr>
              <a:t>Thank You.</a:t>
            </a:r>
            <a:endParaRPr sz="1600" dirty="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95700" y="12788"/>
            <a:ext cx="3153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4"/>
          <p:cNvGrpSpPr/>
          <p:nvPr/>
        </p:nvGrpSpPr>
        <p:grpSpPr>
          <a:xfrm>
            <a:off x="385200" y="1956000"/>
            <a:ext cx="2192100" cy="1231166"/>
            <a:chOff x="385200" y="1956000"/>
            <a:chExt cx="2192100" cy="1231166"/>
          </a:xfrm>
        </p:grpSpPr>
        <p:sp>
          <p:nvSpPr>
            <p:cNvPr id="62" name="Google Shape;62;p14"/>
            <p:cNvSpPr txBox="1"/>
            <p:nvPr/>
          </p:nvSpPr>
          <p:spPr>
            <a:xfrm>
              <a:off x="385200" y="2356200"/>
              <a:ext cx="21921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smtClean="0">
                  <a:solidFill>
                    <a:srgbClr val="FFFFFF"/>
                  </a:solidFill>
                  <a:latin typeface="Roboto"/>
                  <a:ea typeface="Roboto"/>
                  <a:cs typeface="Roboto"/>
                  <a:sym typeface="Roboto"/>
                </a:rPr>
                <a:t>Differences between members and casual riders</a:t>
              </a:r>
              <a:endParaRPr dirty="0">
                <a:solidFill>
                  <a:srgbClr val="FFFFFF"/>
                </a:solidFill>
                <a:latin typeface="Roboto"/>
                <a:ea typeface="Roboto"/>
                <a:cs typeface="Roboto"/>
                <a:sym typeface="Roboto"/>
              </a:endParaRPr>
            </a:p>
          </p:txBody>
        </p:sp>
        <p:sp>
          <p:nvSpPr>
            <p:cNvPr id="63" name="Google Shape;63;p14"/>
            <p:cNvSpPr txBox="1"/>
            <p:nvPr/>
          </p:nvSpPr>
          <p:spPr>
            <a:xfrm>
              <a:off x="385200" y="1956000"/>
              <a:ext cx="21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Problem:</a:t>
              </a:r>
              <a:endParaRPr>
                <a:solidFill>
                  <a:srgbClr val="FFFFFF"/>
                </a:solidFill>
                <a:latin typeface="Roboto"/>
                <a:ea typeface="Roboto"/>
                <a:cs typeface="Roboto"/>
                <a:sym typeface="Roboto"/>
              </a:endParaRPr>
            </a:p>
          </p:txBody>
        </p:sp>
      </p:grpSp>
      <p:grpSp>
        <p:nvGrpSpPr>
          <p:cNvPr id="64" name="Google Shape;64;p14"/>
          <p:cNvGrpSpPr/>
          <p:nvPr/>
        </p:nvGrpSpPr>
        <p:grpSpPr>
          <a:xfrm>
            <a:off x="3976900" y="1956000"/>
            <a:ext cx="4094100" cy="1231166"/>
            <a:chOff x="3976900" y="1956000"/>
            <a:chExt cx="4094100" cy="1231166"/>
          </a:xfrm>
        </p:grpSpPr>
        <p:sp>
          <p:nvSpPr>
            <p:cNvPr id="65" name="Google Shape;65;p14"/>
            <p:cNvSpPr txBox="1"/>
            <p:nvPr/>
          </p:nvSpPr>
          <p:spPr>
            <a:xfrm>
              <a:off x="3976900" y="2356200"/>
              <a:ext cx="40941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smtClean="0">
                  <a:latin typeface="Roboto"/>
                  <a:ea typeface="Roboto"/>
                  <a:cs typeface="Roboto"/>
                  <a:sym typeface="Roboto"/>
                </a:rPr>
                <a:t>Data Analysis on the differences between members and casual riders to promote the annual membership</a:t>
              </a:r>
              <a:endParaRPr dirty="0">
                <a:latin typeface="Roboto"/>
                <a:ea typeface="Roboto"/>
                <a:cs typeface="Roboto"/>
                <a:sym typeface="Roboto"/>
              </a:endParaRPr>
            </a:p>
          </p:txBody>
        </p:sp>
        <p:sp>
          <p:nvSpPr>
            <p:cNvPr id="66" name="Google Shape;66;p14"/>
            <p:cNvSpPr txBox="1"/>
            <p:nvPr/>
          </p:nvSpPr>
          <p:spPr>
            <a:xfrm>
              <a:off x="3976900" y="1956000"/>
              <a:ext cx="21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Solution:</a:t>
              </a:r>
              <a:endParaRPr>
                <a:solidFill>
                  <a:schemeClr val="dk1"/>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1000"/>
                                        <p:tgtEl>
                                          <p:spTgt spid="60"/>
                                        </p:tgtEl>
                                        <p:attrNameLst>
                                          <p:attrName>ppt_x</p:attrName>
                                        </p:attrNameLst>
                                      </p:cBhvr>
                                      <p:tavLst>
                                        <p:tav tm="0">
                                          <p:val>
                                            <p:strVal val="#ppt_x"/>
                                          </p:val>
                                        </p:tav>
                                        <p:tav tm="100000">
                                          <p:val>
                                            <p:strVal val="#ppt_x-1"/>
                                          </p:val>
                                        </p:tav>
                                      </p:tavLst>
                                    </p:anim>
                                    <p:set>
                                      <p:cBhvr>
                                        <p:cTn id="17" dur="1" fill="hold">
                                          <p:stCondLst>
                                            <p:cond delay="1000"/>
                                          </p:stCondLst>
                                        </p:cTn>
                                        <p:tgtEl>
                                          <p:spTgt spid="6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1000"/>
                                        <p:tgtEl>
                                          <p:spTgt spid="64"/>
                                        </p:tgtEl>
                                      </p:cBhvr>
                                    </p:animEffect>
                                    <p:set>
                                      <p:cBhvr>
                                        <p:cTn id="20" dur="1" fill="hold">
                                          <p:stCondLst>
                                            <p:cond delay="100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039150" y="2356800"/>
            <a:ext cx="1778700" cy="429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600" b="1"/>
              <a:t>Analytical goals</a:t>
            </a:r>
            <a:endParaRPr sz="1600" b="1"/>
          </a:p>
        </p:txBody>
      </p:sp>
      <p:sp>
        <p:nvSpPr>
          <p:cNvPr id="72" name="Google Shape;72;p15"/>
          <p:cNvSpPr txBox="1"/>
          <p:nvPr/>
        </p:nvSpPr>
        <p:spPr>
          <a:xfrm>
            <a:off x="3167725" y="2356800"/>
            <a:ext cx="530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WHY</a:t>
            </a:r>
            <a:r>
              <a:rPr lang="en" sz="1600" dirty="0">
                <a:solidFill>
                  <a:srgbClr val="666666"/>
                </a:solidFill>
                <a:latin typeface="Roboto"/>
                <a:ea typeface="Roboto"/>
                <a:cs typeface="Roboto"/>
                <a:sym typeface="Roboto"/>
              </a:rPr>
              <a:t>: Quantity impact on </a:t>
            </a:r>
            <a:r>
              <a:rPr lang="en" sz="1600" dirty="0" smtClean="0">
                <a:solidFill>
                  <a:srgbClr val="666666"/>
                </a:solidFill>
                <a:latin typeface="Roboto"/>
                <a:ea typeface="Roboto"/>
                <a:cs typeface="Roboto"/>
                <a:sym typeface="Roboto"/>
              </a:rPr>
              <a:t>casaul riders to register for annual membership</a:t>
            </a:r>
            <a:endParaRPr sz="1600" dirty="0">
              <a:solidFill>
                <a:srgbClr val="666666"/>
              </a:solidFill>
              <a:latin typeface="Roboto"/>
              <a:ea typeface="Roboto"/>
              <a:cs typeface="Roboto"/>
              <a:sym typeface="Roboto"/>
            </a:endParaRPr>
          </a:p>
        </p:txBody>
      </p:sp>
      <p:sp>
        <p:nvSpPr>
          <p:cNvPr id="73" name="Google Shape;73;p15"/>
          <p:cNvSpPr txBox="1"/>
          <p:nvPr/>
        </p:nvSpPr>
        <p:spPr>
          <a:xfrm>
            <a:off x="3167725" y="2858925"/>
            <a:ext cx="53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HOW</a:t>
            </a:r>
            <a:r>
              <a:rPr lang="en" sz="1600" dirty="0">
                <a:solidFill>
                  <a:srgbClr val="666666"/>
                </a:solidFill>
                <a:latin typeface="Roboto"/>
                <a:ea typeface="Roboto"/>
                <a:cs typeface="Roboto"/>
                <a:sym typeface="Roboto"/>
              </a:rPr>
              <a:t>: Identify what </a:t>
            </a:r>
            <a:r>
              <a:rPr lang="en" sz="1600" dirty="0" smtClean="0">
                <a:solidFill>
                  <a:srgbClr val="666666"/>
                </a:solidFill>
                <a:latin typeface="Roboto"/>
                <a:ea typeface="Roboto"/>
                <a:cs typeface="Roboto"/>
                <a:sym typeface="Roboto"/>
              </a:rPr>
              <a:t>casual riders need to know</a:t>
            </a:r>
            <a:endParaRPr sz="1600" dirty="0">
              <a:solidFill>
                <a:srgbClr val="666666"/>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039150" y="2356800"/>
            <a:ext cx="1778700" cy="429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600" b="1"/>
              <a:t>Analytical goals</a:t>
            </a:r>
            <a:endParaRPr sz="1600" b="1"/>
          </a:p>
        </p:txBody>
      </p:sp>
      <p:sp>
        <p:nvSpPr>
          <p:cNvPr id="79" name="Google Shape;79;p16"/>
          <p:cNvSpPr txBox="1"/>
          <p:nvPr/>
        </p:nvSpPr>
        <p:spPr>
          <a:xfrm>
            <a:off x="3167725" y="2356800"/>
            <a:ext cx="53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rgbClr val="666666"/>
                </a:solidFill>
                <a:latin typeface="Roboto"/>
                <a:ea typeface="Roboto"/>
                <a:cs typeface="Roboto"/>
                <a:sym typeface="Roboto"/>
              </a:rPr>
              <a:t>WHY</a:t>
            </a:r>
            <a:r>
              <a:rPr lang="en" sz="1600">
                <a:solidFill>
                  <a:srgbClr val="666666"/>
                </a:solidFill>
                <a:latin typeface="Roboto"/>
                <a:ea typeface="Roboto"/>
                <a:cs typeface="Roboto"/>
                <a:sym typeface="Roboto"/>
              </a:rPr>
              <a:t>: Quantity impact on student test scores</a:t>
            </a:r>
            <a:endParaRPr sz="1600">
              <a:solidFill>
                <a:srgbClr val="666666"/>
              </a:solidFill>
              <a:latin typeface="Roboto"/>
              <a:ea typeface="Roboto"/>
              <a:cs typeface="Roboto"/>
              <a:sym typeface="Roboto"/>
            </a:endParaRPr>
          </a:p>
        </p:txBody>
      </p:sp>
      <p:sp>
        <p:nvSpPr>
          <p:cNvPr id="80" name="Google Shape;80;p16"/>
          <p:cNvSpPr txBox="1"/>
          <p:nvPr/>
        </p:nvSpPr>
        <p:spPr>
          <a:xfrm>
            <a:off x="3167725" y="2858925"/>
            <a:ext cx="53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rgbClr val="CCCCCC"/>
                </a:solidFill>
                <a:latin typeface="Roboto"/>
                <a:ea typeface="Roboto"/>
                <a:cs typeface="Roboto"/>
                <a:sym typeface="Roboto"/>
              </a:rPr>
              <a:t>HOW</a:t>
            </a:r>
            <a:r>
              <a:rPr lang="en" sz="1600">
                <a:solidFill>
                  <a:srgbClr val="CCCCCC"/>
                </a:solidFill>
                <a:latin typeface="Roboto"/>
                <a:ea typeface="Roboto"/>
                <a:cs typeface="Roboto"/>
                <a:sym typeface="Roboto"/>
              </a:rPr>
              <a:t>: Identify what parents want to know about</a:t>
            </a:r>
            <a:endParaRPr sz="1600">
              <a:solidFill>
                <a:srgbClr val="CCCCCC"/>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4263725" y="4275500"/>
            <a:ext cx="45597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dirty="0">
                <a:solidFill>
                  <a:srgbClr val="999999"/>
                </a:solidFill>
                <a:latin typeface="Roboto"/>
                <a:ea typeface="Roboto"/>
                <a:cs typeface="Roboto"/>
                <a:sym typeface="Roboto"/>
              </a:rPr>
              <a:t>Source</a:t>
            </a:r>
            <a:r>
              <a:rPr lang="en" sz="800" dirty="0">
                <a:solidFill>
                  <a:srgbClr val="999999"/>
                </a:solidFill>
                <a:latin typeface="Roboto"/>
                <a:ea typeface="Roboto"/>
                <a:cs typeface="Roboto"/>
                <a:sym typeface="Roboto"/>
              </a:rPr>
              <a:t>: </a:t>
            </a:r>
            <a:r>
              <a:rPr lang="en" sz="800" dirty="0" smtClean="0">
                <a:solidFill>
                  <a:srgbClr val="999999"/>
                </a:solidFill>
                <a:latin typeface="Roboto"/>
                <a:ea typeface="Roboto"/>
                <a:cs typeface="Roboto"/>
                <a:sym typeface="Roboto"/>
              </a:rPr>
              <a:t>Historical data of trips from 2021 to 2022</a:t>
            </a:r>
            <a:endParaRPr sz="800" dirty="0">
              <a:solidFill>
                <a:srgbClr val="999999"/>
              </a:solidFill>
              <a:latin typeface="Roboto"/>
              <a:ea typeface="Roboto"/>
              <a:cs typeface="Roboto"/>
              <a:sym typeface="Roboto"/>
            </a:endParaRPr>
          </a:p>
        </p:txBody>
      </p:sp>
      <p:sp>
        <p:nvSpPr>
          <p:cNvPr id="86" name="Google Shape;86;p17"/>
          <p:cNvSpPr txBox="1"/>
          <p:nvPr/>
        </p:nvSpPr>
        <p:spPr>
          <a:xfrm>
            <a:off x="435900" y="1863750"/>
            <a:ext cx="30264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smtClean="0">
                <a:solidFill>
                  <a:srgbClr val="666666"/>
                </a:solidFill>
                <a:latin typeface="Roboto"/>
                <a:ea typeface="Roboto"/>
                <a:cs typeface="Roboto"/>
                <a:sym typeface="Roboto"/>
              </a:rPr>
              <a:t>Upward Trend</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marL="0" lvl="0" indent="0" algn="l" rtl="0">
              <a:spcBef>
                <a:spcPts val="0"/>
              </a:spcBef>
              <a:spcAft>
                <a:spcPts val="0"/>
              </a:spcAft>
              <a:buNone/>
            </a:pPr>
            <a:r>
              <a:rPr lang="en" sz="1600" dirty="0" smtClean="0">
                <a:solidFill>
                  <a:srgbClr val="666666"/>
                </a:solidFill>
                <a:latin typeface="Roboto"/>
                <a:ea typeface="Roboto"/>
                <a:cs typeface="Roboto"/>
                <a:sym typeface="Roboto"/>
              </a:rPr>
              <a:t>Ride length have </a:t>
            </a:r>
            <a:r>
              <a:rPr lang="en" sz="1600" dirty="0">
                <a:solidFill>
                  <a:srgbClr val="666666"/>
                </a:solidFill>
                <a:latin typeface="Roboto"/>
                <a:ea typeface="Roboto"/>
                <a:cs typeface="Roboto"/>
                <a:sym typeface="Roboto"/>
              </a:rPr>
              <a:t>been </a:t>
            </a:r>
            <a:r>
              <a:rPr lang="en" sz="1600" b="1" dirty="0" smtClean="0">
                <a:solidFill>
                  <a:srgbClr val="CC0000"/>
                </a:solidFill>
                <a:latin typeface="Roboto"/>
                <a:ea typeface="Roboto"/>
                <a:cs typeface="Roboto"/>
                <a:sym typeface="Roboto"/>
              </a:rPr>
              <a:t>increasing</a:t>
            </a:r>
            <a:r>
              <a:rPr lang="en" sz="1600" dirty="0" smtClean="0">
                <a:solidFill>
                  <a:srgbClr val="666666"/>
                </a:solidFill>
                <a:latin typeface="Roboto"/>
                <a:ea typeface="Roboto"/>
                <a:cs typeface="Roboto"/>
                <a:sym typeface="Roboto"/>
              </a:rPr>
              <a:t> </a:t>
            </a:r>
            <a:r>
              <a:rPr lang="en" sz="1600" dirty="0">
                <a:solidFill>
                  <a:srgbClr val="666666"/>
                </a:solidFill>
                <a:latin typeface="Roboto"/>
                <a:ea typeface="Roboto"/>
                <a:cs typeface="Roboto"/>
                <a:sym typeface="Roboto"/>
              </a:rPr>
              <a:t>since </a:t>
            </a:r>
            <a:r>
              <a:rPr lang="en" sz="1600" dirty="0" smtClean="0">
                <a:solidFill>
                  <a:srgbClr val="666666"/>
                </a:solidFill>
                <a:latin typeface="Roboto"/>
                <a:ea typeface="Roboto"/>
                <a:cs typeface="Roboto"/>
                <a:sym typeface="Roboto"/>
              </a:rPr>
              <a:t>January 2022.</a:t>
            </a:r>
            <a:endParaRPr sz="1600" dirty="0">
              <a:solidFill>
                <a:srgbClr val="666666"/>
              </a:solidFill>
              <a:latin typeface="Roboto"/>
              <a:ea typeface="Roboto"/>
              <a:cs typeface="Roboto"/>
              <a:sym typeface="Roboto"/>
            </a:endParaRPr>
          </a:p>
        </p:txBody>
      </p:sp>
      <p:pic>
        <p:nvPicPr>
          <p:cNvPr id="1026" name="Picture 2" descr="D:\Data Analytics\cyclistic\monthly_mean_length.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501" y="860989"/>
            <a:ext cx="4685925" cy="31752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p:nvPr/>
        </p:nvSpPr>
        <p:spPr>
          <a:xfrm>
            <a:off x="4636925" y="3720475"/>
            <a:ext cx="1408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smtClean="0">
                <a:solidFill>
                  <a:srgbClr val="666666"/>
                </a:solidFill>
                <a:latin typeface="Roboto"/>
                <a:ea typeface="Roboto"/>
                <a:cs typeface="Roboto"/>
                <a:sym typeface="Roboto"/>
              </a:rPr>
              <a:t>Casual Riders</a:t>
            </a:r>
            <a:endParaRPr sz="1200" dirty="0">
              <a:solidFill>
                <a:srgbClr val="666666"/>
              </a:solidFill>
              <a:latin typeface="Roboto"/>
              <a:ea typeface="Roboto"/>
              <a:cs typeface="Roboto"/>
              <a:sym typeface="Roboto"/>
            </a:endParaRPr>
          </a:p>
        </p:txBody>
      </p:sp>
      <p:sp>
        <p:nvSpPr>
          <p:cNvPr id="100" name="Google Shape;100;p18"/>
          <p:cNvSpPr txBox="1"/>
          <p:nvPr/>
        </p:nvSpPr>
        <p:spPr>
          <a:xfrm>
            <a:off x="6078850" y="3720475"/>
            <a:ext cx="1620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smtClean="0">
                <a:solidFill>
                  <a:srgbClr val="666666"/>
                </a:solidFill>
                <a:latin typeface="Roboto"/>
                <a:ea typeface="Roboto"/>
                <a:cs typeface="Roboto"/>
                <a:sym typeface="Roboto"/>
              </a:rPr>
              <a:t>Members</a:t>
            </a:r>
            <a:endParaRPr sz="1200" dirty="0">
              <a:solidFill>
                <a:srgbClr val="666666"/>
              </a:solidFill>
              <a:latin typeface="Roboto"/>
              <a:ea typeface="Roboto"/>
              <a:cs typeface="Roboto"/>
              <a:sym typeface="Roboto"/>
            </a:endParaRPr>
          </a:p>
        </p:txBody>
      </p:sp>
      <p:sp>
        <p:nvSpPr>
          <p:cNvPr id="102" name="Google Shape;102;p18"/>
          <p:cNvSpPr txBox="1"/>
          <p:nvPr/>
        </p:nvSpPr>
        <p:spPr>
          <a:xfrm>
            <a:off x="435900" y="1863750"/>
            <a:ext cx="35145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rgbClr val="666666"/>
                </a:solidFill>
                <a:latin typeface="Roboto"/>
                <a:ea typeface="Roboto"/>
                <a:cs typeface="Roboto"/>
                <a:sym typeface="Roboto"/>
              </a:rPr>
              <a:t>The Reason</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marL="0" lvl="0" indent="0" algn="l" rtl="0">
              <a:spcBef>
                <a:spcPts val="0"/>
              </a:spcBef>
              <a:spcAft>
                <a:spcPts val="0"/>
              </a:spcAft>
              <a:buNone/>
            </a:pPr>
            <a:r>
              <a:rPr lang="en" sz="1600" dirty="0" smtClean="0">
                <a:solidFill>
                  <a:srgbClr val="666666"/>
                </a:solidFill>
                <a:latin typeface="Roboto"/>
                <a:ea typeface="Roboto"/>
                <a:cs typeface="Roboto"/>
                <a:sym typeface="Roboto"/>
              </a:rPr>
              <a:t>Onverage, casual riders use bikes more than members as </a:t>
            </a:r>
          </a:p>
          <a:p>
            <a:pPr marL="0" lvl="0" indent="0" algn="l" rtl="0">
              <a:spcBef>
                <a:spcPts val="0"/>
              </a:spcBef>
              <a:spcAft>
                <a:spcPts val="0"/>
              </a:spcAft>
              <a:buNone/>
            </a:pPr>
            <a:r>
              <a:rPr lang="en" sz="1600" dirty="0" smtClean="0">
                <a:solidFill>
                  <a:srgbClr val="666666"/>
                </a:solidFill>
                <a:latin typeface="Roboto"/>
                <a:ea typeface="Roboto"/>
                <a:cs typeface="Roboto"/>
                <a:sym typeface="Roboto"/>
              </a:rPr>
              <a:t>their counter part by        </a:t>
            </a:r>
            <a:r>
              <a:rPr lang="en" sz="1600" b="1" dirty="0" smtClean="0">
                <a:solidFill>
                  <a:schemeClr val="accent1"/>
                </a:solidFill>
                <a:latin typeface="Roboto"/>
                <a:ea typeface="Roboto"/>
                <a:cs typeface="Roboto"/>
                <a:sym typeface="Roboto"/>
              </a:rPr>
              <a:t>+4 minutes</a:t>
            </a:r>
          </a:p>
          <a:p>
            <a:pPr lvl="0"/>
            <a:r>
              <a:rPr lang="en" sz="1600" dirty="0" smtClean="0">
                <a:solidFill>
                  <a:srgbClr val="666666"/>
                </a:solidFill>
                <a:latin typeface="Roboto"/>
                <a:ea typeface="Roboto"/>
                <a:cs typeface="Roboto"/>
                <a:sym typeface="Roboto"/>
              </a:rPr>
              <a:t>This impacts the likelihood of being of annual members.</a:t>
            </a:r>
            <a:endParaRPr sz="1600" dirty="0">
              <a:solidFill>
                <a:srgbClr val="666666"/>
              </a:solidFill>
              <a:latin typeface="Roboto"/>
              <a:ea typeface="Roboto"/>
              <a:cs typeface="Roboto"/>
              <a:sym typeface="Roboto"/>
            </a:endParaRPr>
          </a:p>
        </p:txBody>
      </p:sp>
      <p:sp>
        <p:nvSpPr>
          <p:cNvPr id="103" name="Google Shape;103;p18"/>
          <p:cNvSpPr/>
          <p:nvPr/>
        </p:nvSpPr>
        <p:spPr>
          <a:xfrm>
            <a:off x="4991225" y="1719075"/>
            <a:ext cx="699900" cy="1986000"/>
          </a:xfrm>
          <a:prstGeom prst="rect">
            <a:avLst/>
          </a:prstGeom>
          <a:solidFill>
            <a:schemeClr val="lt2"/>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6539350" y="2271575"/>
            <a:ext cx="699900" cy="1433400"/>
          </a:xfrm>
          <a:prstGeom prst="rect">
            <a:avLst/>
          </a:prstGeom>
          <a:solidFill>
            <a:schemeClr val="lt2"/>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txBox="1"/>
          <p:nvPr/>
        </p:nvSpPr>
        <p:spPr>
          <a:xfrm>
            <a:off x="4991225" y="1719075"/>
            <a:ext cx="6999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smtClean="0">
                <a:solidFill>
                  <a:srgbClr val="999999"/>
                </a:solidFill>
                <a:latin typeface="Roboto"/>
                <a:ea typeface="Roboto"/>
                <a:cs typeface="Roboto"/>
                <a:sym typeface="Roboto"/>
              </a:rPr>
              <a:t>16</a:t>
            </a:r>
          </a:p>
          <a:p>
            <a:pPr marL="0" lvl="0" indent="0" algn="ctr" rtl="0">
              <a:spcBef>
                <a:spcPts val="0"/>
              </a:spcBef>
              <a:spcAft>
                <a:spcPts val="0"/>
              </a:spcAft>
              <a:buNone/>
            </a:pPr>
            <a:r>
              <a:rPr lang="en" sz="1000" dirty="0" smtClean="0">
                <a:solidFill>
                  <a:srgbClr val="999999"/>
                </a:solidFill>
                <a:latin typeface="Roboto"/>
                <a:ea typeface="Roboto"/>
                <a:cs typeface="Roboto"/>
                <a:sym typeface="Roboto"/>
              </a:rPr>
              <a:t>minutes</a:t>
            </a:r>
            <a:endParaRPr sz="1000" dirty="0">
              <a:solidFill>
                <a:srgbClr val="999999"/>
              </a:solidFill>
              <a:latin typeface="Roboto"/>
              <a:ea typeface="Roboto"/>
              <a:cs typeface="Roboto"/>
              <a:sym typeface="Roboto"/>
            </a:endParaRPr>
          </a:p>
        </p:txBody>
      </p:sp>
      <p:sp>
        <p:nvSpPr>
          <p:cNvPr id="106" name="Google Shape;106;p18"/>
          <p:cNvSpPr txBox="1"/>
          <p:nvPr/>
        </p:nvSpPr>
        <p:spPr>
          <a:xfrm>
            <a:off x="6539350" y="2271575"/>
            <a:ext cx="6999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smtClean="0">
                <a:solidFill>
                  <a:srgbClr val="999999"/>
                </a:solidFill>
                <a:latin typeface="Roboto"/>
                <a:ea typeface="Roboto"/>
                <a:cs typeface="Roboto"/>
                <a:sym typeface="Roboto"/>
              </a:rPr>
              <a:t>12 mintes</a:t>
            </a:r>
            <a:endParaRPr sz="1000" dirty="0">
              <a:solidFill>
                <a:srgbClr val="999999"/>
              </a:solidFill>
              <a:latin typeface="Roboto"/>
              <a:ea typeface="Roboto"/>
              <a:cs typeface="Roboto"/>
              <a:sym typeface="Roboto"/>
            </a:endParaRPr>
          </a:p>
        </p:txBody>
      </p:sp>
      <p:sp>
        <p:nvSpPr>
          <p:cNvPr id="107" name="Google Shape;107;p18"/>
          <p:cNvSpPr txBox="1"/>
          <p:nvPr/>
        </p:nvSpPr>
        <p:spPr>
          <a:xfrm>
            <a:off x="7699750" y="1753625"/>
            <a:ext cx="10533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smtClean="0">
                <a:solidFill>
                  <a:schemeClr val="accent1"/>
                </a:solidFill>
                <a:latin typeface="Roboto"/>
                <a:ea typeface="Roboto"/>
                <a:cs typeface="Roboto"/>
                <a:sym typeface="Roboto"/>
              </a:rPr>
              <a:t>+4 mins</a:t>
            </a:r>
            <a:endParaRPr sz="2000" b="1" dirty="0">
              <a:solidFill>
                <a:schemeClr val="accent1"/>
              </a:solidFill>
              <a:latin typeface="Roboto"/>
              <a:ea typeface="Roboto"/>
              <a:cs typeface="Roboto"/>
              <a:sym typeface="Roboto"/>
            </a:endParaRPr>
          </a:p>
        </p:txBody>
      </p:sp>
      <p:cxnSp>
        <p:nvCxnSpPr>
          <p:cNvPr id="108" name="Google Shape;108;p18"/>
          <p:cNvCxnSpPr/>
          <p:nvPr/>
        </p:nvCxnSpPr>
        <p:spPr>
          <a:xfrm>
            <a:off x="5695900" y="1719075"/>
            <a:ext cx="1896900" cy="0"/>
          </a:xfrm>
          <a:prstGeom prst="straightConnector1">
            <a:avLst/>
          </a:prstGeom>
          <a:noFill/>
          <a:ln w="9525" cap="flat" cmpd="sng">
            <a:solidFill>
              <a:srgbClr val="999999"/>
            </a:solidFill>
            <a:prstDash val="dot"/>
            <a:round/>
            <a:headEnd type="none" w="med" len="med"/>
            <a:tailEnd type="none" w="med" len="med"/>
          </a:ln>
        </p:spPr>
      </p:cxnSp>
      <p:cxnSp>
        <p:nvCxnSpPr>
          <p:cNvPr id="109" name="Google Shape;109;p18"/>
          <p:cNvCxnSpPr/>
          <p:nvPr/>
        </p:nvCxnSpPr>
        <p:spPr>
          <a:xfrm>
            <a:off x="7242925" y="2271575"/>
            <a:ext cx="359100" cy="0"/>
          </a:xfrm>
          <a:prstGeom prst="straightConnector1">
            <a:avLst/>
          </a:prstGeom>
          <a:noFill/>
          <a:ln w="9525" cap="flat" cmpd="sng">
            <a:solidFill>
              <a:srgbClr val="999999"/>
            </a:solidFill>
            <a:prstDash val="dot"/>
            <a:round/>
            <a:headEnd type="none" w="med" len="med"/>
            <a:tailEnd type="none" w="med" len="med"/>
          </a:ln>
        </p:spPr>
      </p:cxnSp>
      <p:sp>
        <p:nvSpPr>
          <p:cNvPr id="110" name="Google Shape;110;p18"/>
          <p:cNvSpPr/>
          <p:nvPr/>
        </p:nvSpPr>
        <p:spPr>
          <a:xfrm>
            <a:off x="7611250" y="1728275"/>
            <a:ext cx="88500" cy="543300"/>
          </a:xfrm>
          <a:prstGeom prst="rightBrace">
            <a:avLst>
              <a:gd name="adj1" fmla="val 50000"/>
              <a:gd name="adj2" fmla="val 5000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p17"/>
          <p:cNvSpPr txBox="1"/>
          <p:nvPr/>
        </p:nvSpPr>
        <p:spPr>
          <a:xfrm>
            <a:off x="5074175" y="4275500"/>
            <a:ext cx="2625575"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dirty="0">
                <a:solidFill>
                  <a:srgbClr val="999999"/>
                </a:solidFill>
                <a:latin typeface="Roboto"/>
                <a:ea typeface="Roboto"/>
                <a:cs typeface="Roboto"/>
                <a:sym typeface="Roboto"/>
              </a:rPr>
              <a:t>Source</a:t>
            </a:r>
            <a:r>
              <a:rPr lang="en" sz="800" dirty="0">
                <a:solidFill>
                  <a:srgbClr val="999999"/>
                </a:solidFill>
                <a:latin typeface="Roboto"/>
                <a:ea typeface="Roboto"/>
                <a:cs typeface="Roboto"/>
                <a:sym typeface="Roboto"/>
              </a:rPr>
              <a:t>: </a:t>
            </a:r>
            <a:r>
              <a:rPr lang="en" sz="800" dirty="0" smtClean="0">
                <a:solidFill>
                  <a:srgbClr val="999999"/>
                </a:solidFill>
                <a:latin typeface="Roboto"/>
                <a:ea typeface="Roboto"/>
                <a:cs typeface="Roboto"/>
                <a:sym typeface="Roboto"/>
              </a:rPr>
              <a:t>Historical data of trips from 2021 to 2022</a:t>
            </a:r>
            <a:endParaRPr sz="800" dirty="0">
              <a:solidFill>
                <a:srgbClr val="999999"/>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640050" y="2356200"/>
            <a:ext cx="78639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666666"/>
                </a:solidFill>
                <a:latin typeface="Roboto"/>
                <a:ea typeface="Roboto"/>
                <a:cs typeface="Roboto"/>
                <a:sym typeface="Roboto"/>
              </a:rPr>
              <a:t>Thus, we need to </a:t>
            </a:r>
            <a:r>
              <a:rPr lang="en" sz="1600" b="1" dirty="0">
                <a:solidFill>
                  <a:srgbClr val="666666"/>
                </a:solidFill>
                <a:latin typeface="Roboto"/>
                <a:ea typeface="Roboto"/>
                <a:cs typeface="Roboto"/>
                <a:sym typeface="Roboto"/>
              </a:rPr>
              <a:t>increase </a:t>
            </a:r>
            <a:r>
              <a:rPr lang="en" sz="1600" b="1" dirty="0" smtClean="0">
                <a:solidFill>
                  <a:srgbClr val="666666"/>
                </a:solidFill>
                <a:latin typeface="Roboto"/>
                <a:ea typeface="Roboto"/>
                <a:cs typeface="Roboto"/>
                <a:sym typeface="Roboto"/>
              </a:rPr>
              <a:t>membership promotions among casual riders</a:t>
            </a:r>
            <a:r>
              <a:rPr lang="en" sz="1600" dirty="0" smtClean="0">
                <a:solidFill>
                  <a:srgbClr val="666666"/>
                </a:solidFill>
                <a:latin typeface="Roboto"/>
                <a:ea typeface="Roboto"/>
                <a:cs typeface="Roboto"/>
                <a:sym typeface="Roboto"/>
              </a:rPr>
              <a:t> </a:t>
            </a:r>
            <a:r>
              <a:rPr lang="en" sz="1600" dirty="0">
                <a:solidFill>
                  <a:srgbClr val="666666"/>
                </a:solidFill>
                <a:latin typeface="Roboto"/>
                <a:ea typeface="Roboto"/>
                <a:cs typeface="Roboto"/>
                <a:sym typeface="Roboto"/>
              </a:rPr>
              <a:t>to </a:t>
            </a:r>
            <a:r>
              <a:rPr lang="en" sz="1600" dirty="0" smtClean="0">
                <a:solidFill>
                  <a:srgbClr val="666666"/>
                </a:solidFill>
                <a:latin typeface="Roboto"/>
                <a:ea typeface="Roboto"/>
                <a:cs typeface="Roboto"/>
                <a:sym typeface="Roboto"/>
              </a:rPr>
              <a:t>get access to the annual membership.</a:t>
            </a:r>
            <a:endParaRPr sz="1600" dirty="0">
              <a:solidFill>
                <a:srgbClr val="66666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1039150" y="2356800"/>
            <a:ext cx="1778700" cy="429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600" b="1"/>
              <a:t>Analytical goals</a:t>
            </a:r>
            <a:endParaRPr sz="1600" b="1"/>
          </a:p>
        </p:txBody>
      </p:sp>
      <p:sp>
        <p:nvSpPr>
          <p:cNvPr id="121" name="Google Shape;121;p20"/>
          <p:cNvSpPr txBox="1"/>
          <p:nvPr/>
        </p:nvSpPr>
        <p:spPr>
          <a:xfrm>
            <a:off x="3167725" y="2356800"/>
            <a:ext cx="53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CCCCCC"/>
                </a:solidFill>
                <a:latin typeface="Roboto"/>
                <a:ea typeface="Roboto"/>
                <a:cs typeface="Roboto"/>
                <a:sym typeface="Roboto"/>
              </a:rPr>
              <a:t>WHY</a:t>
            </a:r>
            <a:r>
              <a:rPr lang="en" sz="1600" dirty="0">
                <a:solidFill>
                  <a:srgbClr val="CCCCCC"/>
                </a:solidFill>
                <a:latin typeface="Roboto"/>
                <a:ea typeface="Roboto"/>
                <a:cs typeface="Roboto"/>
                <a:sym typeface="Roboto"/>
              </a:rPr>
              <a:t>: Quantity impact on </a:t>
            </a:r>
            <a:r>
              <a:rPr lang="en" sz="1600" dirty="0" smtClean="0">
                <a:solidFill>
                  <a:srgbClr val="CCCCCC"/>
                </a:solidFill>
                <a:latin typeface="Roboto"/>
                <a:ea typeface="Roboto"/>
                <a:cs typeface="Roboto"/>
                <a:sym typeface="Roboto"/>
              </a:rPr>
              <a:t>casual riders for membership</a:t>
            </a:r>
            <a:endParaRPr sz="1600" dirty="0">
              <a:solidFill>
                <a:srgbClr val="CCCCCC"/>
              </a:solidFill>
              <a:latin typeface="Roboto"/>
              <a:ea typeface="Roboto"/>
              <a:cs typeface="Roboto"/>
              <a:sym typeface="Roboto"/>
            </a:endParaRPr>
          </a:p>
        </p:txBody>
      </p:sp>
      <p:sp>
        <p:nvSpPr>
          <p:cNvPr id="122" name="Google Shape;122;p20"/>
          <p:cNvSpPr txBox="1"/>
          <p:nvPr/>
        </p:nvSpPr>
        <p:spPr>
          <a:xfrm>
            <a:off x="3167725" y="2858925"/>
            <a:ext cx="530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HOW</a:t>
            </a:r>
            <a:r>
              <a:rPr lang="en" sz="1600" dirty="0">
                <a:solidFill>
                  <a:srgbClr val="666666"/>
                </a:solidFill>
                <a:latin typeface="Roboto"/>
                <a:ea typeface="Roboto"/>
                <a:cs typeface="Roboto"/>
                <a:sym typeface="Roboto"/>
              </a:rPr>
              <a:t>: Identify what </a:t>
            </a:r>
            <a:r>
              <a:rPr lang="en" sz="1600" dirty="0" smtClean="0">
                <a:solidFill>
                  <a:srgbClr val="666666"/>
                </a:solidFill>
                <a:latin typeface="Roboto"/>
                <a:ea typeface="Roboto"/>
                <a:cs typeface="Roboto"/>
                <a:sym typeface="Roboto"/>
              </a:rPr>
              <a:t>they should subscribe for membership.</a:t>
            </a:r>
            <a:endParaRPr sz="1600" dirty="0">
              <a:solidFill>
                <a:srgbClr val="66666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1"/>
          <p:cNvSpPr txBox="1"/>
          <p:nvPr/>
        </p:nvSpPr>
        <p:spPr>
          <a:xfrm>
            <a:off x="435900" y="1863750"/>
            <a:ext cx="36342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smtClean="0">
                <a:solidFill>
                  <a:srgbClr val="666666"/>
                </a:solidFill>
                <a:latin typeface="Roboto"/>
                <a:ea typeface="Roboto"/>
                <a:cs typeface="Roboto"/>
                <a:sym typeface="Roboto"/>
              </a:rPr>
              <a:t>Bike Variety</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lvl="0"/>
            <a:r>
              <a:rPr lang="en" sz="1600" dirty="0" smtClean="0">
                <a:solidFill>
                  <a:srgbClr val="666666"/>
                </a:solidFill>
                <a:latin typeface="Roboto"/>
                <a:ea typeface="Roboto"/>
                <a:cs typeface="Roboto"/>
                <a:sym typeface="Roboto"/>
              </a:rPr>
              <a:t>There are </a:t>
            </a:r>
            <a:r>
              <a:rPr lang="en" sz="1600" b="1" dirty="0" smtClean="0">
                <a:solidFill>
                  <a:srgbClr val="666666"/>
                </a:solidFill>
                <a:latin typeface="Roboto"/>
                <a:ea typeface="Roboto"/>
                <a:cs typeface="Roboto"/>
                <a:sym typeface="Roboto"/>
              </a:rPr>
              <a:t>3 </a:t>
            </a:r>
            <a:r>
              <a:rPr lang="en" sz="1600" dirty="0" smtClean="0">
                <a:solidFill>
                  <a:srgbClr val="666666"/>
                </a:solidFill>
                <a:latin typeface="Roboto"/>
                <a:ea typeface="Roboto"/>
                <a:cs typeface="Roboto"/>
                <a:sym typeface="Roboto"/>
              </a:rPr>
              <a:t>main</a:t>
            </a:r>
            <a:r>
              <a:rPr lang="en" sz="1600" b="1" dirty="0" smtClean="0">
                <a:solidFill>
                  <a:srgbClr val="666666"/>
                </a:solidFill>
                <a:latin typeface="Roboto"/>
                <a:ea typeface="Roboto"/>
                <a:cs typeface="Roboto"/>
                <a:sym typeface="Roboto"/>
              </a:rPr>
              <a:t> categories of biking</a:t>
            </a:r>
            <a:r>
              <a:rPr lang="en" sz="1600" dirty="0" smtClean="0">
                <a:solidFill>
                  <a:srgbClr val="666666"/>
                </a:solidFill>
                <a:latin typeface="Roboto"/>
                <a:ea typeface="Roboto"/>
                <a:cs typeface="Roboto"/>
                <a:sym typeface="Roboto"/>
              </a:rPr>
              <a:t>:</a:t>
            </a:r>
            <a:endParaRPr lang="en" sz="1600" dirty="0">
              <a:solidFill>
                <a:srgbClr val="666666"/>
              </a:solidFill>
              <a:latin typeface="Roboto"/>
              <a:ea typeface="Roboto"/>
              <a:cs typeface="Roboto"/>
              <a:sym typeface="Roboto"/>
            </a:endParaRPr>
          </a:p>
          <a:p>
            <a:pPr lvl="0"/>
            <a:r>
              <a:rPr lang="en-US" sz="1600" dirty="0" smtClean="0">
                <a:solidFill>
                  <a:srgbClr val="666666"/>
                </a:solidFill>
                <a:latin typeface="Roboto"/>
                <a:ea typeface="Roboto"/>
                <a:cs typeface="Roboto"/>
                <a:sym typeface="Roboto"/>
              </a:rPr>
              <a:t>reclining </a:t>
            </a:r>
            <a:r>
              <a:rPr lang="en-US" sz="1600" dirty="0">
                <a:solidFill>
                  <a:srgbClr val="666666"/>
                </a:solidFill>
                <a:latin typeface="Roboto"/>
                <a:ea typeface="Roboto"/>
                <a:cs typeface="Roboto"/>
                <a:sym typeface="Roboto"/>
              </a:rPr>
              <a:t>bikes, hand tricycles, and cargo </a:t>
            </a:r>
            <a:r>
              <a:rPr lang="en-US" sz="1600" dirty="0" smtClean="0">
                <a:solidFill>
                  <a:srgbClr val="666666"/>
                </a:solidFill>
                <a:latin typeface="Roboto"/>
                <a:ea typeface="Roboto"/>
                <a:cs typeface="Roboto"/>
                <a:sym typeface="Roboto"/>
              </a:rPr>
              <a:t>bikes. They can attract different riders to biking.</a:t>
            </a:r>
            <a:endParaRPr sz="1600" dirty="0">
              <a:solidFill>
                <a:srgbClr val="666666"/>
              </a:solidFill>
              <a:latin typeface="Roboto"/>
              <a:ea typeface="Roboto"/>
              <a:cs typeface="Roboto"/>
              <a:sym typeface="Roboto"/>
            </a:endParaRPr>
          </a:p>
        </p:txBody>
      </p:sp>
      <p:pic>
        <p:nvPicPr>
          <p:cNvPr id="1026" name="Picture 2" descr="D:\Data Analytics\cyclistic\monthly_percent.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982" y="971950"/>
            <a:ext cx="4776129" cy="275199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5;p17"/>
          <p:cNvSpPr txBox="1"/>
          <p:nvPr/>
        </p:nvSpPr>
        <p:spPr>
          <a:xfrm>
            <a:off x="4762488" y="4228383"/>
            <a:ext cx="300032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dirty="0">
                <a:solidFill>
                  <a:srgbClr val="999999"/>
                </a:solidFill>
                <a:latin typeface="Roboto"/>
                <a:ea typeface="Roboto"/>
                <a:cs typeface="Roboto"/>
                <a:sym typeface="Roboto"/>
              </a:rPr>
              <a:t>Source</a:t>
            </a:r>
            <a:r>
              <a:rPr lang="en" sz="800" dirty="0">
                <a:solidFill>
                  <a:srgbClr val="999999"/>
                </a:solidFill>
                <a:latin typeface="Roboto"/>
                <a:ea typeface="Roboto"/>
                <a:cs typeface="Roboto"/>
                <a:sym typeface="Roboto"/>
              </a:rPr>
              <a:t>: </a:t>
            </a:r>
            <a:r>
              <a:rPr lang="en" sz="800" dirty="0" smtClean="0">
                <a:solidFill>
                  <a:srgbClr val="999999"/>
                </a:solidFill>
                <a:latin typeface="Roboto"/>
                <a:ea typeface="Roboto"/>
                <a:cs typeface="Roboto"/>
                <a:sym typeface="Roboto"/>
              </a:rPr>
              <a:t>Historical data of trips from 2021 to 2022</a:t>
            </a:r>
            <a:endParaRPr sz="800" dirty="0">
              <a:solidFill>
                <a:srgbClr val="999999"/>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432</Words>
  <Application>Microsoft Office PowerPoint</Application>
  <PresentationFormat>On-screen Show (16:9)</PresentationFormat>
  <Paragraphs>57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Roboto</vt:lpstr>
      <vt:lpstr>Simple Light</vt:lpstr>
      <vt:lpstr>Differences between members and casual riders for Cyclistic</vt:lpstr>
      <vt:lpstr>PowerPoint Presentation</vt:lpstr>
      <vt:lpstr>Analytical goals</vt:lpstr>
      <vt:lpstr>Analytical goals</vt:lpstr>
      <vt:lpstr>PowerPoint Presentation</vt:lpstr>
      <vt:lpstr>PowerPoint Presentation</vt:lpstr>
      <vt:lpstr>PowerPoint Presentation</vt:lpstr>
      <vt:lpstr>Analytical goals</vt:lpstr>
      <vt:lpstr>PowerPoint Presentation</vt:lpstr>
      <vt:lpstr>PowerPoint Presentation</vt:lpstr>
      <vt:lpstr>PowerPoint Presentation</vt:lpstr>
      <vt:lpstr>In 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the Communication Gap between Teachers &amp; Parents</dc:title>
  <dc:creator>Touch Hun</dc:creator>
  <cp:lastModifiedBy>Touch Hun</cp:lastModifiedBy>
  <cp:revision>11</cp:revision>
  <dcterms:modified xsi:type="dcterms:W3CDTF">2022-07-03T16:09:30Z</dcterms:modified>
</cp:coreProperties>
</file>