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5" r:id="rId3"/>
    <p:sldId id="257" r:id="rId4"/>
    <p:sldId id="258" r:id="rId5"/>
    <p:sldId id="276" r:id="rId6"/>
    <p:sldId id="271" r:id="rId7"/>
    <p:sldId id="272" r:id="rId8"/>
    <p:sldId id="282" r:id="rId9"/>
    <p:sldId id="287" r:id="rId10"/>
    <p:sldId id="283" r:id="rId11"/>
    <p:sldId id="277" r:id="rId12"/>
    <p:sldId id="284" r:id="rId13"/>
    <p:sldId id="285" r:id="rId14"/>
    <p:sldId id="286" r:id="rId15"/>
    <p:sldId id="273" r:id="rId16"/>
    <p:sldId id="279" r:id="rId17"/>
    <p:sldId id="280" r:id="rId18"/>
    <p:sldId id="281" r:id="rId19"/>
    <p:sldId id="264" r:id="rId20"/>
    <p:sldId id="265" r:id="rId21"/>
    <p:sldId id="267" r:id="rId22"/>
    <p:sldId id="266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9"/>
    <p:restoredTop sz="94673"/>
  </p:normalViewPr>
  <p:slideViewPr>
    <p:cSldViewPr snapToGrid="0" snapToObjects="1">
      <p:cViewPr varScale="1">
        <p:scale>
          <a:sx n="72" d="100"/>
          <a:sy n="72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1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64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9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8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1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5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3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8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8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8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metri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://seattlearea.com/zip-cod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F6CE-52B6-4F47-BD31-3FF4C5A76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Battle of Neighborhoods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D99B-7C24-9B42-B8D9-F68D8372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077" y="3112590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		Chicago, Illinois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B8F83-1ABE-1247-BFE1-D2F794DF8C6F}"/>
              </a:ext>
            </a:extLst>
          </p:cNvPr>
          <p:cNvSpPr txBox="1"/>
          <p:nvPr/>
        </p:nvSpPr>
        <p:spPr>
          <a:xfrm>
            <a:off x="9067559" y="6028123"/>
            <a:ext cx="2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Touqeer</a:t>
            </a:r>
            <a:r>
              <a:rPr lang="en-US" dirty="0"/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57832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C7659-7492-6D44-82AF-8A692059F050}"/>
              </a:ext>
            </a:extLst>
          </p:cNvPr>
          <p:cNvSpPr txBox="1"/>
          <p:nvPr/>
        </p:nvSpPr>
        <p:spPr>
          <a:xfrm>
            <a:off x="2800350" y="285750"/>
            <a:ext cx="555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linkClick r:id="rId2" tooltip="sklearn.metrics"/>
              </a:rPr>
              <a:t>sklearn.metrics</a:t>
            </a:r>
            <a:r>
              <a:rPr lang="en-US" sz="3200" b="1" dirty="0"/>
              <a:t>.silhouette_score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DF28F-CB06-2941-9A98-41E03DD3A6E0}"/>
              </a:ext>
            </a:extLst>
          </p:cNvPr>
          <p:cNvSpPr txBox="1"/>
          <p:nvPr/>
        </p:nvSpPr>
        <p:spPr>
          <a:xfrm>
            <a:off x="1028699" y="1471613"/>
            <a:ext cx="106156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Silhouette Coefficient is calculated using the mean intra-cluster distance (a) and the mean nearest-cluster distance (b) for each sample. </a:t>
            </a:r>
          </a:p>
          <a:p>
            <a:endParaRPr lang="en-US" sz="2800" dirty="0"/>
          </a:p>
          <a:p>
            <a:r>
              <a:rPr lang="en-US" sz="2800" dirty="0"/>
              <a:t>The formula for the Silhouette Coefficient of a sample is </a:t>
            </a:r>
          </a:p>
          <a:p>
            <a:r>
              <a:rPr lang="en-US" sz="2800" dirty="0"/>
              <a:t>                          </a:t>
            </a:r>
            <a:r>
              <a:rPr lang="en-US" sz="2800" dirty="0">
                <a:solidFill>
                  <a:schemeClr val="accent1"/>
                </a:solidFill>
              </a:rPr>
              <a:t>(b - a) / max(a, b). </a:t>
            </a:r>
          </a:p>
          <a:p>
            <a:endParaRPr lang="en-US" sz="2800" dirty="0"/>
          </a:p>
          <a:p>
            <a:r>
              <a:rPr lang="en-US" sz="2800" dirty="0"/>
              <a:t>The best value is 1 and the worst value is -1. Values near 0 indicate overlapping clusters. Negative values generally indicate that a sample has been assigned to the wrong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DD256-D2C1-4AA5-A587-CDCF7047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85" y="856549"/>
            <a:ext cx="7359098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72496-B19D-4382-83AC-94B9F02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75" y="2093471"/>
            <a:ext cx="8298821" cy="43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4141B-D673-41B7-88A5-129952FC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91" y="1590675"/>
            <a:ext cx="8210550" cy="43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2AA79-DE20-4813-876F-D9EC3763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595437"/>
            <a:ext cx="8286750" cy="44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24C7C-FD06-47B8-9D4E-2A7DF1AD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02" y="1566862"/>
            <a:ext cx="8515350" cy="48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C86204-59E4-4BC9-A233-FCE36C9DA33F}"/>
              </a:ext>
            </a:extLst>
          </p:cNvPr>
          <p:cNvSpPr/>
          <p:nvPr/>
        </p:nvSpPr>
        <p:spPr>
          <a:xfrm>
            <a:off x="3660871" y="411345"/>
            <a:ext cx="1950720" cy="949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1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F4BE94-F8D8-4A54-8956-77EF024E0734}"/>
              </a:ext>
            </a:extLst>
          </p:cNvPr>
          <p:cNvSpPr/>
          <p:nvPr/>
        </p:nvSpPr>
        <p:spPr>
          <a:xfrm>
            <a:off x="6720863" y="416298"/>
            <a:ext cx="1950720" cy="949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EBC43B-E988-41EC-A297-0CAF7E429E8E}"/>
              </a:ext>
            </a:extLst>
          </p:cNvPr>
          <p:cNvSpPr/>
          <p:nvPr/>
        </p:nvSpPr>
        <p:spPr>
          <a:xfrm>
            <a:off x="1569741" y="2059855"/>
            <a:ext cx="1950720" cy="18328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Population Distribution Analysis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C4B29E-CFD0-431C-A001-A4FA198B4A0C}"/>
              </a:ext>
            </a:extLst>
          </p:cNvPr>
          <p:cNvSpPr/>
          <p:nvPr/>
        </p:nvSpPr>
        <p:spPr>
          <a:xfrm>
            <a:off x="4561462" y="2242684"/>
            <a:ext cx="1950720" cy="18328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Ratings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6EE6D6-513F-4E4B-B1C5-372D86F8E85F}"/>
              </a:ext>
            </a:extLst>
          </p:cNvPr>
          <p:cNvSpPr/>
          <p:nvPr/>
        </p:nvSpPr>
        <p:spPr>
          <a:xfrm>
            <a:off x="7448029" y="2138417"/>
            <a:ext cx="1950720" cy="18328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Median House Price Analysis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7488735-1E8B-4AFC-BFF1-02EB0A4E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4638" y="4683035"/>
            <a:ext cx="914400" cy="914400"/>
          </a:xfrm>
          <a:prstGeom prst="rect">
            <a:avLst/>
          </a:prstGeom>
        </p:spPr>
      </p:pic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342076A2-01C0-4BE8-8E42-0C2C0448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3073" y="5695406"/>
            <a:ext cx="1227909" cy="10450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40B49B-159D-432E-A8A4-9B1FDA912C1A}"/>
              </a:ext>
            </a:extLst>
          </p:cNvPr>
          <p:cNvSpPr/>
          <p:nvPr/>
        </p:nvSpPr>
        <p:spPr>
          <a:xfrm>
            <a:off x="4170490" y="6488668"/>
            <a:ext cx="273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Winning Neighborhood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29F42-DB7E-4F8D-8095-48D2A1C4C595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636231" y="1360573"/>
            <a:ext cx="3787158" cy="77784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16F02-76F9-4757-AFA3-34D9E331A4C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636231" y="1360573"/>
            <a:ext cx="900591" cy="88211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8AFE0F-D5D1-4D1F-8CA1-5EFD3A1BE1D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45101" y="1400239"/>
            <a:ext cx="2087882" cy="65961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931FEBB3-25B3-477E-852A-662ADCF7DF52}"/>
              </a:ext>
            </a:extLst>
          </p:cNvPr>
          <p:cNvSpPr/>
          <p:nvPr/>
        </p:nvSpPr>
        <p:spPr>
          <a:xfrm>
            <a:off x="9901646" y="4199935"/>
            <a:ext cx="1698172" cy="139750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605FC9-B7D3-4602-A866-E3AE7600439E}"/>
              </a:ext>
            </a:extLst>
          </p:cNvPr>
          <p:cNvCxnSpPr>
            <a:endCxn id="7" idx="3"/>
          </p:cNvCxnSpPr>
          <p:nvPr/>
        </p:nvCxnSpPr>
        <p:spPr>
          <a:xfrm flipH="1">
            <a:off x="6109038" y="5140235"/>
            <a:ext cx="379260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7A318-AA42-4042-9A1D-4E3DB07F1D2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864093" y="1365526"/>
            <a:ext cx="4832130" cy="678677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AE36D1-E593-4B3D-9A2D-915C577E6E1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706081" y="1365526"/>
            <a:ext cx="1990142" cy="86150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7F019-A586-4CE5-91AF-FAAE26D9423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696223" y="1365526"/>
            <a:ext cx="727166" cy="77289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Group">
            <a:extLst>
              <a:ext uri="{FF2B5EF4-FFF2-40B4-BE49-F238E27FC236}">
                <a16:creationId xmlns:a16="http://schemas.microsoft.com/office/drawing/2014/main" id="{8515A4F6-B5FA-4408-AC0C-8A24512B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0423" y="3276409"/>
            <a:ext cx="914400" cy="914400"/>
          </a:xfrm>
          <a:prstGeom prst="rect">
            <a:avLst/>
          </a:prstGeom>
        </p:spPr>
      </p:pic>
      <p:pic>
        <p:nvPicPr>
          <p:cNvPr id="20" name="Graphic 19" descr="Children">
            <a:extLst>
              <a:ext uri="{FF2B5EF4-FFF2-40B4-BE49-F238E27FC236}">
                <a16:creationId xmlns:a16="http://schemas.microsoft.com/office/drawing/2014/main" id="{794A39C7-78F4-4D7E-874E-61CE145EE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0423" y="3426409"/>
            <a:ext cx="914400" cy="914400"/>
          </a:xfrm>
          <a:prstGeom prst="rect">
            <a:avLst/>
          </a:prstGeom>
        </p:spPr>
      </p:pic>
      <p:pic>
        <p:nvPicPr>
          <p:cNvPr id="21" name="Graphic 20" descr="Man and Woman">
            <a:extLst>
              <a:ext uri="{FF2B5EF4-FFF2-40B4-BE49-F238E27FC236}">
                <a16:creationId xmlns:a16="http://schemas.microsoft.com/office/drawing/2014/main" id="{8758B4A6-B9CD-4232-81E0-1FB59BD20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0423" y="3576409"/>
            <a:ext cx="914400" cy="914400"/>
          </a:xfrm>
          <a:prstGeom prst="rect">
            <a:avLst/>
          </a:prstGeom>
        </p:spPr>
      </p:pic>
      <p:pic>
        <p:nvPicPr>
          <p:cNvPr id="22" name="Graphic 21" descr="Two Men">
            <a:extLst>
              <a:ext uri="{FF2B5EF4-FFF2-40B4-BE49-F238E27FC236}">
                <a16:creationId xmlns:a16="http://schemas.microsoft.com/office/drawing/2014/main" id="{40EAA797-BE2B-4B72-9B2B-0219D23D93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0423" y="3726409"/>
            <a:ext cx="914400" cy="91440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B6FF15C1-9A74-4BAB-8ECE-7765F4955C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277" y="3343450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F731EF-BA25-4031-97B2-3A1E2EE38BC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64094" y="3892730"/>
            <a:ext cx="2330544" cy="1247505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F5932E-DD6E-491C-BCCF-7942AC07ACC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82963" y="3971292"/>
            <a:ext cx="2340426" cy="94034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51D95A-EF2C-42AA-96D6-05F12EEB53B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36822" y="4075559"/>
            <a:ext cx="0" cy="58650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B42D67-521D-403B-944D-D485C6A3F41D}"/>
              </a:ext>
            </a:extLst>
          </p:cNvPr>
          <p:cNvCxnSpPr>
            <a:cxnSpLocks/>
          </p:cNvCxnSpPr>
          <p:nvPr/>
        </p:nvCxnSpPr>
        <p:spPr>
          <a:xfrm>
            <a:off x="5611591" y="5492474"/>
            <a:ext cx="1" cy="372749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65731C-2DAA-2442-8155-84F824ED9678}"/>
              </a:ext>
            </a:extLst>
          </p:cNvPr>
          <p:cNvSpPr txBox="1"/>
          <p:nvPr/>
        </p:nvSpPr>
        <p:spPr>
          <a:xfrm>
            <a:off x="798686" y="700920"/>
            <a:ext cx="249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87095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CFA3D-772E-0B41-8454-828E700CF82F}"/>
              </a:ext>
            </a:extLst>
          </p:cNvPr>
          <p:cNvSpPr txBox="1"/>
          <p:nvPr/>
        </p:nvSpPr>
        <p:spPr>
          <a:xfrm>
            <a:off x="4529138" y="300038"/>
            <a:ext cx="367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53B87E-54D8-400F-B40B-45BCDF3E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276350"/>
            <a:ext cx="84867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3C8305-4B37-E34B-952B-0029F0411549}"/>
              </a:ext>
            </a:extLst>
          </p:cNvPr>
          <p:cNvSpPr txBox="1"/>
          <p:nvPr/>
        </p:nvSpPr>
        <p:spPr>
          <a:xfrm>
            <a:off x="4070350" y="314324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SCHOOL RATINGS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3C001-9C05-4AD5-8567-2F435D20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579666"/>
            <a:ext cx="8467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95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479C4-3EBC-4948-B1E1-80F98C975DFA}"/>
              </a:ext>
            </a:extLst>
          </p:cNvPr>
          <p:cNvSpPr txBox="1"/>
          <p:nvPr/>
        </p:nvSpPr>
        <p:spPr>
          <a:xfrm>
            <a:off x="3914775" y="514350"/>
            <a:ext cx="345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MEDIAN HOUSE PRICE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DDEA0-8575-4163-AE3F-E588E161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29" y="1755644"/>
            <a:ext cx="84677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5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E1D6-4C89-8641-A3C9-25D2E11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between Neighborhoods -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DC5C-374A-EE48-AE11-2D0B281F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0" y="1918010"/>
            <a:ext cx="10537902" cy="444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 </a:t>
            </a:r>
            <a:r>
              <a:rPr lang="en-US" sz="3000" dirty="0" err="1"/>
              <a:t>Armour</a:t>
            </a:r>
            <a:r>
              <a:rPr lang="en-US" sz="3000" dirty="0"/>
              <a:t> Square  and   Parkview</a:t>
            </a:r>
          </a:p>
          <a:p>
            <a:pPr marL="0" indent="0">
              <a:buNone/>
            </a:pPr>
            <a:r>
              <a:rPr lang="en-US" b="1" dirty="0"/>
              <a:t>Now lets compare 2 neighborhoods to choose one that best matches our requirements as given below</a:t>
            </a:r>
          </a:p>
          <a:p>
            <a:pPr marL="0" indent="0">
              <a:buNone/>
            </a:pPr>
            <a:r>
              <a:rPr lang="en-US" dirty="0"/>
              <a:t>1. More Indian Population </a:t>
            </a:r>
          </a:p>
          <a:p>
            <a:pPr marL="0" indent="0">
              <a:buNone/>
            </a:pPr>
            <a:r>
              <a:rPr lang="en-US" dirty="0"/>
              <a:t>2. Higher School Rating </a:t>
            </a:r>
          </a:p>
          <a:p>
            <a:pPr marL="0" indent="0">
              <a:buNone/>
            </a:pPr>
            <a:r>
              <a:rPr lang="en-US" dirty="0"/>
              <a:t>3. Reasonable Housing Price in the Range of 300k to 500k </a:t>
            </a:r>
          </a:p>
          <a:p>
            <a:pPr marL="0" indent="0">
              <a:buNone/>
            </a:pPr>
            <a:r>
              <a:rPr lang="en-US" dirty="0"/>
              <a:t>4. Comfortable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43439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3A0D-AE5B-134A-AF26-20099809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4C8-9263-2440-A1A0-2F73896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recommend the best neighborhood to live, to buy a house, to rent an apartment or build a restaurant etc in Chicago, Illinois .</a:t>
            </a:r>
          </a:p>
          <a:p>
            <a:r>
              <a:rPr lang="en-US" dirty="0"/>
              <a:t>To understand the similarities and differences between the neighborhoods using Unsupervised K-Mean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2580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217-0488-EE4F-B9C8-277F0B8A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93"/>
            <a:ext cx="9905998" cy="1478570"/>
          </a:xfrm>
        </p:spPr>
        <p:txBody>
          <a:bodyPr/>
          <a:lstStyle/>
          <a:p>
            <a:r>
              <a:rPr lang="en-US" dirty="0"/>
              <a:t>		Neighborhood Venues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754A8-D88F-42E7-B8D4-08CD4F16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4DA41-2C0C-4320-93A6-4858C6F9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900502"/>
            <a:ext cx="9224911" cy="55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F646-A75F-A34C-B3DB-9E1C3FDB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4" y="0"/>
            <a:ext cx="9905998" cy="1478570"/>
          </a:xfrm>
        </p:spPr>
        <p:txBody>
          <a:bodyPr/>
          <a:lstStyle/>
          <a:p>
            <a:r>
              <a:rPr lang="en-US" dirty="0"/>
              <a:t>		  Population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D5B16-9D6A-48F6-95D7-78095C9B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6076977" cy="4482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84F6FA-E3B2-423E-A678-C5657820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05" y="2117673"/>
            <a:ext cx="3902518" cy="13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3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4C2-EAC6-3B4D-A698-2CB572BB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School ratings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53821-C628-450C-A82A-BBF95B7B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7" y="1853247"/>
            <a:ext cx="7061304" cy="4552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C5CE8-6EAE-4E20-920D-8E120FD34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53" y="1853248"/>
            <a:ext cx="4192277" cy="19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94A9-6B65-BC4F-A901-2E2802B6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6" y="0"/>
            <a:ext cx="9905998" cy="1478570"/>
          </a:xfrm>
        </p:spPr>
        <p:txBody>
          <a:bodyPr/>
          <a:lstStyle/>
          <a:p>
            <a:r>
              <a:rPr lang="en-US" dirty="0"/>
              <a:t>		 Average housing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2A7F3-7497-48C4-B678-CC7B53B5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8" y="1478570"/>
            <a:ext cx="6972144" cy="4924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12A6E-0E32-4614-900D-A20E90BA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82" y="1625808"/>
            <a:ext cx="4497049" cy="19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A34FB-8C90-4D4F-8FA5-32F48D37B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8ABD5E-93A2-4B90-8AA6-F0E768DEE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B28B30-CE66-4E15-8ED6-99ED9DD70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51765-3852-2E4B-A22A-86AB64D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			  Conclusion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B5D784-8B10-427C-B69F-040C0E2BB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8E3D7A-A77B-4350-B783-A006D0E56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BCB-C915-2644-AA3E-719302B2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1500" dirty="0"/>
              <a:t>This Analysis concludes that compared to Bellevue ,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Parkview has the higher number of population (including Indians)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Good school rating of 7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Reasonable average housing price of approximately 330k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also top 10 common venues shows </a:t>
            </a:r>
            <a:r>
              <a:rPr lang="en-US" sz="1700" dirty="0" err="1"/>
              <a:t>Parview</a:t>
            </a:r>
            <a:r>
              <a:rPr lang="en-US" sz="1700" dirty="0"/>
              <a:t> has got a good neighborhood with Gas station, Italian and American </a:t>
            </a:r>
            <a:r>
              <a:rPr lang="en-US" sz="1700" dirty="0" err="1"/>
              <a:t>Restautrant</a:t>
            </a:r>
            <a:r>
              <a:rPr lang="en-US" sz="1700" dirty="0"/>
              <a:t>, Train Station, Clothing Store , Park, Donut Shop and many more.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700" dirty="0"/>
              <a:t>Hence </a:t>
            </a:r>
            <a:r>
              <a:rPr lang="en-US" sz="1700" dirty="0" err="1"/>
              <a:t>Parview</a:t>
            </a:r>
            <a:r>
              <a:rPr lang="en-US" sz="1700" dirty="0"/>
              <a:t> wins over </a:t>
            </a:r>
            <a:r>
              <a:rPr lang="en-US" sz="1700" dirty="0" err="1"/>
              <a:t>Armour</a:t>
            </a:r>
            <a:r>
              <a:rPr lang="en-US" sz="1700" dirty="0"/>
              <a:t> Square!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4233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77D8496F-1AFD-441C-AC1D-5337EDE8E2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6876" r="9091" b="6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CF21B-A006-EF49-B7BF-F2E2890C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				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42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Collecting the top trending venues in the using Foursquare API(Beautiful Soup, http request)</a:t>
            </a:r>
          </a:p>
          <a:p>
            <a:r>
              <a:rPr lang="en-US" dirty="0"/>
              <a:t>Forming neighborhood clusters based on venue categories using unsupervised k-mean clustering algorithm(sklearn)</a:t>
            </a:r>
          </a:p>
          <a:p>
            <a:r>
              <a:rPr lang="en-US" dirty="0"/>
              <a:t>Identifying and understanding the similarities and differences between two chosen neighborhoods to retrieve more insights and to conclude which neighborhood wins over 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and Dependencies: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Pandas 		-	Library for Data Analysis</a:t>
            </a:r>
          </a:p>
          <a:p>
            <a:pPr lvl="0"/>
            <a:r>
              <a:rPr lang="en-US" dirty="0"/>
              <a:t>NumPy 		– 	Library to handle data in a vectorized manner</a:t>
            </a:r>
          </a:p>
          <a:p>
            <a:pPr lvl="0"/>
            <a:r>
              <a:rPr lang="en-US" dirty="0"/>
              <a:t>JSON 		– 	Library to handle JSON files</a:t>
            </a:r>
          </a:p>
          <a:p>
            <a:pPr lvl="0"/>
            <a:r>
              <a:rPr lang="en-US" dirty="0"/>
              <a:t>Geopy		– 	To retrieve Location Data </a:t>
            </a:r>
          </a:p>
          <a:p>
            <a:pPr lvl="0"/>
            <a:r>
              <a:rPr lang="en-US" dirty="0"/>
              <a:t>Requests	– 	Library to handle http requests</a:t>
            </a:r>
          </a:p>
          <a:p>
            <a:pPr lvl="0"/>
            <a:r>
              <a:rPr lang="en-US" dirty="0"/>
              <a:t>Matplotlib	– 	Python Plotting Module</a:t>
            </a:r>
          </a:p>
          <a:p>
            <a:pPr lvl="0"/>
            <a:r>
              <a:rPr lang="en-US" dirty="0"/>
              <a:t>Sklearn	 	– 	Python machine learning Library</a:t>
            </a:r>
          </a:p>
          <a:p>
            <a:pPr lvl="0"/>
            <a:r>
              <a:rPr lang="en-US" dirty="0"/>
              <a:t>Folium 		– 	Map rendering Library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62D-CC3F-D248-9748-C0A864F1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4E39-CC2A-F541-B1A7-0FF37AB2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and Data Wrangling</a:t>
            </a:r>
          </a:p>
          <a:p>
            <a:r>
              <a:rPr lang="en-US" dirty="0"/>
              <a:t>Top Trending Places  Extraction and Clustering</a:t>
            </a:r>
          </a:p>
          <a:p>
            <a:r>
              <a:rPr lang="en-US" dirty="0"/>
              <a:t>Decision Making based on the clustered neighborhoods, Population Distribution, School Ratings, Median House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35799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EB775-7FEE-4EBC-99CF-81570B4424D6}"/>
              </a:ext>
            </a:extLst>
          </p:cNvPr>
          <p:cNvSpPr txBox="1"/>
          <p:nvPr/>
        </p:nvSpPr>
        <p:spPr>
          <a:xfrm>
            <a:off x="1457325" y="1628775"/>
            <a:ext cx="155257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2D1818-A5BE-482B-8364-77CCB3A3F243}"/>
              </a:ext>
            </a:extLst>
          </p:cNvPr>
          <p:cNvSpPr/>
          <p:nvPr/>
        </p:nvSpPr>
        <p:spPr>
          <a:xfrm>
            <a:off x="307271" y="1235478"/>
            <a:ext cx="2743300" cy="21367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Beautiful Soup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B65B7F-0606-4457-9A5C-D0912BC35B8A}"/>
              </a:ext>
            </a:extLst>
          </p:cNvPr>
          <p:cNvSpPr/>
          <p:nvPr/>
        </p:nvSpPr>
        <p:spPr>
          <a:xfrm>
            <a:off x="4005050" y="1304741"/>
            <a:ext cx="3046289" cy="21367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92D050"/>
              </a:solidFill>
            </a:endParaRPr>
          </a:p>
          <a:p>
            <a:pPr algn="ctr"/>
            <a:r>
              <a:rPr lang="en-US" sz="2400" dirty="0"/>
              <a:t>Google Maps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AD78-A794-4CC4-964F-95F569B9700E}"/>
              </a:ext>
            </a:extLst>
          </p:cNvPr>
          <p:cNvSpPr txBox="1"/>
          <p:nvPr/>
        </p:nvSpPr>
        <p:spPr>
          <a:xfrm>
            <a:off x="411378" y="1751803"/>
            <a:ext cx="2354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Neighborhood/Postal code</a:t>
            </a:r>
          </a:p>
          <a:p>
            <a:r>
              <a:rPr lang="en-US" sz="1200" b="1" u="sng" dirty="0">
                <a:solidFill>
                  <a:schemeClr val="bg1"/>
                </a:solidFill>
                <a:hlinkClick r:id="rId2"/>
              </a:rPr>
              <a:t>http://seattlearea.com/zip-codes/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F2A86-BD57-4016-A286-9540E6454D08}"/>
              </a:ext>
            </a:extLst>
          </p:cNvPr>
          <p:cNvSpPr txBox="1"/>
          <p:nvPr/>
        </p:nvSpPr>
        <p:spPr>
          <a:xfrm>
            <a:off x="4289125" y="2304878"/>
            <a:ext cx="223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Collect Geographical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C3C9B-200D-4AEA-86B9-B3A610E40218}"/>
              </a:ext>
            </a:extLst>
          </p:cNvPr>
          <p:cNvSpPr txBox="1"/>
          <p:nvPr/>
        </p:nvSpPr>
        <p:spPr>
          <a:xfrm>
            <a:off x="5418975" y="4990943"/>
            <a:ext cx="2269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Folium Visualization for Chicago Neighborhood</a:t>
            </a:r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E058CD19-6F9F-4EBB-80A0-1F5A181D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2869" y="2725946"/>
            <a:ext cx="604142" cy="646331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48142716-BC3B-46D8-AF89-BB3A0402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4512" y="2361838"/>
            <a:ext cx="575768" cy="646331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2FE0B33B-3763-470C-96C0-80E3E250B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9600" y="2379986"/>
            <a:ext cx="604142" cy="644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9DEC61-686F-448F-AF0F-268B629D8797}"/>
              </a:ext>
            </a:extLst>
          </p:cNvPr>
          <p:cNvSpPr/>
          <p:nvPr/>
        </p:nvSpPr>
        <p:spPr>
          <a:xfrm>
            <a:off x="3092948" y="2033884"/>
            <a:ext cx="822569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406569-1BEF-4DAB-BD30-912F101E41AC}"/>
              </a:ext>
            </a:extLst>
          </p:cNvPr>
          <p:cNvSpPr/>
          <p:nvPr/>
        </p:nvSpPr>
        <p:spPr>
          <a:xfrm>
            <a:off x="7105999" y="2116902"/>
            <a:ext cx="712784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A1D7C4-0629-47F8-AF00-5B87FBF14714}"/>
              </a:ext>
            </a:extLst>
          </p:cNvPr>
          <p:cNvSpPr/>
          <p:nvPr/>
        </p:nvSpPr>
        <p:spPr>
          <a:xfrm rot="5400000">
            <a:off x="9302256" y="3196767"/>
            <a:ext cx="683676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6D2A6-FAD7-2F4B-9474-2B7E60364CF0}"/>
              </a:ext>
            </a:extLst>
          </p:cNvPr>
          <p:cNvSpPr txBox="1"/>
          <p:nvPr/>
        </p:nvSpPr>
        <p:spPr>
          <a:xfrm>
            <a:off x="2843561" y="200722"/>
            <a:ext cx="618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Scraping and Data Wrangling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966FD-F5A5-4539-9E26-74E19D4E7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78" y="3945368"/>
            <a:ext cx="2400300" cy="1733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83D795-C4CE-4282-AE9A-61B64D17E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443" y="1344136"/>
            <a:ext cx="3848100" cy="1704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54248B-7D63-4B87-86D5-57F4D9787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2391" y="3714542"/>
            <a:ext cx="4544079" cy="31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A281A-7200-4BC6-9B60-DDA0A81DF947}"/>
              </a:ext>
            </a:extLst>
          </p:cNvPr>
          <p:cNvSpPr/>
          <p:nvPr/>
        </p:nvSpPr>
        <p:spPr>
          <a:xfrm>
            <a:off x="335341" y="1256522"/>
            <a:ext cx="1772194" cy="284552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Four Square API Calls to Collect Neighborhood Venue Category and LAT/LNG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027D9-AAF9-4263-8132-9438FFBDC2EE}"/>
              </a:ext>
            </a:extLst>
          </p:cNvPr>
          <p:cNvSpPr/>
          <p:nvPr/>
        </p:nvSpPr>
        <p:spPr>
          <a:xfrm>
            <a:off x="2772422" y="1824076"/>
            <a:ext cx="1349804" cy="188240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One Hot Encoding to Convert Labels into Numbers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0FCE62-BE9D-478A-B5D9-380439E5F29F}"/>
              </a:ext>
            </a:extLst>
          </p:cNvPr>
          <p:cNvSpPr/>
          <p:nvPr/>
        </p:nvSpPr>
        <p:spPr>
          <a:xfrm>
            <a:off x="4761061" y="1784716"/>
            <a:ext cx="1724661" cy="196813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Venues Grouped by Neighborhood 289 Unique Venues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25EC35-957A-4F82-AA0D-DC97CAF1383B}"/>
              </a:ext>
            </a:extLst>
          </p:cNvPr>
          <p:cNvSpPr/>
          <p:nvPr/>
        </p:nvSpPr>
        <p:spPr>
          <a:xfrm>
            <a:off x="7152597" y="2017937"/>
            <a:ext cx="2046513" cy="160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K-Means 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DCB120-FFD6-4BDC-BD84-A780BBE6AC61}"/>
              </a:ext>
            </a:extLst>
          </p:cNvPr>
          <p:cNvSpPr/>
          <p:nvPr/>
        </p:nvSpPr>
        <p:spPr>
          <a:xfrm>
            <a:off x="10191749" y="1431235"/>
            <a:ext cx="1510393" cy="46415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7DC88-ADDC-44E6-9E4C-2B70FE6DEFB3}"/>
              </a:ext>
            </a:extLst>
          </p:cNvPr>
          <p:cNvSpPr txBox="1"/>
          <p:nvPr/>
        </p:nvSpPr>
        <p:spPr>
          <a:xfrm>
            <a:off x="10426337" y="1674581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20973-28D1-4B30-BE9D-EC17B8ED7FFB}"/>
              </a:ext>
            </a:extLst>
          </p:cNvPr>
          <p:cNvSpPr txBox="1"/>
          <p:nvPr/>
        </p:nvSpPr>
        <p:spPr>
          <a:xfrm>
            <a:off x="10307683" y="3316204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5C1E8-E9EA-4D01-8711-1D36621656B4}"/>
              </a:ext>
            </a:extLst>
          </p:cNvPr>
          <p:cNvSpPr txBox="1"/>
          <p:nvPr/>
        </p:nvSpPr>
        <p:spPr>
          <a:xfrm>
            <a:off x="10426337" y="4820713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EB2C98-865D-49DB-8CB1-AE284378B890}"/>
              </a:ext>
            </a:extLst>
          </p:cNvPr>
          <p:cNvSpPr/>
          <p:nvPr/>
        </p:nvSpPr>
        <p:spPr>
          <a:xfrm>
            <a:off x="6774375" y="4456417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Silhouette Score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5DC7B5-708B-4EF4-8DBA-C4955A409032}"/>
              </a:ext>
            </a:extLst>
          </p:cNvPr>
          <p:cNvSpPr/>
          <p:nvPr/>
        </p:nvSpPr>
        <p:spPr>
          <a:xfrm>
            <a:off x="8198612" y="4456417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Elbow Method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348DC544-435B-44F3-BF99-67EEBC043A46}"/>
              </a:ext>
            </a:extLst>
          </p:cNvPr>
          <p:cNvSpPr/>
          <p:nvPr/>
        </p:nvSpPr>
        <p:spPr>
          <a:xfrm rot="2882219">
            <a:off x="7483562" y="3777434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987FC32-234F-4F96-B6A7-35DB6BAFA227}"/>
              </a:ext>
            </a:extLst>
          </p:cNvPr>
          <p:cNvSpPr/>
          <p:nvPr/>
        </p:nvSpPr>
        <p:spPr>
          <a:xfrm rot="19035753">
            <a:off x="8390274" y="3777319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91BA4547-53B3-447A-B623-0CE4B1DE1540}"/>
              </a:ext>
            </a:extLst>
          </p:cNvPr>
          <p:cNvSpPr/>
          <p:nvPr/>
        </p:nvSpPr>
        <p:spPr>
          <a:xfrm rot="5400000">
            <a:off x="216304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E62AEF9-A12D-4E06-8CC4-6DF00D758149}"/>
              </a:ext>
            </a:extLst>
          </p:cNvPr>
          <p:cNvSpPr/>
          <p:nvPr/>
        </p:nvSpPr>
        <p:spPr>
          <a:xfrm rot="5400000">
            <a:off x="4215714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D2AF7242-0079-4A0B-A056-88E70FAB59AB}"/>
              </a:ext>
            </a:extLst>
          </p:cNvPr>
          <p:cNvSpPr/>
          <p:nvPr/>
        </p:nvSpPr>
        <p:spPr>
          <a:xfrm rot="5400000">
            <a:off x="655302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D6EFAC14-B1E3-476B-B29F-35A664C64E45}"/>
              </a:ext>
            </a:extLst>
          </p:cNvPr>
          <p:cNvSpPr/>
          <p:nvPr/>
        </p:nvSpPr>
        <p:spPr>
          <a:xfrm rot="5400000">
            <a:off x="9437055" y="2563228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39C34BD-3F6C-4D6D-B021-4F59852EDF60}"/>
              </a:ext>
            </a:extLst>
          </p:cNvPr>
          <p:cNvSpPr/>
          <p:nvPr/>
        </p:nvSpPr>
        <p:spPr>
          <a:xfrm rot="2882219">
            <a:off x="9433837" y="1797516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2FA8F897-9EAF-49CC-9706-9E349CFFD052}"/>
              </a:ext>
            </a:extLst>
          </p:cNvPr>
          <p:cNvSpPr/>
          <p:nvPr/>
        </p:nvSpPr>
        <p:spPr>
          <a:xfrm rot="7480611">
            <a:off x="9387331" y="3249412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046E8-6C40-4243-AD98-22331905AB71}"/>
              </a:ext>
            </a:extLst>
          </p:cNvPr>
          <p:cNvSpPr txBox="1"/>
          <p:nvPr/>
        </p:nvSpPr>
        <p:spPr>
          <a:xfrm>
            <a:off x="2429179" y="320350"/>
            <a:ext cx="6287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Venues Extraction using Four Square API and Clustering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546857-84A1-914F-8D34-47D2A9B7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53" y="5373060"/>
            <a:ext cx="1510771" cy="100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CB9F0-5C6A-1C47-9CF5-29D56760CF3C}"/>
              </a:ext>
            </a:extLst>
          </p:cNvPr>
          <p:cNvSpPr txBox="1"/>
          <p:nvPr/>
        </p:nvSpPr>
        <p:spPr>
          <a:xfrm>
            <a:off x="1414463" y="485775"/>
            <a:ext cx="8858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Elbow Criterion 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Elbow method</a:t>
            </a:r>
            <a:r>
              <a:rPr lang="en-US" sz="2400" dirty="0"/>
              <a:t> is to run k-means clustering on a given dataset for a range of values of k and for each value of k and calculate sum of squared errors (SSE).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F8745-4FEC-F349-AAE6-DFA2CBC4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81" y="3200400"/>
            <a:ext cx="7011993" cy="32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F95FC-81FD-4211-A6BD-B0FF30AA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735111"/>
            <a:ext cx="9020175" cy="499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07775C-43C6-4081-A7C0-4411BA725AC5}"/>
              </a:ext>
            </a:extLst>
          </p:cNvPr>
          <p:cNvSpPr/>
          <p:nvPr/>
        </p:nvSpPr>
        <p:spPr>
          <a:xfrm>
            <a:off x="2584174" y="1023385"/>
            <a:ext cx="5724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Cluster Neighborhood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E254D61-AE07-4E2C-B72B-329F4F576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83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</TotalTime>
  <Words>392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 Battle of Neighborhoods  </vt:lpstr>
      <vt:lpstr>Problem Statement</vt:lpstr>
      <vt:lpstr>Objective</vt:lpstr>
      <vt:lpstr>Python packages and Dependencies: </vt:lpstr>
      <vt:lpstr>Work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between Neighborhoods - Chicago</vt:lpstr>
      <vt:lpstr>  Neighborhood Venues</vt:lpstr>
      <vt:lpstr>    Population distribution</vt:lpstr>
      <vt:lpstr>     School ratings</vt:lpstr>
      <vt:lpstr>   Average housing price</vt:lpstr>
      <vt:lpstr>     Conclusion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Microsoft Office User</dc:creator>
  <cp:lastModifiedBy>NanoComputer</cp:lastModifiedBy>
  <cp:revision>30</cp:revision>
  <cp:lastPrinted>2018-12-22T15:44:01Z</cp:lastPrinted>
  <dcterms:created xsi:type="dcterms:W3CDTF">2018-08-30T01:59:51Z</dcterms:created>
  <dcterms:modified xsi:type="dcterms:W3CDTF">2021-02-16T15:44:46Z</dcterms:modified>
</cp:coreProperties>
</file>