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haansoftxls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678" r:id="rId2"/>
    <p:sldId id="679" r:id="rId3"/>
    <p:sldId id="680" r:id="rId4"/>
    <p:sldId id="687" r:id="rId5"/>
    <p:sldId id="688" r:id="rId6"/>
    <p:sldId id="722" r:id="rId7"/>
    <p:sldId id="709" r:id="rId8"/>
    <p:sldId id="723" r:id="rId9"/>
    <p:sldId id="724" r:id="rId10"/>
    <p:sldId id="725" r:id="rId11"/>
    <p:sldId id="726" r:id="rId12"/>
    <p:sldId id="733" r:id="rId13"/>
    <p:sldId id="732" r:id="rId14"/>
    <p:sldId id="727" r:id="rId15"/>
    <p:sldId id="738" r:id="rId16"/>
    <p:sldId id="744" r:id="rId17"/>
    <p:sldId id="745" r:id="rId18"/>
    <p:sldId id="721" r:id="rId19"/>
    <p:sldId id="730" r:id="rId20"/>
    <p:sldId id="751" r:id="rId21"/>
    <p:sldId id="735" r:id="rId22"/>
    <p:sldId id="711" r:id="rId23"/>
    <p:sldId id="749" r:id="rId24"/>
    <p:sldId id="750" r:id="rId25"/>
    <p:sldId id="746" r:id="rId26"/>
    <p:sldId id="747" r:id="rId27"/>
    <p:sldId id="748" r:id="rId28"/>
    <p:sldId id="706" r:id="rId29"/>
    <p:sldId id="752" r:id="rId30"/>
    <p:sldId id="753" r:id="rId31"/>
    <p:sldId id="754" r:id="rId32"/>
    <p:sldId id="755" r:id="rId33"/>
    <p:sldId id="756" r:id="rId34"/>
    <p:sldId id="757" r:id="rId35"/>
    <p:sldId id="774" r:id="rId36"/>
    <p:sldId id="758" r:id="rId37"/>
    <p:sldId id="759" r:id="rId38"/>
    <p:sldId id="760" r:id="rId39"/>
    <p:sldId id="761" r:id="rId40"/>
    <p:sldId id="762" r:id="rId41"/>
    <p:sldId id="763" r:id="rId42"/>
    <p:sldId id="764" r:id="rId43"/>
    <p:sldId id="765" r:id="rId44"/>
    <p:sldId id="766" r:id="rId45"/>
    <p:sldId id="767" r:id="rId46"/>
    <p:sldId id="768" r:id="rId47"/>
    <p:sldId id="769" r:id="rId48"/>
    <p:sldId id="770" r:id="rId49"/>
    <p:sldId id="771" r:id="rId50"/>
    <p:sldId id="772" r:id="rId51"/>
    <p:sldId id="773" r:id="rId52"/>
    <p:sldId id="775" r:id="rId53"/>
    <p:sldId id="776" r:id="rId54"/>
    <p:sldId id="779" r:id="rId55"/>
    <p:sldId id="778" r:id="rId56"/>
    <p:sldId id="777" r:id="rId57"/>
  </p:sldIdLst>
  <p:sldSz cx="9906000" cy="6858000" type="A4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C2"/>
    <a:srgbClr val="0000FF"/>
    <a:srgbClr val="C00000"/>
    <a:srgbClr val="FF9933"/>
    <a:srgbClr val="E2E2E2"/>
    <a:srgbClr val="66FF33"/>
    <a:srgbClr val="E4EBF1"/>
    <a:srgbClr val="F0F0F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4" autoAdjust="0"/>
    <p:restoredTop sz="98301" autoAdjust="0"/>
  </p:normalViewPr>
  <p:slideViewPr>
    <p:cSldViewPr>
      <p:cViewPr varScale="1">
        <p:scale>
          <a:sx n="68" d="100"/>
          <a:sy n="68" d="100"/>
        </p:scale>
        <p:origin x="-1302" y="-96"/>
      </p:cViewPr>
      <p:guideLst>
        <p:guide orient="horz" pos="2160"/>
        <p:guide orient="horz" pos="436"/>
        <p:guide orient="horz" pos="4020"/>
        <p:guide pos="3120"/>
        <p:guide pos="81"/>
        <p:guide pos="6159"/>
        <p:guide pos="217"/>
        <p:guide pos="6023"/>
        <p:guide pos="3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382" y="-102"/>
      </p:cViewPr>
      <p:guideLst>
        <p:guide orient="horz" pos="3125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4925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0311F283-C181-4769-8E53-F2D7399904C7}" type="datetimeFigureOut">
              <a:rPr lang="ko-KR" altLang="en-US"/>
              <a:pPr>
                <a:defRPr/>
              </a:pPr>
              <a:t>2014-04-03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98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4925" y="942498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E42B6D9-AA57-419A-B3C8-5AE06BA85C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32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925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BDC92A6-8E98-4261-8694-E9599E739A91}" type="datetimeFigureOut">
              <a:rPr lang="ko-KR" altLang="en-US"/>
              <a:pPr>
                <a:defRPr/>
              </a:pPr>
              <a:t>2014-04-03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744538"/>
            <a:ext cx="537210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3288"/>
            <a:ext cx="5429250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98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925" y="942498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B1D019-39C4-46DC-AD39-99BA51DAC7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162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 userDrawn="1"/>
        </p:nvSpPr>
        <p:spPr bwMode="auto">
          <a:xfrm>
            <a:off x="5291138" y="1643063"/>
            <a:ext cx="39560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 eaLnBrk="0" fontAlgn="auto" hangingPunct="0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1500" dirty="0" smtClean="0">
                <a:solidFill>
                  <a:schemeClr val="tx1"/>
                </a:solidFill>
                <a:latin typeface="+mn-lt"/>
                <a:ea typeface="+mn-ea"/>
              </a:rPr>
              <a:t>CuREX </a:t>
            </a:r>
            <a:r>
              <a:rPr kumimoji="0" lang="ko-KR" altLang="en-US" sz="1500" dirty="0" smtClean="0">
                <a:solidFill>
                  <a:schemeClr val="tx1"/>
                </a:solidFill>
                <a:latin typeface="+mn-lt"/>
                <a:ea typeface="+mn-ea"/>
              </a:rPr>
              <a:t>개편 프로젝트</a:t>
            </a:r>
            <a:endParaRPr kumimoji="0" lang="ko-KR" altLang="en-US" sz="15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584575" y="6126163"/>
            <a:ext cx="5662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푸르덴셜생명과 ㈜위모의 사전 승인 없이 본 내용의 전부 또는 일부에 대한 복사</a:t>
            </a:r>
            <a:r>
              <a:rPr kumimoji="0" lang="en-US" altLang="ko-KR" sz="9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배포</a:t>
            </a:r>
            <a:r>
              <a:rPr kumimoji="0" lang="en-US" altLang="ko-KR" sz="9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사용을 금합니다</a:t>
            </a:r>
            <a:r>
              <a:rPr kumimoji="0" lang="en-US" altLang="ko-KR" sz="90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0" y="0"/>
            <a:ext cx="9906000" cy="107950"/>
            <a:chOff x="0" y="0"/>
            <a:chExt cx="9906000" cy="108000"/>
          </a:xfrm>
        </p:grpSpPr>
        <p:sp>
          <p:nvSpPr>
            <p:cNvPr id="7" name="직사각형 6"/>
            <p:cNvSpPr>
              <a:spLocks noChangeArrowheads="1"/>
            </p:cNvSpPr>
            <p:nvPr userDrawn="1"/>
          </p:nvSpPr>
          <p:spPr bwMode="auto">
            <a:xfrm>
              <a:off x="0" y="0"/>
              <a:ext cx="9906000" cy="108000"/>
            </a:xfrm>
            <a:prstGeom prst="rect">
              <a:avLst/>
            </a:prstGeom>
            <a:solidFill>
              <a:srgbClr val="007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en-US" sz="100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>
              <a:spLocks noChangeArrowheads="1"/>
            </p:cNvSpPr>
            <p:nvPr userDrawn="1"/>
          </p:nvSpPr>
          <p:spPr bwMode="auto">
            <a:xfrm>
              <a:off x="7386638" y="0"/>
              <a:ext cx="2519362" cy="108000"/>
            </a:xfrm>
            <a:prstGeom prst="rect">
              <a:avLst/>
            </a:prstGeom>
            <a:solidFill>
              <a:srgbClr val="4F55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en-US" sz="100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" name="그림 11" descr="2007_~1 cop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463" y="1025525"/>
            <a:ext cx="180022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2" descr="C:\Users\ProPaPa\Pictures\업무 사진\01.회사 로고\wimo(big)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0" y="5759450"/>
            <a:ext cx="1247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5" y="2490736"/>
            <a:ext cx="6696413" cy="722240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85049" y="3284984"/>
            <a:ext cx="3883749" cy="720080"/>
          </a:xfrm>
        </p:spPr>
        <p:txBody>
          <a:bodyPr/>
          <a:lstStyle>
            <a:lvl1pPr marL="0" indent="0"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A4B0A-D614-4D2C-86F6-18878DCCA015}" type="datetime1">
              <a:rPr lang="ko-KR" altLang="en-US"/>
              <a:pPr>
                <a:defRPr/>
              </a:pPr>
              <a:t>2014-04-03</a:t>
            </a:fld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C2BFBBFA-82A8-4AC4-95DF-37AE3E50747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46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 noChangeArrowheads="1"/>
          </p:cNvSpPr>
          <p:nvPr userDrawn="1"/>
        </p:nvSpPr>
        <p:spPr bwMode="auto">
          <a:xfrm>
            <a:off x="0" y="1857375"/>
            <a:ext cx="9906000" cy="2000250"/>
          </a:xfrm>
          <a:prstGeom prst="rect">
            <a:avLst/>
          </a:prstGeom>
          <a:solidFill>
            <a:srgbClr val="4F55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sz="100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7" descr="2007_~1 cop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71438"/>
            <a:ext cx="163988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 descr="C:\Users\ProPaPa\Pictures\업무 사진\01.회사 로고\wimo(big)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534150"/>
            <a:ext cx="9509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2500306"/>
            <a:ext cx="9074150" cy="714380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94E69-8898-45C8-B720-CE0A248C6B3D}" type="datetime1">
              <a:rPr lang="ko-KR" altLang="en-US"/>
              <a:pPr>
                <a:defRPr/>
              </a:pPr>
              <a:t>2014-04-03</a:t>
            </a:fld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28A3796F-3039-4051-B631-00E89EE538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5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서브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8"/>
          <p:cNvSpPr>
            <a:spLocks noChangeShapeType="1"/>
          </p:cNvSpPr>
          <p:nvPr userDrawn="1"/>
        </p:nvSpPr>
        <p:spPr bwMode="auto">
          <a:xfrm flipV="1">
            <a:off x="-6350" y="6429375"/>
            <a:ext cx="99187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28588" y="571500"/>
            <a:ext cx="9647237" cy="158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8" descr="2007_~1 cop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71438"/>
            <a:ext cx="163988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9" descr="C:\Users\ProPaPa\Pictures\업무 사진\01.회사 로고\wimo(big)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534150"/>
            <a:ext cx="9509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127" y="214313"/>
            <a:ext cx="7500956" cy="2968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C2359-6545-423E-AE9E-E9767E053088}" type="datetime1">
              <a:rPr lang="ko-KR" altLang="en-US"/>
              <a:pPr>
                <a:defRPr/>
              </a:pPr>
              <a:t>2014-04-03</a:t>
            </a:fld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208A495-502D-42B5-AA80-3B0B88FF29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8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서브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8"/>
          <p:cNvSpPr>
            <a:spLocks noChangeShapeType="1"/>
          </p:cNvSpPr>
          <p:nvPr userDrawn="1"/>
        </p:nvSpPr>
        <p:spPr bwMode="auto">
          <a:xfrm flipV="1">
            <a:off x="-6350" y="6429375"/>
            <a:ext cx="99187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pic>
        <p:nvPicPr>
          <p:cNvPr id="3" name="그림 7" descr="2007_~1 cop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71438"/>
            <a:ext cx="163988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8" descr="C:\Users\ProPaPa\Pictures\업무 사진\01.회사 로고\wimo(big)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534150"/>
            <a:ext cx="9509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4A699-23CE-429A-9D02-AE4ED04A7405}" type="datetime1">
              <a:rPr lang="ko-KR" altLang="en-US"/>
              <a:pPr>
                <a:defRPr/>
              </a:pPr>
              <a:t>2014-04-03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A3A2487-7E12-4BCC-8CAE-747CE53842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21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브3-설계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8" descr="C:\Users\ProPaPa\Pictures\업무 사진\01.회사 로고\wimo(big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534150"/>
            <a:ext cx="9509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55976"/>
              </p:ext>
            </p:extLst>
          </p:nvPr>
        </p:nvGraphicFramePr>
        <p:xfrm>
          <a:off x="165100" y="276225"/>
          <a:ext cx="9569451" cy="6224588"/>
        </p:xfrm>
        <a:graphic>
          <a:graphicData uri="http://schemas.openxmlformats.org/drawingml/2006/table">
            <a:tbl>
              <a:tblPr/>
              <a:tblGrid>
                <a:gridCol w="715846"/>
                <a:gridCol w="1143097"/>
                <a:gridCol w="714380"/>
                <a:gridCol w="4214840"/>
                <a:gridCol w="695322"/>
                <a:gridCol w="695322"/>
                <a:gridCol w="695322"/>
                <a:gridCol w="695322"/>
              </a:tblGrid>
              <a:tr h="20916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2014-04-03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16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노연주</a:t>
                      </a:r>
                      <a:endParaRPr lang="ko-KR" altLang="en-US" sz="900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Page</a:t>
                      </a:r>
                      <a:r>
                        <a:rPr lang="en-US" altLang="ko-KR" sz="900" baseline="0" dirty="0" smtClean="0"/>
                        <a:t> NO.</a:t>
                      </a:r>
                      <a:endParaRPr lang="ko-KR" altLang="en-US" sz="900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99">
                <a:tc rowSpan="2"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■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9036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3350" y="44450"/>
            <a:ext cx="192405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CuREX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개편 프로젝트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- UI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설계서</a:t>
            </a:r>
          </a:p>
        </p:txBody>
      </p:sp>
      <p:pic>
        <p:nvPicPr>
          <p:cNvPr id="8" name="그림 8" descr="2007_~1 copy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00" y="-17463"/>
            <a:ext cx="1041400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텍스트 개체 틀 14"/>
          <p:cNvSpPr>
            <a:spLocks noGrp="1"/>
          </p:cNvSpPr>
          <p:nvPr>
            <p:ph type="body" sz="quarter" idx="19"/>
          </p:nvPr>
        </p:nvSpPr>
        <p:spPr>
          <a:xfrm>
            <a:off x="881063" y="279426"/>
            <a:ext cx="1116000" cy="198000"/>
          </a:xfrm>
        </p:spPr>
        <p:txBody>
          <a:bodyPr lIns="54000" rIns="54000" anchor="ctr"/>
          <a:lstStyle>
            <a:lvl1pPr marL="0" indent="0">
              <a:buFontTx/>
              <a:buNone/>
              <a:defRPr sz="9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20"/>
          </p:nvPr>
        </p:nvSpPr>
        <p:spPr>
          <a:xfrm>
            <a:off x="2738423" y="279426"/>
            <a:ext cx="4212000" cy="198000"/>
          </a:xfrm>
          <a:noFill/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lvl1pPr>
              <a:buFontTx/>
              <a:buNone/>
              <a:defRPr lang="ko-KR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>
          <a:xfrm>
            <a:off x="881063" y="496612"/>
            <a:ext cx="6048000" cy="198000"/>
          </a:xfrm>
          <a:noFill/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lvl1pPr>
              <a:buFontTx/>
              <a:buNone/>
              <a:defRPr lang="ko-KR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97CEB-89F7-46F7-B4A1-6EA157A2E145}" type="datetime1">
              <a:rPr lang="ko-KR" altLang="en-US"/>
              <a:pPr>
                <a:defRPr/>
              </a:pPr>
              <a:t>2014-04-03</a:t>
            </a:fld>
            <a:endParaRPr lang="ko-KR" altLang="en-US" dirty="0"/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23"/>
          </p:nvPr>
        </p:nvSpPr>
        <p:spPr>
          <a:xfrm>
            <a:off x="9056688" y="496888"/>
            <a:ext cx="684212" cy="198437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AAC9C25E-78D8-4DED-8B88-82C6701C612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57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브3-설계(GNB)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8" descr="C:\Users\ProPaPa\Pictures\업무 사진\01.회사 로고\wimo(big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534150"/>
            <a:ext cx="9509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1456"/>
              </p:ext>
            </p:extLst>
          </p:nvPr>
        </p:nvGraphicFramePr>
        <p:xfrm>
          <a:off x="165100" y="276225"/>
          <a:ext cx="9569451" cy="6224588"/>
        </p:xfrm>
        <a:graphic>
          <a:graphicData uri="http://schemas.openxmlformats.org/drawingml/2006/table">
            <a:tbl>
              <a:tblPr/>
              <a:tblGrid>
                <a:gridCol w="715846"/>
                <a:gridCol w="1143097"/>
                <a:gridCol w="714380"/>
                <a:gridCol w="4214840"/>
                <a:gridCol w="695322"/>
                <a:gridCol w="695322"/>
                <a:gridCol w="695322"/>
                <a:gridCol w="695322"/>
              </a:tblGrid>
              <a:tr h="20916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2014-04-03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16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노연주</a:t>
                      </a:r>
                      <a:endParaRPr lang="ko-KR" altLang="en-US" sz="900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Page</a:t>
                      </a:r>
                      <a:r>
                        <a:rPr lang="en-US" altLang="ko-KR" sz="900" baseline="0" dirty="0" smtClean="0"/>
                        <a:t> NO.</a:t>
                      </a:r>
                      <a:endParaRPr lang="ko-KR" altLang="en-US" sz="900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99">
                <a:tc rowSpan="2"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■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9036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3350" y="44450"/>
            <a:ext cx="192405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CuREX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개편 프로젝트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- UI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설계서</a:t>
            </a:r>
          </a:p>
        </p:txBody>
      </p:sp>
      <p:pic>
        <p:nvPicPr>
          <p:cNvPr id="8" name="그림 8" descr="2007_~1 copy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00" y="-17463"/>
            <a:ext cx="1041400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166688" y="692150"/>
            <a:ext cx="7488237" cy="325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0" name="그림 8" descr="2007_~1 copy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725488"/>
            <a:ext cx="8255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8"/>
          <p:cNvSpPr txBox="1">
            <a:spLocks noChangeArrowheads="1"/>
          </p:cNvSpPr>
          <p:nvPr userDrawn="1"/>
        </p:nvSpPr>
        <p:spPr bwMode="auto">
          <a:xfrm>
            <a:off x="1001713" y="746125"/>
            <a:ext cx="3937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900" b="1" smtClean="0"/>
              <a:t>CuREX</a:t>
            </a:r>
            <a:endParaRPr lang="ko-KR" altLang="en-US" sz="900" b="1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19480"/>
              </p:ext>
            </p:extLst>
          </p:nvPr>
        </p:nvGraphicFramePr>
        <p:xfrm>
          <a:off x="1812925" y="692150"/>
          <a:ext cx="3168652" cy="325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/>
                <a:gridCol w="792163"/>
                <a:gridCol w="792163"/>
                <a:gridCol w="792163"/>
              </a:tblGrid>
              <a:tr h="325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고객정보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8" marR="914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LiPS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8" marR="91488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계약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8" marR="91488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스마트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CRM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8" marR="91488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 userDrawn="1"/>
        </p:nvSpPr>
        <p:spPr>
          <a:xfrm>
            <a:off x="4992688" y="692150"/>
            <a:ext cx="465137" cy="325438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전체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6927850" y="688975"/>
            <a:ext cx="703263" cy="3286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</a:t>
            </a:r>
            <a:r>
              <a:rPr kumimoji="0"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7383614"/>
              </p:ext>
            </p:extLst>
          </p:nvPr>
        </p:nvGraphicFramePr>
        <p:xfrm>
          <a:off x="5852319" y="741363"/>
          <a:ext cx="1012032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44"/>
                <a:gridCol w="337344"/>
                <a:gridCol w="337344"/>
              </a:tblGrid>
              <a:tr h="228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로그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아웃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8" marR="18008" marT="17978" marB="1797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제어판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8" marR="18008" marT="17978" marB="17978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도움말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8" marR="18008" marT="17978" marB="17978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166688" y="1016000"/>
            <a:ext cx="7488237" cy="32385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23839" y="1052513"/>
            <a:ext cx="720000" cy="2524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이름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 smtClean="0">
                <a:solidFill>
                  <a:schemeClr val="tx1"/>
                </a:solidFill>
              </a:rPr>
              <a:t>증권번호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920552" y="1052513"/>
            <a:ext cx="216000" cy="25241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9"/>
          </p:nvPr>
        </p:nvSpPr>
        <p:spPr>
          <a:xfrm>
            <a:off x="881063" y="279426"/>
            <a:ext cx="1116000" cy="198000"/>
          </a:xfrm>
        </p:spPr>
        <p:txBody>
          <a:bodyPr lIns="54000" rIns="54000" anchor="ctr"/>
          <a:lstStyle>
            <a:lvl1pPr marL="0" indent="0">
              <a:buFontTx/>
              <a:buNone/>
              <a:defRPr sz="9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20"/>
          </p:nvPr>
        </p:nvSpPr>
        <p:spPr>
          <a:xfrm>
            <a:off x="2738423" y="279426"/>
            <a:ext cx="4212000" cy="198000"/>
          </a:xfrm>
          <a:noFill/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lvl1pPr>
              <a:buFontTx/>
              <a:buNone/>
              <a:defRPr lang="ko-KR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>
          <a:xfrm>
            <a:off x="881063" y="496612"/>
            <a:ext cx="6048000" cy="198000"/>
          </a:xfrm>
          <a:noFill/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lvl1pPr>
              <a:buFontTx/>
              <a:buNone/>
              <a:defRPr lang="ko-KR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4" name="날짜 개체 틀 2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B133E-726F-41A6-AB29-7C22B54BF352}" type="datetime1">
              <a:rPr lang="ko-KR" altLang="en-US"/>
              <a:pPr>
                <a:defRPr/>
              </a:pPr>
              <a:t>2014-04-03</a:t>
            </a:fld>
            <a:endParaRPr lang="ko-KR" altLang="en-US" dirty="0"/>
          </a:p>
        </p:txBody>
      </p:sp>
      <p:sp>
        <p:nvSpPr>
          <p:cNvPr id="25" name="슬라이드 번호 개체 틀 3"/>
          <p:cNvSpPr>
            <a:spLocks noGrp="1"/>
          </p:cNvSpPr>
          <p:nvPr>
            <p:ph type="sldNum" sz="quarter" idx="23"/>
          </p:nvPr>
        </p:nvSpPr>
        <p:spPr>
          <a:xfrm>
            <a:off x="9056688" y="496888"/>
            <a:ext cx="684212" cy="198437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6822AB7-2AD8-4D57-AF09-0409870502E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6" name="직사각형 25"/>
          <p:cNvSpPr/>
          <p:nvPr userDrawn="1"/>
        </p:nvSpPr>
        <p:spPr>
          <a:xfrm>
            <a:off x="1191332" y="1052513"/>
            <a:ext cx="288000" cy="25241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신규개인등록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519613" y="1052513"/>
            <a:ext cx="288000" cy="25241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신규단체등록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0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서브3-설계(GNB)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8" descr="C:\Users\ProPaPa\Pictures\업무 사진\01.회사 로고\wimo(big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534150"/>
            <a:ext cx="9509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45"/>
          <p:cNvGraphicFramePr>
            <a:graphicFrameLocks noGrp="1"/>
          </p:cNvGraphicFramePr>
          <p:nvPr/>
        </p:nvGraphicFramePr>
        <p:xfrm>
          <a:off x="165100" y="276225"/>
          <a:ext cx="9569451" cy="6224588"/>
        </p:xfrm>
        <a:graphic>
          <a:graphicData uri="http://schemas.openxmlformats.org/drawingml/2006/table">
            <a:tbl>
              <a:tblPr/>
              <a:tblGrid>
                <a:gridCol w="715846"/>
                <a:gridCol w="1143097"/>
                <a:gridCol w="714380"/>
                <a:gridCol w="4214840"/>
                <a:gridCol w="695322"/>
                <a:gridCol w="695322"/>
                <a:gridCol w="695322"/>
                <a:gridCol w="695322"/>
              </a:tblGrid>
              <a:tr h="20916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2014-04-03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16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노연주</a:t>
                      </a:r>
                      <a:endParaRPr lang="ko-KR" altLang="en-US" sz="900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Page</a:t>
                      </a:r>
                      <a:r>
                        <a:rPr lang="en-US" altLang="ko-KR" sz="900" baseline="0" dirty="0" smtClean="0"/>
                        <a:t> NO.</a:t>
                      </a:r>
                      <a:endParaRPr lang="ko-KR" altLang="en-US" sz="900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99">
                <a:tc rowSpan="2"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■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9036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3350" y="44450"/>
            <a:ext cx="192405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CuREX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개편 프로젝트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- UI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설계서</a:t>
            </a:r>
          </a:p>
        </p:txBody>
      </p:sp>
      <p:pic>
        <p:nvPicPr>
          <p:cNvPr id="8" name="그림 8" descr="2007_~1 copy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00" y="-17463"/>
            <a:ext cx="1041400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166688" y="692150"/>
            <a:ext cx="7488237" cy="325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0" name="그림 8" descr="2007_~1 copy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725488"/>
            <a:ext cx="8255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8"/>
          <p:cNvSpPr txBox="1">
            <a:spLocks noChangeArrowheads="1"/>
          </p:cNvSpPr>
          <p:nvPr userDrawn="1"/>
        </p:nvSpPr>
        <p:spPr bwMode="auto">
          <a:xfrm>
            <a:off x="1001713" y="746125"/>
            <a:ext cx="3937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900" b="1" smtClean="0"/>
              <a:t>CuREX</a:t>
            </a:r>
            <a:endParaRPr lang="ko-KR" altLang="en-US" sz="900" b="1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563854"/>
              </p:ext>
            </p:extLst>
          </p:nvPr>
        </p:nvGraphicFramePr>
        <p:xfrm>
          <a:off x="1812925" y="692150"/>
          <a:ext cx="3168652" cy="325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/>
                <a:gridCol w="792163"/>
                <a:gridCol w="792163"/>
                <a:gridCol w="792163"/>
              </a:tblGrid>
              <a:tr h="325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고객정보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8" marR="914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LiPS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8" marR="91488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계약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8" marR="91488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스마트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CRM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8" marR="91488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 userDrawn="1"/>
        </p:nvSpPr>
        <p:spPr>
          <a:xfrm>
            <a:off x="4992688" y="692150"/>
            <a:ext cx="465137" cy="325438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전체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166688" y="1016000"/>
            <a:ext cx="7488237" cy="32385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23838" y="1052513"/>
            <a:ext cx="1152525" cy="2524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이름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증권번호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주민번호 </a:t>
            </a:r>
          </a:p>
        </p:txBody>
      </p:sp>
      <p:sp>
        <p:nvSpPr>
          <p:cNvPr id="22" name="직사각형 21"/>
          <p:cNvSpPr/>
          <p:nvPr userDrawn="1"/>
        </p:nvSpPr>
        <p:spPr>
          <a:xfrm>
            <a:off x="1377950" y="1052513"/>
            <a:ext cx="323850" cy="25241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1763713" y="1052513"/>
            <a:ext cx="323850" cy="25241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신규등록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9"/>
          </p:nvPr>
        </p:nvSpPr>
        <p:spPr>
          <a:xfrm>
            <a:off x="881063" y="279426"/>
            <a:ext cx="1116000" cy="198000"/>
          </a:xfrm>
        </p:spPr>
        <p:txBody>
          <a:bodyPr lIns="54000" rIns="54000" anchor="ctr"/>
          <a:lstStyle>
            <a:lvl1pPr marL="0" indent="0">
              <a:buFontTx/>
              <a:buNone/>
              <a:defRPr sz="9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20"/>
          </p:nvPr>
        </p:nvSpPr>
        <p:spPr>
          <a:xfrm>
            <a:off x="2738423" y="279426"/>
            <a:ext cx="4212000" cy="198000"/>
          </a:xfrm>
          <a:noFill/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lvl1pPr>
              <a:buFontTx/>
              <a:buNone/>
              <a:defRPr lang="ko-KR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>
          <a:xfrm>
            <a:off x="881063" y="496612"/>
            <a:ext cx="6048000" cy="198000"/>
          </a:xfrm>
          <a:noFill/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lvl1pPr>
              <a:buFontTx/>
              <a:buNone/>
              <a:defRPr lang="ko-KR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4" name="날짜 개체 틀 2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69599-27E3-4A47-BFD0-57B8DE57F323}" type="datetime1">
              <a:rPr lang="ko-KR" altLang="en-US"/>
              <a:pPr>
                <a:defRPr/>
              </a:pPr>
              <a:t>2014-04-03</a:t>
            </a:fld>
            <a:endParaRPr lang="ko-KR" altLang="en-US" dirty="0"/>
          </a:p>
        </p:txBody>
      </p:sp>
      <p:sp>
        <p:nvSpPr>
          <p:cNvPr id="25" name="슬라이드 번호 개체 틀 3"/>
          <p:cNvSpPr>
            <a:spLocks noGrp="1"/>
          </p:cNvSpPr>
          <p:nvPr>
            <p:ph type="sldNum" sz="quarter" idx="23"/>
          </p:nvPr>
        </p:nvSpPr>
        <p:spPr>
          <a:xfrm>
            <a:off x="9056688" y="496888"/>
            <a:ext cx="684212" cy="198437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8FA55D8-F3D4-4FDF-BA03-3320A4C46F8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6" name="직사각형 25"/>
          <p:cNvSpPr/>
          <p:nvPr userDrawn="1"/>
        </p:nvSpPr>
        <p:spPr bwMode="auto">
          <a:xfrm>
            <a:off x="6927850" y="688975"/>
            <a:ext cx="703263" cy="3286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</a:t>
            </a:r>
            <a:r>
              <a:rPr kumimoji="0"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68915462"/>
              </p:ext>
            </p:extLst>
          </p:nvPr>
        </p:nvGraphicFramePr>
        <p:xfrm>
          <a:off x="5852319" y="741363"/>
          <a:ext cx="1012032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44"/>
                <a:gridCol w="337344"/>
                <a:gridCol w="337344"/>
              </a:tblGrid>
              <a:tr h="228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로그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아웃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8" marR="18008" marT="17978" marB="1797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제어판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8" marR="18008" marT="17978" marB="17978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도움말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8" marR="18008" marT="17978" marB="17978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26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38125" y="214313"/>
            <a:ext cx="94297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38125" y="642938"/>
            <a:ext cx="94297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38125" y="6500813"/>
            <a:ext cx="1223963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217668A-29BF-4DA8-8B99-CF5269230F0B}" type="datetime1">
              <a:rPr lang="ko-KR" altLang="en-US"/>
              <a:pPr>
                <a:defRPr/>
              </a:pPr>
              <a:t>2014-04-03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56475" y="6500813"/>
            <a:ext cx="2311400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804B9A7A-7689-4205-979A-B9AD7D45DD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66" r:id="rId1"/>
    <p:sldLayoutId id="2147484967" r:id="rId2"/>
    <p:sldLayoutId id="2147484968" r:id="rId3"/>
    <p:sldLayoutId id="2147484969" r:id="rId4"/>
    <p:sldLayoutId id="2147484970" r:id="rId5"/>
    <p:sldLayoutId id="2147484972" r:id="rId6"/>
    <p:sldLayoutId id="2147484971" r:id="rId7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Office_Excel_97-2003_____1111111111111111111111111111111.xls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seinpara.co.kr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ctrTitle"/>
          </p:nvPr>
        </p:nvSpPr>
        <p:spPr>
          <a:xfrm>
            <a:off x="2576513" y="2490788"/>
            <a:ext cx="6696075" cy="722312"/>
          </a:xfrm>
        </p:spPr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설계서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84800" y="3284538"/>
            <a:ext cx="3884613" cy="720725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 dirty="0" smtClean="0"/>
              <a:t>V </a:t>
            </a:r>
            <a:r>
              <a:rPr lang="en-US" altLang="ko-KR" dirty="0" smtClean="0"/>
              <a:t>1.01</a:t>
            </a:r>
            <a:endParaRPr lang="en-US" altLang="ko-KR" dirty="0" smtClean="0"/>
          </a:p>
          <a:p>
            <a:pPr>
              <a:buFont typeface="Arial" charset="0"/>
              <a:buNone/>
              <a:defRPr/>
            </a:pPr>
            <a:r>
              <a:rPr lang="en-US" altLang="ko-KR" sz="1200" b="0" dirty="0" smtClean="0"/>
              <a:t>2014-04-03</a:t>
            </a: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PAGE </a:t>
            </a:r>
            <a:fld id="{EB4FCD9A-6C2D-4736-935F-9E8AAEEFDDA3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25949"/>
              </p:ext>
            </p:extLst>
          </p:nvPr>
        </p:nvGraphicFramePr>
        <p:xfrm>
          <a:off x="6032500" y="4103688"/>
          <a:ext cx="3214689" cy="1071564"/>
        </p:xfrm>
        <a:graphic>
          <a:graphicData uri="http://schemas.openxmlformats.org/drawingml/2006/table">
            <a:tbl>
              <a:tblPr firstRow="1" bandRow="1"/>
              <a:tblGrid>
                <a:gridCol w="777752"/>
                <a:gridCol w="857106"/>
                <a:gridCol w="714255"/>
                <a:gridCol w="865576"/>
              </a:tblGrid>
              <a:tr h="26789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899" marR="121899" marT="34303" marB="34303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899" marR="121899" marT="34303" marB="34303" anchor="ctr" anchorCtr="1">
                    <a:lnL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899" marR="121899" marT="34303" marB="34303" anchor="ctr" anchorCtr="1">
                    <a:lnL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899" marR="121899" marT="34303" marB="34303" anchor="ctr" anchorCtr="1">
                    <a:lnL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lumMod val="75000"/>
                      </a:srgbClr>
                    </a:solidFill>
                  </a:tcPr>
                </a:tc>
              </a:tr>
              <a:tr h="26789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업무담당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899" marR="121899" marT="34303" marB="34303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노연주 과장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899" marR="121899" marT="34303" marB="34303" anchor="ctr" anchorCtr="1">
                    <a:lnL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899" marR="121899" marT="34303" marB="34303" anchor="ctr" anchorCtr="1">
                    <a:lnL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2014-04-03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899" marR="121899" marT="34303" marB="34303" anchor="ctr" anchorCtr="1">
                    <a:lnL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789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899" marR="121899" marT="34303" marB="34303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김근범 팀장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899" marR="121899" marT="34303" marB="34303" anchor="ctr" anchorCtr="1">
                    <a:lnL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899" marR="121899" marT="34303" marB="34303" anchor="ctr" anchorCtr="1">
                    <a:lnL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899" marR="121899" marT="34303" marB="34303" anchor="ctr" anchorCtr="1">
                    <a:lnL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789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고객승인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899" marR="121899" marT="34303" marB="34303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899" marR="121899" marT="34303" marB="34303" anchor="ctr" anchorCtr="1">
                    <a:lnL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899" marR="121899" marT="34303" marB="34303" anchor="ctr" anchorCtr="1">
                    <a:lnL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899" marR="121899" marT="34303" marB="34303" anchor="ctr" anchorCtr="1">
                    <a:lnL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238125" y="214313"/>
            <a:ext cx="7500938" cy="296862"/>
          </a:xfrm>
        </p:spPr>
        <p:txBody>
          <a:bodyPr/>
          <a:lstStyle/>
          <a:p>
            <a:r>
              <a:rPr lang="ko-KR" altLang="en-US" smtClean="0"/>
              <a:t>전체메뉴 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C798E51A-5CC6-4097-98BA-DFAC1CF006A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66688" y="1261269"/>
            <a:ext cx="8531225" cy="3254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7413" name="그림 8" descr="2007_~1 cop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294606"/>
            <a:ext cx="8255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98"/>
          <p:cNvSpPr txBox="1">
            <a:spLocks noChangeArrowheads="1"/>
          </p:cNvSpPr>
          <p:nvPr/>
        </p:nvSpPr>
        <p:spPr bwMode="auto">
          <a:xfrm>
            <a:off x="1001713" y="1315244"/>
            <a:ext cx="3937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900" b="1"/>
              <a:t>CuREX</a:t>
            </a:r>
            <a:endParaRPr lang="ko-KR" altLang="en-US" sz="900" b="1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247954"/>
              </p:ext>
            </p:extLst>
          </p:nvPr>
        </p:nvGraphicFramePr>
        <p:xfrm>
          <a:off x="1812925" y="1261269"/>
          <a:ext cx="3179764" cy="32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941"/>
                <a:gridCol w="794941"/>
                <a:gridCol w="794941"/>
                <a:gridCol w="794941"/>
              </a:tblGrid>
              <a:tr h="325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고객정보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9" marR="914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LiPS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9" marR="914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계약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9" marR="914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스마트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CRM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9" marR="914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4992688" y="1261269"/>
            <a:ext cx="465137" cy="325437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전체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7586663" y="1258094"/>
            <a:ext cx="827087" cy="3286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</a:t>
            </a:r>
            <a:r>
              <a:rPr kumimoji="0"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7430" name="TextBox 99"/>
          <p:cNvSpPr txBox="1">
            <a:spLocks noChangeArrowheads="1"/>
          </p:cNvSpPr>
          <p:nvPr/>
        </p:nvSpPr>
        <p:spPr bwMode="auto">
          <a:xfrm>
            <a:off x="6271673" y="1313656"/>
            <a:ext cx="1257840" cy="17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800" dirty="0"/>
              <a:t>로그아웃 </a:t>
            </a:r>
            <a:r>
              <a:rPr lang="en-US" altLang="ko-KR" sz="800" dirty="0"/>
              <a:t>| </a:t>
            </a:r>
            <a:r>
              <a:rPr lang="ko-KR" altLang="en-US" sz="800" dirty="0" smtClean="0"/>
              <a:t>제어판 </a:t>
            </a:r>
            <a:r>
              <a:rPr lang="en-US" altLang="ko-KR" sz="800" dirty="0"/>
              <a:t>| </a:t>
            </a:r>
            <a:r>
              <a:rPr lang="ko-KR" altLang="en-US" sz="800" dirty="0"/>
              <a:t>도움말</a:t>
            </a:r>
            <a:endParaRPr lang="ko-KR" altLang="en-US" sz="900" dirty="0"/>
          </a:p>
        </p:txBody>
      </p:sp>
      <p:grpSp>
        <p:nvGrpSpPr>
          <p:cNvPr id="17431" name="그룹 5"/>
          <p:cNvGrpSpPr>
            <a:grpSpLocks/>
          </p:cNvGrpSpPr>
          <p:nvPr/>
        </p:nvGrpSpPr>
        <p:grpSpPr bwMode="auto">
          <a:xfrm>
            <a:off x="166688" y="1647031"/>
            <a:ext cx="8528050" cy="323850"/>
            <a:chOff x="166689" y="2063921"/>
            <a:chExt cx="8527319" cy="324000"/>
          </a:xfrm>
        </p:grpSpPr>
        <p:sp>
          <p:nvSpPr>
            <p:cNvPr id="54" name="직사각형 53"/>
            <p:cNvSpPr/>
            <p:nvPr/>
          </p:nvSpPr>
          <p:spPr>
            <a:xfrm>
              <a:off x="166689" y="2063921"/>
              <a:ext cx="2679470" cy="324000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377847" y="2105215"/>
              <a:ext cx="323822" cy="252530"/>
            </a:xfrm>
            <a:prstGeom prst="rect">
              <a:avLst/>
            </a:prstGeom>
            <a:solidFill>
              <a:schemeClr val="accent3"/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</a:rPr>
                <a:t>검색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763577" y="2105215"/>
              <a:ext cx="323822" cy="252530"/>
            </a:xfrm>
            <a:prstGeom prst="rect">
              <a:avLst/>
            </a:prstGeom>
            <a:solidFill>
              <a:schemeClr val="accent3"/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</a:rPr>
                <a:t>신규등록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842985" y="2063921"/>
              <a:ext cx="5851023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473" name="TextBox 77"/>
            <p:cNvSpPr txBox="1">
              <a:spLocks noChangeArrowheads="1"/>
            </p:cNvSpPr>
            <p:nvPr/>
          </p:nvSpPr>
          <p:spPr bwMode="auto">
            <a:xfrm>
              <a:off x="2216696" y="2123430"/>
              <a:ext cx="538092" cy="196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8000" rIns="18000" bIns="18000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900">
                  <a:solidFill>
                    <a:srgbClr val="0000FF"/>
                  </a:solidFill>
                </a:rPr>
                <a:t>김푸르 ▼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23834" y="2108392"/>
              <a:ext cx="1152426" cy="2509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>
                <a:defRPr/>
              </a:pPr>
              <a:r>
                <a:rPr lang="ko-KR" altLang="en-US" sz="7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700" dirty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>
                  <a:solidFill>
                    <a:schemeClr val="tx1"/>
                  </a:solidFill>
                </a:rPr>
                <a:t>증권번호</a:t>
              </a:r>
              <a:r>
                <a:rPr lang="en-US" altLang="ko-KR" sz="700" dirty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>
                  <a:solidFill>
                    <a:schemeClr val="tx1"/>
                  </a:solidFill>
                </a:rPr>
                <a:t>주민번호 </a:t>
              </a:r>
            </a:p>
          </p:txBody>
        </p:sp>
      </p:grpSp>
      <p:sp>
        <p:nvSpPr>
          <p:cNvPr id="4" name="직사각형 3"/>
          <p:cNvSpPr/>
          <p:nvPr/>
        </p:nvSpPr>
        <p:spPr bwMode="auto">
          <a:xfrm>
            <a:off x="166688" y="1580356"/>
            <a:ext cx="8528050" cy="47289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61365"/>
              </p:ext>
            </p:extLst>
          </p:nvPr>
        </p:nvGraphicFramePr>
        <p:xfrm>
          <a:off x="416496" y="1851024"/>
          <a:ext cx="7704856" cy="353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2592288"/>
                <a:gridCol w="1692188"/>
                <a:gridCol w="1692188"/>
              </a:tblGrid>
              <a:tr h="3593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고객정보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7" marB="4568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</a:rPr>
                        <a:t>LiPS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87" marB="4568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계약</a:t>
                      </a:r>
                    </a:p>
                  </a:txBody>
                  <a:tcPr marT="45687" marB="4568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스마트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CRM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87" marB="4568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8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T="45687" marB="4568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87" marB="4568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87" marB="4568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T="45687" marB="4568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463" name="TextBox 20"/>
          <p:cNvSpPr txBox="1">
            <a:spLocks noChangeArrowheads="1"/>
          </p:cNvSpPr>
          <p:nvPr/>
        </p:nvSpPr>
        <p:spPr bwMode="auto">
          <a:xfrm>
            <a:off x="2288704" y="2290494"/>
            <a:ext cx="1235719" cy="18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marL="71438" indent="-457200"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ko-KR" altLang="en-US" sz="900" dirty="0" err="1" smtClean="0"/>
              <a:t>니즈분석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ko-KR" altLang="en-US" sz="900" dirty="0" err="1" smtClean="0"/>
              <a:t>니즈분석메인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ko-KR" altLang="en-US" sz="900" dirty="0" smtClean="0"/>
              <a:t>생애</a:t>
            </a:r>
            <a:r>
              <a:rPr lang="en-US" altLang="ko-KR" sz="900" dirty="0" smtClean="0"/>
              <a:t>Story</a:t>
            </a:r>
            <a:br>
              <a:rPr lang="en-US" altLang="ko-KR" sz="900" dirty="0" smtClean="0"/>
            </a:br>
            <a:r>
              <a:rPr lang="en-US" altLang="ko-KR" sz="900" dirty="0" smtClean="0"/>
              <a:t>- </a:t>
            </a:r>
            <a:r>
              <a:rPr lang="ko-KR" altLang="en-US" sz="900" dirty="0" smtClean="0"/>
              <a:t>노후보장시뮬레이션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- </a:t>
            </a:r>
            <a:r>
              <a:rPr lang="ko-KR" altLang="en-US" sz="900" dirty="0"/>
              <a:t>재무계산기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- </a:t>
            </a:r>
            <a:r>
              <a:rPr lang="ko-KR" altLang="en-US" sz="900" dirty="0" smtClean="0"/>
              <a:t>수입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지출분석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- </a:t>
            </a:r>
            <a:r>
              <a:rPr lang="ko-KR" altLang="en-US" sz="900" dirty="0" smtClean="0"/>
              <a:t>자산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부채분석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- </a:t>
            </a:r>
            <a:r>
              <a:rPr lang="ko-KR" altLang="en-US" sz="900" dirty="0" smtClean="0"/>
              <a:t>사망보장분석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- </a:t>
            </a:r>
            <a:r>
              <a:rPr lang="ko-KR" altLang="en-US" sz="900" dirty="0" smtClean="0"/>
              <a:t>노후보장분석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- </a:t>
            </a:r>
            <a:r>
              <a:rPr lang="ko-KR" altLang="en-US" sz="900" dirty="0" smtClean="0"/>
              <a:t>목적자금분석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- </a:t>
            </a:r>
            <a:r>
              <a:rPr lang="ko-KR" altLang="en-US" sz="900" dirty="0"/>
              <a:t>증권분석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- </a:t>
            </a:r>
            <a:r>
              <a:rPr lang="ko-KR" altLang="en-US" sz="900" dirty="0" smtClean="0"/>
              <a:t>보고서</a:t>
            </a:r>
            <a:endParaRPr lang="en-US" altLang="ko-KR" sz="900" dirty="0" smtClean="0"/>
          </a:p>
        </p:txBody>
      </p:sp>
      <p:sp>
        <p:nvSpPr>
          <p:cNvPr id="17464" name="TextBox 21"/>
          <p:cNvSpPr txBox="1">
            <a:spLocks noChangeArrowheads="1"/>
          </p:cNvSpPr>
          <p:nvPr/>
        </p:nvSpPr>
        <p:spPr bwMode="auto">
          <a:xfrm>
            <a:off x="4992688" y="2290494"/>
            <a:ext cx="1235719" cy="240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marL="71438" indent="-457200"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ko-KR" altLang="en-US" sz="900" dirty="0" smtClean="0"/>
              <a:t>계약검색</a:t>
            </a:r>
            <a:endParaRPr lang="en-US" altLang="ko-KR" sz="900" dirty="0" smtClean="0"/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ko-KR" altLang="en-US" sz="900" dirty="0"/>
              <a:t>계약리스트</a:t>
            </a:r>
            <a:endParaRPr lang="en-US" altLang="ko-KR" sz="900" dirty="0"/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ko-KR" altLang="en-US" sz="900" dirty="0" smtClean="0"/>
              <a:t>계약리뷰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- </a:t>
            </a:r>
            <a:r>
              <a:rPr lang="ko-KR" altLang="en-US" sz="900" dirty="0" smtClean="0"/>
              <a:t>계약리뷰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- </a:t>
            </a:r>
            <a:r>
              <a:rPr lang="ko-KR" altLang="en-US" sz="900" dirty="0" smtClean="0"/>
              <a:t>계약리뷰예약출력</a:t>
            </a:r>
            <a:endParaRPr lang="en-US" altLang="ko-KR" sz="900" dirty="0"/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ko-KR" altLang="en-US" sz="900" dirty="0" smtClean="0"/>
              <a:t>청약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- </a:t>
            </a:r>
            <a:r>
              <a:rPr lang="ko-KR" altLang="en-US" sz="900" dirty="0"/>
              <a:t>증권전달대상계약 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- </a:t>
            </a:r>
            <a:r>
              <a:rPr lang="ko-KR" altLang="en-US" sz="900" dirty="0"/>
              <a:t>청약진행사항 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 smtClean="0"/>
              <a:t>- </a:t>
            </a:r>
            <a:r>
              <a:rPr lang="en-US" altLang="ko-KR" sz="900" dirty="0" err="1" smtClean="0"/>
              <a:t>ThankyouCall</a:t>
            </a:r>
            <a:endParaRPr lang="en-US" altLang="ko-KR" sz="900" dirty="0" smtClean="0"/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ko-KR" altLang="en-US" sz="900" dirty="0" smtClean="0"/>
              <a:t>보험금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ko-KR" altLang="en-US" sz="900" dirty="0" smtClean="0"/>
              <a:t>수익자관련보험계약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- </a:t>
            </a:r>
            <a:r>
              <a:rPr lang="ko-KR" altLang="en-US" sz="900" dirty="0" smtClean="0"/>
              <a:t>보험금지급진행사항</a:t>
            </a:r>
            <a:endParaRPr lang="en-US" altLang="ko-KR" sz="900" dirty="0" smtClean="0"/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ko-KR" altLang="en-US" sz="900" dirty="0" err="1" smtClean="0"/>
              <a:t>유지율</a:t>
            </a:r>
            <a:endParaRPr lang="en-US" altLang="ko-KR" sz="900" dirty="0"/>
          </a:p>
        </p:txBody>
      </p:sp>
      <p:sp>
        <p:nvSpPr>
          <p:cNvPr id="17465" name="TextBox 25"/>
          <p:cNvSpPr txBox="1">
            <a:spLocks noChangeArrowheads="1"/>
          </p:cNvSpPr>
          <p:nvPr/>
        </p:nvSpPr>
        <p:spPr bwMode="auto">
          <a:xfrm>
            <a:off x="6588042" y="2283082"/>
            <a:ext cx="1391210" cy="209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marL="71438" indent="-457200"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ko-KR" altLang="en-US" sz="900" dirty="0" smtClean="0"/>
              <a:t>스마트서비스</a:t>
            </a:r>
            <a:endParaRPr lang="en-US" altLang="ko-KR" sz="900" dirty="0"/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ko-KR" altLang="en-US" sz="900" dirty="0" smtClean="0"/>
              <a:t>일정표</a:t>
            </a:r>
            <a:endParaRPr lang="en-US" altLang="ko-KR" sz="900" dirty="0"/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ko-KR" sz="900" dirty="0"/>
              <a:t>CS</a:t>
            </a:r>
            <a:r>
              <a:rPr lang="ko-KR" altLang="en-US" sz="900" dirty="0" smtClean="0"/>
              <a:t>스테이션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ko-KR" altLang="en-US" sz="900" dirty="0" smtClean="0"/>
              <a:t>방문패키지출력현황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- </a:t>
            </a:r>
            <a:r>
              <a:rPr lang="ko-KR" altLang="en-US" sz="900" dirty="0" smtClean="0"/>
              <a:t>기념일서비스예약현황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- SMS</a:t>
            </a:r>
            <a:r>
              <a:rPr lang="ko-KR" altLang="en-US" sz="900" dirty="0" smtClean="0"/>
              <a:t>센터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en-US" altLang="ko-KR" sz="900" dirty="0" smtClean="0"/>
              <a:t>EMAIL</a:t>
            </a:r>
            <a:r>
              <a:rPr lang="ko-KR" altLang="en-US" sz="900" dirty="0" smtClean="0"/>
              <a:t>센터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- LP</a:t>
            </a:r>
            <a:r>
              <a:rPr lang="ko-KR" altLang="en-US" sz="900" dirty="0" smtClean="0"/>
              <a:t>소식지</a:t>
            </a:r>
            <a:endParaRPr lang="en-US" altLang="ko-KR" sz="900" dirty="0" smtClean="0"/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ko-KR" altLang="en-US" sz="900" dirty="0" smtClean="0"/>
              <a:t>활동통계</a:t>
            </a:r>
            <a:endParaRPr lang="en-US" altLang="ko-KR" sz="900" dirty="0" smtClean="0"/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ko-KR" altLang="en-US" sz="900" dirty="0" smtClean="0"/>
              <a:t>접촉이력</a:t>
            </a:r>
            <a:endParaRPr lang="en-US" altLang="ko-KR" sz="900" dirty="0" smtClean="0"/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ko-KR" altLang="en-US" sz="900" dirty="0" smtClean="0"/>
              <a:t>메모</a:t>
            </a:r>
            <a:endParaRPr lang="en-US" altLang="ko-KR" sz="900" dirty="0"/>
          </a:p>
        </p:txBody>
      </p:sp>
      <p:sp>
        <p:nvSpPr>
          <p:cNvPr id="17466" name="TextBox 23"/>
          <p:cNvSpPr txBox="1">
            <a:spLocks noChangeArrowheads="1"/>
          </p:cNvSpPr>
          <p:nvPr/>
        </p:nvSpPr>
        <p:spPr bwMode="auto">
          <a:xfrm>
            <a:off x="8456613" y="1599406"/>
            <a:ext cx="1428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37" name="직선 화살표 연결선 36"/>
          <p:cNvCxnSpPr>
            <a:endCxn id="17468" idx="1"/>
          </p:cNvCxnSpPr>
          <p:nvPr/>
        </p:nvCxnSpPr>
        <p:spPr>
          <a:xfrm flipV="1">
            <a:off x="5276850" y="731044"/>
            <a:ext cx="1555750" cy="55245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68" name="TextBox 40"/>
          <p:cNvSpPr txBox="1">
            <a:spLocks noChangeArrowheads="1"/>
          </p:cNvSpPr>
          <p:nvPr/>
        </p:nvSpPr>
        <p:spPr bwMode="auto">
          <a:xfrm>
            <a:off x="6832600" y="623094"/>
            <a:ext cx="1154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900"/>
              <a:t>전체메뉴 열었을 경우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389391" y="5517232"/>
            <a:ext cx="855663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신규개인등록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1358007" y="5517232"/>
            <a:ext cx="855663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신규단체등록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2328200" y="5517232"/>
            <a:ext cx="855663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전산발행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296816" y="5517232"/>
            <a:ext cx="855663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작업기록검색</a:t>
            </a:r>
          </a:p>
        </p:txBody>
      </p:sp>
      <p:cxnSp>
        <p:nvCxnSpPr>
          <p:cNvPr id="38" name="직선 화살표 연결선 37"/>
          <p:cNvCxnSpPr>
            <a:endCxn id="39" idx="1"/>
          </p:cNvCxnSpPr>
          <p:nvPr/>
        </p:nvCxnSpPr>
        <p:spPr>
          <a:xfrm>
            <a:off x="4152479" y="5792137"/>
            <a:ext cx="1439862" cy="9826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0"/>
          <p:cNvSpPr txBox="1">
            <a:spLocks noChangeArrowheads="1"/>
          </p:cNvSpPr>
          <p:nvPr/>
        </p:nvSpPr>
        <p:spPr bwMode="auto">
          <a:xfrm>
            <a:off x="5592341" y="5792137"/>
            <a:ext cx="884341" cy="19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900" dirty="0" smtClean="0"/>
              <a:t>아이콘 메뉴형태</a:t>
            </a:r>
            <a:endParaRPr lang="ko-KR" altLang="en-US" sz="900" dirty="0"/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3596431" y="2290494"/>
            <a:ext cx="889470" cy="13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marL="71438" indent="-457200"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ko-KR" altLang="en-US" sz="900" dirty="0" smtClean="0"/>
              <a:t>계획수립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ko-KR" altLang="en-US" sz="900" dirty="0" smtClean="0"/>
              <a:t>개인설계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 smtClean="0"/>
              <a:t>- </a:t>
            </a:r>
            <a:r>
              <a:rPr lang="ko-KR" altLang="en-US" sz="900" dirty="0" smtClean="0"/>
              <a:t>개인가상설계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ko-KR" altLang="en-US" sz="900" dirty="0" smtClean="0"/>
              <a:t>단체설계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ko-KR" altLang="en-US" sz="900" dirty="0" smtClean="0"/>
              <a:t>단체가상설계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- </a:t>
            </a:r>
            <a:r>
              <a:rPr lang="ko-KR" altLang="en-US" sz="900" dirty="0" smtClean="0"/>
              <a:t>복합설계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- </a:t>
            </a:r>
            <a:r>
              <a:rPr lang="ko-KR" altLang="en-US" sz="900" dirty="0" smtClean="0"/>
              <a:t>중도부가설계</a:t>
            </a:r>
            <a:endParaRPr lang="en-US" altLang="ko-KR" sz="900" dirty="0" smtClean="0"/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ko-KR" sz="900" dirty="0"/>
              <a:t>Sales </a:t>
            </a:r>
            <a:r>
              <a:rPr lang="en-US" altLang="ko-KR" sz="900" dirty="0" smtClean="0"/>
              <a:t>Material</a:t>
            </a:r>
          </a:p>
        </p:txBody>
      </p:sp>
      <p:cxnSp>
        <p:nvCxnSpPr>
          <p:cNvPr id="41" name="직선 화살표 연결선 40"/>
          <p:cNvCxnSpPr>
            <a:endCxn id="42" idx="1"/>
          </p:cNvCxnSpPr>
          <p:nvPr/>
        </p:nvCxnSpPr>
        <p:spPr>
          <a:xfrm flipV="1">
            <a:off x="8121352" y="2391283"/>
            <a:ext cx="406698" cy="10770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0"/>
          <p:cNvSpPr txBox="1">
            <a:spLocks noChangeArrowheads="1"/>
          </p:cNvSpPr>
          <p:nvPr/>
        </p:nvSpPr>
        <p:spPr bwMode="auto">
          <a:xfrm>
            <a:off x="8528050" y="2283082"/>
            <a:ext cx="1025405" cy="21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900" dirty="0" smtClean="0"/>
              <a:t>3depth</a:t>
            </a:r>
            <a:r>
              <a:rPr lang="ko-KR" altLang="en-US" sz="900" dirty="0" smtClean="0"/>
              <a:t>까지 보여짐</a:t>
            </a:r>
            <a:endParaRPr lang="ko-KR" altLang="en-US" sz="900" dirty="0"/>
          </a:p>
        </p:txBody>
      </p:sp>
      <p:sp>
        <p:nvSpPr>
          <p:cNvPr id="44" name="TextBox 21"/>
          <p:cNvSpPr txBox="1">
            <a:spLocks noChangeArrowheads="1"/>
          </p:cNvSpPr>
          <p:nvPr/>
        </p:nvSpPr>
        <p:spPr bwMode="auto">
          <a:xfrm>
            <a:off x="632520" y="2290494"/>
            <a:ext cx="1235719" cy="95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marL="71438" indent="-457200"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ko-KR" altLang="en-US" sz="900" dirty="0" err="1" smtClean="0"/>
              <a:t>고객통합뷰</a:t>
            </a:r>
            <a:endParaRPr lang="en-US" altLang="ko-KR" sz="900" dirty="0" smtClean="0"/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ko-KR" altLang="en-US" sz="900" dirty="0" smtClean="0"/>
              <a:t>고객정보관리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- </a:t>
            </a:r>
            <a:r>
              <a:rPr lang="ko-KR" altLang="en-US" sz="900" dirty="0" smtClean="0"/>
              <a:t>반송관리대상리스트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ko-KR" altLang="en-US" sz="900" dirty="0" smtClean="0"/>
              <a:t>삭제리스트</a:t>
            </a:r>
            <a:endParaRPr lang="en-US" altLang="ko-KR" sz="900" dirty="0" smtClean="0"/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ko-KR" altLang="en-US" sz="900" dirty="0" smtClean="0"/>
              <a:t>감사고객관리</a:t>
            </a:r>
            <a:endParaRPr lang="ko-KR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CO0301-001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알림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홈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알림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레이어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BCA4ACC-6C51-4F46-91A4-2AF9389992EB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66688" y="1677988"/>
            <a:ext cx="8531225" cy="3254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8437" name="그림 8" descr="2007_~1 cop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11325"/>
            <a:ext cx="8255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Box 98"/>
          <p:cNvSpPr txBox="1">
            <a:spLocks noChangeArrowheads="1"/>
          </p:cNvSpPr>
          <p:nvPr/>
        </p:nvSpPr>
        <p:spPr bwMode="auto">
          <a:xfrm>
            <a:off x="1001713" y="1731963"/>
            <a:ext cx="3937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900" b="1"/>
              <a:t>CuREX</a:t>
            </a:r>
            <a:endParaRPr lang="ko-KR" altLang="en-US" sz="900" b="1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57705"/>
              </p:ext>
            </p:extLst>
          </p:nvPr>
        </p:nvGraphicFramePr>
        <p:xfrm>
          <a:off x="1812925" y="1677988"/>
          <a:ext cx="3179764" cy="32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941"/>
                <a:gridCol w="794941"/>
                <a:gridCol w="794941"/>
                <a:gridCol w="794941"/>
              </a:tblGrid>
              <a:tr h="325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고객정보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9" marR="914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LiPS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9" marR="914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계약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9" marR="914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스마트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CRM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9" marR="914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4992688" y="1677988"/>
            <a:ext cx="465137" cy="325437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전체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66688" y="2063750"/>
            <a:ext cx="2679700" cy="32385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3838" y="2108200"/>
            <a:ext cx="1152525" cy="2524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|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377950" y="2108200"/>
            <a:ext cx="323850" cy="252413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63713" y="2108200"/>
            <a:ext cx="323850" cy="252413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신규등록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2843213" y="2063750"/>
            <a:ext cx="5851525" cy="3238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2844800" y="2063750"/>
          <a:ext cx="3476624" cy="32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50"/>
                <a:gridCol w="875658"/>
                <a:gridCol w="875658"/>
                <a:gridCol w="875658"/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니즈분석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919" marB="45919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계획수립 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919" marB="45919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니즈환기자료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919" marB="45919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금융계산기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919" marB="45919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469" name="TextBox 77"/>
          <p:cNvSpPr txBox="1">
            <a:spLocks noChangeArrowheads="1"/>
          </p:cNvSpPr>
          <p:nvPr/>
        </p:nvSpPr>
        <p:spPr bwMode="auto">
          <a:xfrm>
            <a:off x="2216150" y="2127250"/>
            <a:ext cx="53816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900">
                <a:solidFill>
                  <a:srgbClr val="0000FF"/>
                </a:solidFill>
              </a:rPr>
              <a:t>김푸르 ▼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166688" y="2006600"/>
            <a:ext cx="8528050" cy="23585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2800" i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 내용</a:t>
            </a:r>
          </a:p>
        </p:txBody>
      </p:sp>
      <p:sp>
        <p:nvSpPr>
          <p:cNvPr id="18471" name="TextBox 23"/>
          <p:cNvSpPr txBox="1">
            <a:spLocks noChangeArrowheads="1"/>
          </p:cNvSpPr>
          <p:nvPr/>
        </p:nvSpPr>
        <p:spPr bwMode="auto">
          <a:xfrm>
            <a:off x="8531225" y="2019300"/>
            <a:ext cx="1539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chemeClr val="bg1"/>
                </a:solidFill>
              </a:rPr>
              <a:t>X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7586663" y="1674813"/>
            <a:ext cx="827087" cy="3286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</a:t>
            </a:r>
            <a:r>
              <a:rPr kumimoji="0"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</a:p>
        </p:txBody>
      </p:sp>
      <p:sp>
        <p:nvSpPr>
          <p:cNvPr id="18474" name="TextBox 99"/>
          <p:cNvSpPr txBox="1">
            <a:spLocks noChangeArrowheads="1"/>
          </p:cNvSpPr>
          <p:nvPr/>
        </p:nvSpPr>
        <p:spPr bwMode="auto">
          <a:xfrm>
            <a:off x="6271673" y="1730375"/>
            <a:ext cx="1257840" cy="17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800" dirty="0"/>
              <a:t>로그아웃 </a:t>
            </a:r>
            <a:r>
              <a:rPr lang="en-US" altLang="ko-KR" sz="800" dirty="0"/>
              <a:t>| </a:t>
            </a:r>
            <a:r>
              <a:rPr lang="ko-KR" altLang="en-US" sz="800" dirty="0" smtClean="0"/>
              <a:t>제어판 </a:t>
            </a:r>
            <a:r>
              <a:rPr lang="en-US" altLang="ko-KR" sz="800" dirty="0"/>
              <a:t>| </a:t>
            </a:r>
            <a:r>
              <a:rPr lang="ko-KR" altLang="en-US" sz="800" dirty="0"/>
              <a:t>도움말</a:t>
            </a:r>
            <a:endParaRPr lang="ko-KR" altLang="en-US" sz="900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344488" y="2154460"/>
            <a:ext cx="5256584" cy="176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tIns="108000" bIns="108000" rtlCol="0" anchor="t"/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       [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2014-03-04]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공지사항 제목이 출력됩니다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공지사항 내용입니다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공지사항 내용입니다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공지사항 내용입니다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공지사항 내용입니다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공지사항 내용입니다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공지사항 내용입니다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공지사항 내용입니다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공지사항 내용입니다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공지사항 내용입니다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공지사항 내용입니다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16496" y="2468513"/>
            <a:ext cx="511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528496" y="2162175"/>
            <a:ext cx="0" cy="1728000"/>
          </a:xfrm>
          <a:prstGeom prst="straightConnector1">
            <a:avLst/>
          </a:prstGeom>
          <a:ln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84368" y="2890197"/>
            <a:ext cx="344128" cy="17876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스크롤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27295"/>
              </p:ext>
            </p:extLst>
          </p:nvPr>
        </p:nvGraphicFramePr>
        <p:xfrm>
          <a:off x="5693718" y="2154460"/>
          <a:ext cx="2837507" cy="17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05"/>
                <a:gridCol w="2131802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2014-03-04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   제목이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출력됩니다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2014-03-03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   제목이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출력됩니다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제목이 길면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뒷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2014-03-01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제목이 출력됩니다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제목이 길면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뒷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글자는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더보기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8" name="직선 화살표 연결선 27"/>
          <p:cNvCxnSpPr/>
          <p:nvPr/>
        </p:nvCxnSpPr>
        <p:spPr>
          <a:xfrm>
            <a:off x="8413750" y="2162175"/>
            <a:ext cx="0" cy="1728000"/>
          </a:xfrm>
          <a:prstGeom prst="straightConnector1">
            <a:avLst/>
          </a:prstGeom>
          <a:ln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87085" y="2890197"/>
            <a:ext cx="344128" cy="17876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스크롤</a:t>
            </a:r>
          </a:p>
        </p:txBody>
      </p:sp>
      <p:cxnSp>
        <p:nvCxnSpPr>
          <p:cNvPr id="30" name="직선 화살표 연결선 29"/>
          <p:cNvCxnSpPr>
            <a:stCxn id="14" idx="2"/>
            <a:endCxn id="31" idx="1"/>
          </p:cNvCxnSpPr>
          <p:nvPr/>
        </p:nvCxnSpPr>
        <p:spPr>
          <a:xfrm>
            <a:off x="890475" y="4344220"/>
            <a:ext cx="429054" cy="38148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0"/>
          <p:cNvSpPr txBox="1">
            <a:spLocks noChangeArrowheads="1"/>
          </p:cNvSpPr>
          <p:nvPr/>
        </p:nvSpPr>
        <p:spPr bwMode="auto">
          <a:xfrm>
            <a:off x="1319529" y="4617499"/>
            <a:ext cx="4481479" cy="21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900" dirty="0" smtClean="0"/>
              <a:t>3. </a:t>
            </a:r>
            <a:r>
              <a:rPr lang="ko-KR" altLang="en-US" sz="900" dirty="0" smtClean="0"/>
              <a:t>오늘 하루 안보기 선택 후 </a:t>
            </a:r>
            <a:r>
              <a:rPr lang="ko-KR" altLang="en-US" sz="900" dirty="0" err="1" smtClean="0"/>
              <a:t>알림영역을</a:t>
            </a:r>
            <a:r>
              <a:rPr lang="ko-KR" altLang="en-US" sz="900" dirty="0" smtClean="0"/>
              <a:t> 닫으면 로그인 </a:t>
            </a:r>
            <a:r>
              <a:rPr lang="ko-KR" altLang="en-US" sz="900" dirty="0"/>
              <a:t>해도 하루 동안 펼쳐지지 </a:t>
            </a:r>
            <a:r>
              <a:rPr lang="ko-KR" altLang="en-US" sz="900" dirty="0" smtClean="0"/>
              <a:t>않음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cxnSp>
        <p:nvCxnSpPr>
          <p:cNvPr id="33" name="직선 화살표 연결선 32"/>
          <p:cNvCxnSpPr>
            <a:stCxn id="80" idx="0"/>
            <a:endCxn id="9" idx="2"/>
          </p:cNvCxnSpPr>
          <p:nvPr/>
        </p:nvCxnSpPr>
        <p:spPr>
          <a:xfrm flipV="1">
            <a:off x="8000207" y="1310836"/>
            <a:ext cx="0" cy="36397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88039" y="1094435"/>
            <a:ext cx="3024336" cy="216401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알림영역의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펼쳐짐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접힘은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관리자에서 기간 설정함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496" y="1268760"/>
            <a:ext cx="4074316" cy="216401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관리자에서 설정한 기간 동안 로그인 시 펼쳐짐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로그인 시마다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회 펼쳐짐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66688" y="4144573"/>
            <a:ext cx="8518525" cy="2205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6357" y="4165457"/>
            <a:ext cx="828235" cy="17876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오늘 하루 안보기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43" y="4192132"/>
            <a:ext cx="125777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6428027" y="2215405"/>
            <a:ext cx="180000" cy="14406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tx1"/>
                </a:solidFill>
              </a:rPr>
              <a:t>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28027" y="2463048"/>
            <a:ext cx="180000" cy="14406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tx1"/>
                </a:solidFill>
              </a:rPr>
              <a:t>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0843" y="2253700"/>
            <a:ext cx="180000" cy="14406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tx1"/>
                </a:solidFill>
              </a:rPr>
              <a:t>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38" idx="2"/>
            <a:endCxn id="41" idx="0"/>
          </p:cNvCxnSpPr>
          <p:nvPr/>
        </p:nvCxnSpPr>
        <p:spPr>
          <a:xfrm>
            <a:off x="6518027" y="2607108"/>
            <a:ext cx="1422168" cy="199899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28027" y="4606099"/>
            <a:ext cx="3024336" cy="216401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새글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아이콘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작성일로부터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일간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새글아이콘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노출</a:t>
            </a:r>
            <a:endParaRPr lang="ko-KR" altLang="en-US" sz="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415925" y="2500313"/>
            <a:ext cx="9074150" cy="714375"/>
          </a:xfrm>
        </p:spPr>
        <p:txBody>
          <a:bodyPr/>
          <a:lstStyle/>
          <a:p>
            <a:r>
              <a:rPr lang="ko-KR" altLang="en-US" dirty="0" smtClean="0"/>
              <a:t>고객검색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07D970D5-D188-45B2-B5EB-EBF58C0AB2FD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텍스트 개체 틀 2"/>
          <p:cNvSpPr>
            <a:spLocks noGrp="1"/>
          </p:cNvSpPr>
          <p:nvPr>
            <p:ph type="body" sz="quarter" idx="19"/>
          </p:nvPr>
        </p:nvSpPr>
        <p:spPr>
          <a:ln/>
        </p:spPr>
        <p:txBody>
          <a:bodyPr/>
          <a:lstStyle/>
          <a:p>
            <a:endParaRPr dirty="0">
              <a:ea typeface="맑은 고딕" pitchFamily="50" charset="-127"/>
            </a:endParaRPr>
          </a:p>
        </p:txBody>
      </p:sp>
      <p:sp>
        <p:nvSpPr>
          <p:cNvPr id="28676" name="텍스트 개체 틀 3"/>
          <p:cNvSpPr>
            <a:spLocks noGrp="1"/>
          </p:cNvSpPr>
          <p:nvPr>
            <p:ph type="body" sz="quarter" idx="20"/>
          </p:nvPr>
        </p:nvSpPr>
        <p:spPr>
          <a:ln/>
        </p:spPr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서브 상단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홈 </a:t>
            </a:r>
            <a:r>
              <a:rPr lang="en-US" altLang="ko-KR" dirty="0"/>
              <a:t>&gt; </a:t>
            </a:r>
            <a:r>
              <a:rPr lang="ko-KR" altLang="en-US" dirty="0" smtClean="0">
                <a:ea typeface="맑은 고딕" pitchFamily="50" charset="-127"/>
              </a:rPr>
              <a:t>서브</a:t>
            </a:r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A9A0B88A-3ED7-4380-938D-A445C101878C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3277715" y="1346200"/>
            <a:ext cx="1188095" cy="129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9" name="TextBox 10"/>
          <p:cNvSpPr txBox="1">
            <a:spLocks noChangeArrowheads="1"/>
          </p:cNvSpPr>
          <p:nvPr/>
        </p:nvSpPr>
        <p:spPr bwMode="auto">
          <a:xfrm>
            <a:off x="3385666" y="1416050"/>
            <a:ext cx="901973" cy="111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ko-KR" altLang="en-US" sz="900" dirty="0"/>
              <a:t>개인설계</a:t>
            </a:r>
            <a:endParaRPr lang="en-US" altLang="ko-KR" sz="900" dirty="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ko-KR" altLang="en-US" sz="900" dirty="0" smtClean="0"/>
              <a:t>개인가상설계</a:t>
            </a:r>
            <a:endParaRPr lang="en-US" altLang="ko-KR" sz="900" dirty="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ko-KR" altLang="en-US" sz="900" dirty="0" smtClean="0"/>
              <a:t>단체설계</a:t>
            </a:r>
            <a:endParaRPr lang="en-US" altLang="ko-KR" sz="9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ko-KR" altLang="en-US" sz="900" dirty="0" smtClean="0"/>
              <a:t>단체가상설계</a:t>
            </a:r>
            <a:endParaRPr lang="en-US" altLang="ko-KR" sz="900" dirty="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ko-KR" altLang="en-US" sz="900" dirty="0" smtClean="0"/>
              <a:t>복합설계</a:t>
            </a:r>
            <a:endParaRPr lang="en-US" altLang="ko-KR" sz="9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ko-KR" altLang="en-US" sz="900" dirty="0" smtClean="0"/>
              <a:t>중도부가설계</a:t>
            </a:r>
            <a:endParaRPr lang="ko-KR" altLang="en-US" sz="900" dirty="0"/>
          </a:p>
        </p:txBody>
      </p:sp>
      <p:sp>
        <p:nvSpPr>
          <p:cNvPr id="28680" name="TextBox 21"/>
          <p:cNvSpPr txBox="1">
            <a:spLocks noChangeArrowheads="1"/>
          </p:cNvSpPr>
          <p:nvPr/>
        </p:nvSpPr>
        <p:spPr bwMode="auto">
          <a:xfrm>
            <a:off x="223838" y="1362075"/>
            <a:ext cx="5064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000" b="1"/>
              <a:t>| </a:t>
            </a:r>
            <a:r>
              <a:rPr lang="ko-KR" altLang="en-US" sz="1000" b="1"/>
              <a:t>타이틀</a:t>
            </a:r>
          </a:p>
        </p:txBody>
      </p:sp>
      <p:sp>
        <p:nvSpPr>
          <p:cNvPr id="28681" name="TextBox 1"/>
          <p:cNvSpPr txBox="1">
            <a:spLocks noChangeArrowheads="1"/>
          </p:cNvSpPr>
          <p:nvPr/>
        </p:nvSpPr>
        <p:spPr bwMode="auto">
          <a:xfrm>
            <a:off x="6291721" y="1416050"/>
            <a:ext cx="1318754" cy="17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700" dirty="0"/>
              <a:t>홈 </a:t>
            </a:r>
            <a:r>
              <a:rPr lang="en-US" altLang="ko-KR" sz="700" dirty="0"/>
              <a:t>&gt; </a:t>
            </a:r>
            <a:r>
              <a:rPr lang="en-US" altLang="ko-KR" sz="700" dirty="0" err="1" smtClean="0"/>
              <a:t>LiPS</a:t>
            </a:r>
            <a:r>
              <a:rPr lang="ko-KR" altLang="en-US" sz="700" dirty="0" smtClean="0"/>
              <a:t> </a:t>
            </a:r>
            <a:r>
              <a:rPr lang="en-US" altLang="ko-KR" sz="700" dirty="0"/>
              <a:t>&gt; </a:t>
            </a:r>
            <a:r>
              <a:rPr lang="ko-KR" altLang="en-US" sz="700" dirty="0"/>
              <a:t>계획수립 </a:t>
            </a:r>
            <a:r>
              <a:rPr lang="en-US" altLang="ko-KR" sz="700" dirty="0"/>
              <a:t>&gt; 3depth</a:t>
            </a:r>
            <a:endParaRPr lang="ko-KR" altLang="en-US" sz="7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812322"/>
              </p:ext>
            </p:extLst>
          </p:nvPr>
        </p:nvGraphicFramePr>
        <p:xfrm>
          <a:off x="2377604" y="1022350"/>
          <a:ext cx="2753916" cy="306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972"/>
                <a:gridCol w="917972"/>
                <a:gridCol w="917972"/>
              </a:tblGrid>
              <a:tr h="306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니즈분석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5" marR="91415" marT="45998" marB="45998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계획수립 ▲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5" marR="91415" marT="45998" marB="45998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Sales Material</a:t>
                      </a:r>
                    </a:p>
                  </a:txBody>
                  <a:tcPr marL="91415" marR="91415" marT="45998" marB="45998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2600325" y="692150"/>
            <a:ext cx="790575" cy="3238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 dirty="0" err="1" smtClean="0">
                <a:latin typeface="맑은 고딕" pitchFamily="50" charset="-127"/>
                <a:ea typeface="맑은 고딕" pitchFamily="50" charset="-127"/>
              </a:rPr>
              <a:t>LiPS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43495"/>
              </p:ext>
            </p:extLst>
          </p:nvPr>
        </p:nvGraphicFramePr>
        <p:xfrm>
          <a:off x="7675563" y="908050"/>
          <a:ext cx="2052637" cy="6057952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1Depth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대메뉴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대메뉴가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탭역할을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함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→ 로그인 후 한 번이라도 클릭해 실행한 하위 메뉴는 다른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대메뉴로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이동해도 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값포함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유지되어야 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1Depth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 시 해당 메뉴의 첫 번째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2Depth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2Depth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하위 메뉴가 있을 경우 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펼쳐짐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마우스 오버 시 하위메뉴 열림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하위메뉴 없으면 열리지 않음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태블릿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모바일에서는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클릭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2depth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 클릭 시 해당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2depth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첫번째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3depth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메뉴로 이동함</a:t>
                      </a:r>
                      <a:b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태블릿에서는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클릭하면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3depth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떨어짐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6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3Depth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선택된 고객명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선택된 고객이 있을 경우 해당 고객의 이름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고객을 선택하고 진행해야 하는 메뉴에서 선택된 고객이 없을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고객을 선택해주세요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.”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→ 확인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고객검색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고객을 선택하지 않는 메뉴에서는 해당 영역에 고객의 이름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출력안됨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(null)</a:t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고객선택메뉴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고객미선택메뉴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2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고객선택메뉴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으로 이동 시 고객선택메뉴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에서는 고객선택메뉴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에서 보여졌던 고객명 출력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개인설계에서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김푸르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 선택하여 작업 중 → 개인가상설계 메뉴로 이동 시 선택된 고객명에 이름 없음 → 복합설계로 메뉴 이동 시 개인설계에서 작업 중이던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김푸르가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 다시 출력됨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타원 14"/>
          <p:cNvSpPr/>
          <p:nvPr/>
        </p:nvSpPr>
        <p:spPr>
          <a:xfrm>
            <a:off x="1712640" y="601662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305571" y="1016000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2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295178" y="1015999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3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27324" y="1090240"/>
            <a:ext cx="344128" cy="17876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u="sng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김푸르</a:t>
            </a:r>
            <a:endParaRPr lang="ko-KR" altLang="en-US" sz="800" u="sng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803127" y="1016000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4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CO0101-001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고객검색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/>
              <a:t>&gt; </a:t>
            </a:r>
            <a:r>
              <a:rPr lang="ko-KR" altLang="en-US" dirty="0" smtClean="0"/>
              <a:t>고객검색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56DBE273-0FAF-49C8-9B25-1DDB92F697F3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6688" y="1337543"/>
            <a:ext cx="5381625" cy="3652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25849"/>
              </p:ext>
            </p:extLst>
          </p:nvPr>
        </p:nvGraphicFramePr>
        <p:xfrm>
          <a:off x="198438" y="1659806"/>
          <a:ext cx="2522537" cy="2994027"/>
        </p:xfrm>
        <a:graphic>
          <a:graphicData uri="http://schemas.openxmlformats.org/drawingml/2006/table">
            <a:tbl>
              <a:tblPr firstRow="1" bandRow="1"/>
              <a:tblGrid>
                <a:gridCol w="505718"/>
                <a:gridCol w="576234"/>
                <a:gridCol w="1152468"/>
                <a:gridCol w="288117"/>
              </a:tblGrid>
              <a:tr h="287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가망</a:t>
                      </a:r>
                      <a:endParaRPr lang="en-US" altLang="ko-KR" sz="800" b="1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김푸르</a:t>
                      </a:r>
                      <a:endParaRPr lang="en-US" altLang="ko-KR" sz="800" b="1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800201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34</a:t>
                      </a:r>
                      <a:endParaRPr lang="en-US" altLang="ko-KR" sz="800" b="1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7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감사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이지은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930516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21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전해림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780628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36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625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권지용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880818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26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625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김갑수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570407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57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9317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9317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9317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9317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9317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9317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21" marR="7202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524" name="TextBox 53"/>
          <p:cNvSpPr txBox="1">
            <a:spLocks noChangeArrowheads="1"/>
          </p:cNvSpPr>
          <p:nvPr/>
        </p:nvSpPr>
        <p:spPr bwMode="auto">
          <a:xfrm>
            <a:off x="192088" y="1381993"/>
            <a:ext cx="688256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 err="1" smtClean="0"/>
              <a:t>최근검색고객</a:t>
            </a:r>
            <a:endParaRPr lang="ko-KR" altLang="en-US" sz="800" b="1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2811463" y="1982068"/>
            <a:ext cx="2736850" cy="20510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27" name="TextBox 24"/>
          <p:cNvSpPr txBox="1">
            <a:spLocks noChangeArrowheads="1"/>
          </p:cNvSpPr>
          <p:nvPr/>
        </p:nvSpPr>
        <p:spPr bwMode="auto">
          <a:xfrm>
            <a:off x="2911475" y="1583606"/>
            <a:ext cx="16478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900" b="1"/>
              <a:t>김푸르</a:t>
            </a:r>
            <a:r>
              <a:rPr lang="en-US" altLang="ko-KR" sz="900" b="1"/>
              <a:t> </a:t>
            </a:r>
            <a:r>
              <a:rPr lang="en-US" altLang="ko-KR" sz="800"/>
              <a:t>(34</a:t>
            </a:r>
            <a:r>
              <a:rPr lang="ko-KR" altLang="en-US" sz="800"/>
              <a:t>세</a:t>
            </a:r>
            <a:r>
              <a:rPr lang="en-US" altLang="ko-KR" sz="800"/>
              <a:t>, </a:t>
            </a:r>
            <a:r>
              <a:rPr lang="ko-KR" altLang="en-US" sz="800"/>
              <a:t>남 </a:t>
            </a:r>
            <a:r>
              <a:rPr lang="en-US" altLang="ko-KR" sz="800"/>
              <a:t>- 1980.02.01 </a:t>
            </a:r>
            <a:r>
              <a:rPr lang="ko-KR" altLang="en-US" sz="800"/>
              <a:t>양</a:t>
            </a:r>
            <a:r>
              <a:rPr lang="en-US" altLang="ko-KR" sz="800"/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720975" y="1659806"/>
            <a:ext cx="90488" cy="29956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/>
          </a:p>
        </p:txBody>
      </p:sp>
      <p:sp>
        <p:nvSpPr>
          <p:cNvPr id="14" name="직사각형 13"/>
          <p:cNvSpPr/>
          <p:nvPr/>
        </p:nvSpPr>
        <p:spPr>
          <a:xfrm>
            <a:off x="2717800" y="1880468"/>
            <a:ext cx="92075" cy="7747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/>
          </a:p>
        </p:txBody>
      </p:sp>
      <p:sp>
        <p:nvSpPr>
          <p:cNvPr id="15" name="직사각형 14"/>
          <p:cNvSpPr/>
          <p:nvPr/>
        </p:nvSpPr>
        <p:spPr bwMode="auto">
          <a:xfrm>
            <a:off x="2901950" y="1428031"/>
            <a:ext cx="360363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본인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613648"/>
              </p:ext>
            </p:extLst>
          </p:nvPr>
        </p:nvGraphicFramePr>
        <p:xfrm>
          <a:off x="2820988" y="1982068"/>
          <a:ext cx="2730500" cy="287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166"/>
                <a:gridCol w="910168"/>
                <a:gridCol w="910166"/>
              </a:tblGrid>
              <a:tr h="287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고객정보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5" marR="91395" marT="45610" marB="456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계약정보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5" marR="91395" marT="45610" marB="456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접촉이력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5" marR="91395" marT="45610" marB="456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542" name="TextBox 35"/>
          <p:cNvSpPr txBox="1">
            <a:spLocks noChangeArrowheads="1"/>
          </p:cNvSpPr>
          <p:nvPr/>
        </p:nvSpPr>
        <p:spPr bwMode="auto">
          <a:xfrm>
            <a:off x="2859088" y="2309093"/>
            <a:ext cx="2102105" cy="1734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/>
              <a:t>마케팅활용동의 </a:t>
            </a:r>
            <a:r>
              <a:rPr lang="en-US" altLang="ko-KR" sz="800" dirty="0"/>
              <a:t>: </a:t>
            </a:r>
            <a:r>
              <a:rPr lang="ko-KR" altLang="en-US" sz="800" dirty="0" smtClean="0"/>
              <a:t>○ </a:t>
            </a:r>
            <a:r>
              <a:rPr lang="en-US" altLang="ko-KR" sz="800" dirty="0" smtClean="0"/>
              <a:t>/ Do </a:t>
            </a:r>
            <a:r>
              <a:rPr lang="en-US" altLang="ko-KR" sz="800" dirty="0"/>
              <a:t>not </a:t>
            </a:r>
            <a:r>
              <a:rPr lang="en-US" altLang="ko-KR" sz="800" dirty="0" smtClean="0"/>
              <a:t>Call : Y</a:t>
            </a:r>
            <a:endParaRPr lang="en-US" altLang="ko-KR" sz="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/>
              <a:t>직업 </a:t>
            </a:r>
            <a:r>
              <a:rPr lang="en-US" altLang="ko-KR" sz="800" dirty="0"/>
              <a:t>: 0102S (</a:t>
            </a:r>
            <a:r>
              <a:rPr lang="ko-KR" altLang="en-US" sz="800" dirty="0"/>
              <a:t>사무직</a:t>
            </a:r>
            <a:r>
              <a:rPr lang="en-US" altLang="ko-KR" sz="800" dirty="0"/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/>
              <a:t>변액 적합성진단 결과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- </a:t>
            </a:r>
            <a:r>
              <a:rPr lang="ko-KR" altLang="en-US" sz="800" dirty="0" err="1"/>
              <a:t>보장형</a:t>
            </a:r>
            <a:r>
              <a:rPr lang="en-US" altLang="ko-KR" sz="800" dirty="0"/>
              <a:t>, </a:t>
            </a:r>
            <a:r>
              <a:rPr lang="ko-KR" altLang="en-US" sz="800" dirty="0"/>
              <a:t>안정형</a:t>
            </a:r>
            <a:r>
              <a:rPr lang="en-US" altLang="ko-KR" sz="800" dirty="0"/>
              <a:t>, </a:t>
            </a:r>
            <a:r>
              <a:rPr lang="ko-KR" altLang="en-US" sz="800" dirty="0"/>
              <a:t>성향불일치○</a:t>
            </a:r>
            <a:r>
              <a:rPr lang="en-US" altLang="ko-KR" sz="800" dirty="0"/>
              <a:t>, </a:t>
            </a:r>
            <a:r>
              <a:rPr lang="ko-KR" altLang="en-US" sz="800" dirty="0" err="1"/>
              <a:t>고위험</a:t>
            </a:r>
            <a:r>
              <a:rPr lang="en-US" altLang="ko-KR" sz="800" dirty="0"/>
              <a:t>X</a:t>
            </a:r>
            <a:endParaRPr lang="ko-KR" altLang="en-US" sz="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/>
              <a:t>가족관계</a:t>
            </a:r>
            <a:endParaRPr lang="en-US" altLang="ko-KR" sz="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en-US" altLang="ko-KR" sz="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en-US" altLang="ko-KR" sz="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/>
              <a:t>소속 </a:t>
            </a:r>
            <a:r>
              <a:rPr lang="en-US" altLang="ko-KR" sz="800" dirty="0"/>
              <a:t>: </a:t>
            </a:r>
            <a:r>
              <a:rPr lang="ko-KR" altLang="en-US" sz="800" dirty="0"/>
              <a:t>㈜</a:t>
            </a:r>
            <a:r>
              <a:rPr lang="ko-KR" altLang="en-US" sz="800" dirty="0" err="1"/>
              <a:t>위모</a:t>
            </a:r>
            <a:endParaRPr lang="en-US" altLang="ko-KR" sz="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가족기념일 </a:t>
            </a:r>
            <a:r>
              <a:rPr lang="en-US" altLang="ko-KR" sz="800" dirty="0" smtClean="0"/>
              <a:t>(1</a:t>
            </a:r>
            <a:r>
              <a:rPr lang="ko-KR" altLang="en-US" sz="800" dirty="0" smtClean="0"/>
              <a:t>개월 이내</a:t>
            </a:r>
            <a:r>
              <a:rPr lang="en-US" altLang="ko-KR" sz="800" dirty="0" smtClean="0"/>
              <a:t>)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/>
              <a:t>배우자생일</a:t>
            </a:r>
            <a:r>
              <a:rPr lang="en-US" altLang="ko-KR" sz="800" dirty="0" smtClean="0"/>
              <a:t>(1980-11-20)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- </a:t>
            </a:r>
            <a:r>
              <a:rPr lang="ko-KR" altLang="en-US" sz="800" dirty="0"/>
              <a:t>결혼기념일</a:t>
            </a:r>
            <a:r>
              <a:rPr lang="en-US" altLang="ko-KR" sz="800" dirty="0" smtClean="0"/>
              <a:t>(2013-12-02)</a:t>
            </a:r>
            <a:endParaRPr lang="ko-KR" altLang="en-US" sz="800" dirty="0"/>
          </a:p>
        </p:txBody>
      </p:sp>
      <p:sp>
        <p:nvSpPr>
          <p:cNvPr id="19543" name="TextBox 36"/>
          <p:cNvSpPr txBox="1">
            <a:spLocks noChangeArrowheads="1"/>
          </p:cNvSpPr>
          <p:nvPr/>
        </p:nvSpPr>
        <p:spPr bwMode="auto">
          <a:xfrm>
            <a:off x="3157538" y="3083793"/>
            <a:ext cx="1062037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800"/>
              <a:t>이현영 </a:t>
            </a:r>
            <a:r>
              <a:rPr lang="en-US" altLang="ko-KR" sz="800"/>
              <a:t>(</a:t>
            </a:r>
            <a:r>
              <a:rPr lang="ko-KR" altLang="en-US" sz="800"/>
              <a:t>배우자</a:t>
            </a:r>
            <a:r>
              <a:rPr lang="en-US" altLang="ko-KR" sz="800"/>
              <a:t>, 30</a:t>
            </a:r>
            <a:r>
              <a:rPr lang="ko-KR" altLang="en-US" sz="800"/>
              <a:t>세</a:t>
            </a:r>
            <a:r>
              <a:rPr lang="en-US" altLang="ko-KR" sz="800"/>
              <a:t>)</a:t>
            </a:r>
            <a:endParaRPr lang="ko-KR" altLang="en-US" sz="800"/>
          </a:p>
        </p:txBody>
      </p:sp>
      <p:cxnSp>
        <p:nvCxnSpPr>
          <p:cNvPr id="20" name="꺾인 연결선 19"/>
          <p:cNvCxnSpPr>
            <a:endCxn id="19543" idx="1"/>
          </p:cNvCxnSpPr>
          <p:nvPr/>
        </p:nvCxnSpPr>
        <p:spPr>
          <a:xfrm rot="16200000" flipH="1">
            <a:off x="3047206" y="3090937"/>
            <a:ext cx="117475" cy="10318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45" name="TextBox 38"/>
          <p:cNvSpPr txBox="1">
            <a:spLocks noChangeArrowheads="1"/>
          </p:cNvSpPr>
          <p:nvPr/>
        </p:nvSpPr>
        <p:spPr bwMode="auto">
          <a:xfrm>
            <a:off x="3157538" y="3233018"/>
            <a:ext cx="8667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800"/>
              <a:t>김소원</a:t>
            </a:r>
            <a:r>
              <a:rPr lang="en-US" altLang="ko-KR" sz="800"/>
              <a:t>(</a:t>
            </a:r>
            <a:r>
              <a:rPr lang="ko-KR" altLang="en-US" sz="800"/>
              <a:t>자녀</a:t>
            </a:r>
            <a:r>
              <a:rPr lang="en-US" altLang="ko-KR" sz="800"/>
              <a:t>, 3</a:t>
            </a:r>
            <a:r>
              <a:rPr lang="ko-KR" altLang="en-US" sz="800"/>
              <a:t>세</a:t>
            </a:r>
            <a:r>
              <a:rPr lang="en-US" altLang="ko-KR" sz="800"/>
              <a:t>)</a:t>
            </a:r>
            <a:endParaRPr lang="ko-KR" altLang="en-US" sz="800"/>
          </a:p>
        </p:txBody>
      </p:sp>
      <p:cxnSp>
        <p:nvCxnSpPr>
          <p:cNvPr id="22" name="꺾인 연결선 21"/>
          <p:cNvCxnSpPr>
            <a:endCxn id="19545" idx="1"/>
          </p:cNvCxnSpPr>
          <p:nvPr/>
        </p:nvCxnSpPr>
        <p:spPr>
          <a:xfrm rot="16200000" flipH="1">
            <a:off x="2997994" y="3189362"/>
            <a:ext cx="215900" cy="10318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811463" y="4558581"/>
            <a:ext cx="2736850" cy="431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800" b="1" dirty="0">
                <a:solidFill>
                  <a:schemeClr val="tx1"/>
                </a:solidFill>
              </a:rPr>
              <a:t>ⓘ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9548" name="TextBox 41"/>
          <p:cNvSpPr txBox="1">
            <a:spLocks noChangeArrowheads="1"/>
          </p:cNvSpPr>
          <p:nvPr/>
        </p:nvSpPr>
        <p:spPr bwMode="auto">
          <a:xfrm>
            <a:off x="3054350" y="4601443"/>
            <a:ext cx="1525024" cy="36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800" dirty="0" err="1" smtClean="0"/>
              <a:t>알림사항</a:t>
            </a:r>
            <a:endParaRPr lang="en-US" altLang="ko-KR" sz="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800" dirty="0" smtClean="0"/>
              <a:t> - </a:t>
            </a:r>
            <a:r>
              <a:rPr lang="en-US" altLang="ko-KR" sz="800" dirty="0"/>
              <a:t>LPs </a:t>
            </a:r>
            <a:r>
              <a:rPr lang="ko-KR" altLang="en-US" sz="800" dirty="0"/>
              <a:t>신청서 만료</a:t>
            </a:r>
            <a:r>
              <a:rPr lang="en-US" altLang="ko-KR" sz="800" dirty="0" smtClean="0"/>
              <a:t>(</a:t>
            </a:r>
            <a:r>
              <a:rPr lang="en-US" altLang="ko-KR" sz="800" dirty="0" smtClean="0">
                <a:solidFill>
                  <a:srgbClr val="FF0000"/>
                </a:solidFill>
              </a:rPr>
              <a:t>2013-12-05</a:t>
            </a:r>
            <a:r>
              <a:rPr lang="en-US" altLang="ko-KR" sz="800" dirty="0" smtClean="0"/>
              <a:t>)</a:t>
            </a:r>
            <a:endParaRPr lang="en-US" altLang="ko-KR" sz="800" dirty="0"/>
          </a:p>
        </p:txBody>
      </p:sp>
      <p:sp>
        <p:nvSpPr>
          <p:cNvPr id="25" name="직사각형 24"/>
          <p:cNvSpPr/>
          <p:nvPr/>
        </p:nvSpPr>
        <p:spPr>
          <a:xfrm>
            <a:off x="4462463" y="4137893"/>
            <a:ext cx="411162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메일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946650" y="4137893"/>
            <a:ext cx="411163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문자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897188" y="4137893"/>
            <a:ext cx="411162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고객정보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403600" y="4137893"/>
            <a:ext cx="411163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가입설계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14775" y="4137893"/>
            <a:ext cx="411163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계약정보</a:t>
            </a:r>
          </a:p>
        </p:txBody>
      </p:sp>
      <p:sp>
        <p:nvSpPr>
          <p:cNvPr id="19554" name="TextBox 23"/>
          <p:cNvSpPr txBox="1">
            <a:spLocks noChangeArrowheads="1"/>
          </p:cNvSpPr>
          <p:nvPr/>
        </p:nvSpPr>
        <p:spPr bwMode="auto">
          <a:xfrm>
            <a:off x="5372100" y="1286743"/>
            <a:ext cx="1428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343400" y="4220443"/>
            <a:ext cx="96838" cy="1968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809875" y="1337543"/>
            <a:ext cx="0" cy="36528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92" name="TextBox 48"/>
          <p:cNvSpPr txBox="1">
            <a:spLocks noChangeArrowheads="1"/>
          </p:cNvSpPr>
          <p:nvPr/>
        </p:nvSpPr>
        <p:spPr bwMode="auto">
          <a:xfrm>
            <a:off x="2933700" y="1797918"/>
            <a:ext cx="11398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800"/>
              <a:t>연락처 </a:t>
            </a:r>
            <a:r>
              <a:rPr lang="en-US" altLang="ko-KR" sz="800"/>
              <a:t>: 010-1234-1234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23839" y="1052513"/>
            <a:ext cx="720000" cy="2524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>
              <a:defRPr/>
            </a:pPr>
            <a:r>
              <a:rPr lang="en-US" altLang="ko-KR" sz="1000" b="1" dirty="0" smtClean="0">
                <a:solidFill>
                  <a:schemeClr val="tx1"/>
                </a:solidFill>
              </a:rPr>
              <a:t>|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33351" y="962025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graphicFrame>
        <p:nvGraphicFramePr>
          <p:cNvPr id="56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08346"/>
              </p:ext>
            </p:extLst>
          </p:nvPr>
        </p:nvGraphicFramePr>
        <p:xfrm>
          <a:off x="7675563" y="908050"/>
          <a:ext cx="2052637" cy="4079780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고객검색의 입력필드 클릭 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고객검색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최근 검색고객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검색결과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 전에는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최근검색고객이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출력됨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 후에는 검색결과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최근검색고객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명까지 리스트에 출력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최대 인원은 디자인 시 오른쪽 영역 고려하여 정함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최근검색고객에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스크롤 안 생기게 함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검색결과 많으면 스크롤 생김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 클릭 시 해당 고객의 정보가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 영역에 보여짐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6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선택된 고객정보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 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고객정보 영역 나오지 않음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 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선택된 고객의 정보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2806700" y="1304925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3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6200" y="1342305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2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443537" y="2309093"/>
            <a:ext cx="0" cy="1623963"/>
          </a:xfrm>
          <a:prstGeom prst="straightConnector1">
            <a:avLst/>
          </a:prstGeom>
          <a:ln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76249" y="3007972"/>
            <a:ext cx="344128" cy="17876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스크롤</a:t>
            </a:r>
          </a:p>
        </p:txBody>
      </p:sp>
      <p:sp>
        <p:nvSpPr>
          <p:cNvPr id="45" name="타원 44"/>
          <p:cNvSpPr/>
          <p:nvPr/>
        </p:nvSpPr>
        <p:spPr>
          <a:xfrm>
            <a:off x="76200" y="1714574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2a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1419"/>
              </p:ext>
            </p:extLst>
          </p:nvPr>
        </p:nvGraphicFramePr>
        <p:xfrm>
          <a:off x="2377604" y="1022350"/>
          <a:ext cx="2753916" cy="306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972"/>
                <a:gridCol w="917972"/>
                <a:gridCol w="917972"/>
              </a:tblGrid>
              <a:tr h="306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니즈분석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5" marR="91415" marT="45998" marB="45998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계획수립 ▲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5" marR="91415" marT="45998" marB="45998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Sales Material</a:t>
                      </a:r>
                    </a:p>
                  </a:txBody>
                  <a:tcPr marL="91415" marR="91415" marT="45998" marB="45998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927324" y="1090240"/>
            <a:ext cx="344128" cy="17876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u="sng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김푸르</a:t>
            </a:r>
            <a:endParaRPr lang="ko-KR" altLang="en-US" sz="800" u="sng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CO0201-001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고객프로필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고객정보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  <a:r>
              <a:rPr lang="ko-KR" altLang="en-US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smtClean="0"/>
              <a:t>고객프로필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56DBE273-0FAF-49C8-9B25-1DDB92F697F3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861561" y="1329216"/>
            <a:ext cx="2736850" cy="3652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861561" y="1973741"/>
            <a:ext cx="2736850" cy="20510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24"/>
          <p:cNvSpPr txBox="1">
            <a:spLocks noChangeArrowheads="1"/>
          </p:cNvSpPr>
          <p:nvPr/>
        </p:nvSpPr>
        <p:spPr bwMode="auto">
          <a:xfrm>
            <a:off x="1961574" y="1575279"/>
            <a:ext cx="16478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900" b="1"/>
              <a:t>김푸르</a:t>
            </a:r>
            <a:r>
              <a:rPr lang="en-US" altLang="ko-KR" sz="900" b="1"/>
              <a:t> </a:t>
            </a:r>
            <a:r>
              <a:rPr lang="en-US" altLang="ko-KR" sz="800"/>
              <a:t>(34</a:t>
            </a:r>
            <a:r>
              <a:rPr lang="ko-KR" altLang="en-US" sz="800"/>
              <a:t>세</a:t>
            </a:r>
            <a:r>
              <a:rPr lang="en-US" altLang="ko-KR" sz="800"/>
              <a:t>, </a:t>
            </a:r>
            <a:r>
              <a:rPr lang="ko-KR" altLang="en-US" sz="800"/>
              <a:t>남 </a:t>
            </a:r>
            <a:r>
              <a:rPr lang="en-US" altLang="ko-KR" sz="800"/>
              <a:t>- 1980.02.01 </a:t>
            </a:r>
            <a:r>
              <a:rPr lang="ko-KR" altLang="en-US" sz="800"/>
              <a:t>양</a:t>
            </a:r>
            <a:r>
              <a:rPr lang="en-US" altLang="ko-KR" sz="800"/>
              <a:t>)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1952049" y="1419704"/>
            <a:ext cx="360362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본인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83356"/>
              </p:ext>
            </p:extLst>
          </p:nvPr>
        </p:nvGraphicFramePr>
        <p:xfrm>
          <a:off x="1871086" y="1973741"/>
          <a:ext cx="2730500" cy="287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166"/>
                <a:gridCol w="910168"/>
                <a:gridCol w="910166"/>
              </a:tblGrid>
              <a:tr h="287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고객정보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5" marR="91395" marT="45610" marB="456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계약정보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5" marR="91395" marT="45610" marB="456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접촉이력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5" marR="91395" marT="45610" marB="456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TextBox 35"/>
          <p:cNvSpPr txBox="1">
            <a:spLocks noChangeArrowheads="1"/>
          </p:cNvSpPr>
          <p:nvPr/>
        </p:nvSpPr>
        <p:spPr bwMode="auto">
          <a:xfrm>
            <a:off x="1909186" y="2300766"/>
            <a:ext cx="21018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/>
              <a:t>마케팅활용동의 </a:t>
            </a:r>
            <a:r>
              <a:rPr lang="en-US" altLang="ko-KR" sz="800" dirty="0"/>
              <a:t>: </a:t>
            </a:r>
            <a:r>
              <a:rPr lang="ko-KR" altLang="en-US" sz="800" dirty="0"/>
              <a:t>○ </a:t>
            </a:r>
            <a:r>
              <a:rPr lang="en-US" altLang="ko-KR" sz="800" dirty="0"/>
              <a:t>/ Do not Call : Y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직업 </a:t>
            </a:r>
            <a:r>
              <a:rPr lang="en-US" altLang="ko-KR" sz="800" dirty="0" smtClean="0"/>
              <a:t>: 0102S (</a:t>
            </a:r>
            <a:r>
              <a:rPr lang="ko-KR" altLang="en-US" sz="800" dirty="0" smtClean="0"/>
              <a:t>사무직</a:t>
            </a:r>
            <a:r>
              <a:rPr lang="en-US" altLang="ko-KR" sz="800" dirty="0" smtClean="0"/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err="1" smtClean="0"/>
              <a:t>변액적합성진단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결과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- </a:t>
            </a:r>
            <a:r>
              <a:rPr lang="ko-KR" altLang="en-US" sz="800" dirty="0" err="1"/>
              <a:t>보장형</a:t>
            </a:r>
            <a:r>
              <a:rPr lang="en-US" altLang="ko-KR" sz="800" dirty="0"/>
              <a:t>, </a:t>
            </a:r>
            <a:r>
              <a:rPr lang="ko-KR" altLang="en-US" sz="800" dirty="0"/>
              <a:t>안정형</a:t>
            </a:r>
            <a:r>
              <a:rPr lang="en-US" altLang="ko-KR" sz="800" dirty="0"/>
              <a:t>, </a:t>
            </a:r>
            <a:r>
              <a:rPr lang="ko-KR" altLang="en-US" sz="800" dirty="0"/>
              <a:t>성향불일치○</a:t>
            </a:r>
            <a:r>
              <a:rPr lang="en-US" altLang="ko-KR" sz="800" dirty="0"/>
              <a:t>, </a:t>
            </a:r>
            <a:r>
              <a:rPr lang="ko-KR" altLang="en-US" sz="800" dirty="0" err="1"/>
              <a:t>고위험</a:t>
            </a:r>
            <a:r>
              <a:rPr lang="en-US" altLang="ko-KR" sz="800" dirty="0"/>
              <a:t>X</a:t>
            </a:r>
            <a:endParaRPr lang="ko-KR" altLang="en-US" sz="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/>
              <a:t>가족관계</a:t>
            </a:r>
            <a:endParaRPr lang="en-US" altLang="ko-KR" sz="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en-US" altLang="ko-KR" sz="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en-US" altLang="ko-KR" sz="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/>
              <a:t>소속 </a:t>
            </a:r>
            <a:r>
              <a:rPr lang="en-US" altLang="ko-KR" sz="800" dirty="0"/>
              <a:t>: </a:t>
            </a:r>
            <a:r>
              <a:rPr lang="ko-KR" altLang="en-US" sz="800" dirty="0"/>
              <a:t>㈜</a:t>
            </a:r>
            <a:r>
              <a:rPr lang="ko-KR" altLang="en-US" sz="800" dirty="0" err="1"/>
              <a:t>위모</a:t>
            </a:r>
            <a:endParaRPr lang="en-US" altLang="ko-KR" sz="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/>
              <a:t>기념일 </a:t>
            </a:r>
            <a:r>
              <a:rPr lang="en-US" altLang="ko-KR" sz="800" dirty="0"/>
              <a:t>(</a:t>
            </a:r>
            <a:r>
              <a:rPr lang="ko-KR" altLang="en-US" sz="800" dirty="0"/>
              <a:t>최근 </a:t>
            </a:r>
            <a:r>
              <a:rPr lang="en-US" altLang="ko-KR" sz="800" dirty="0"/>
              <a:t>2</a:t>
            </a:r>
            <a:r>
              <a:rPr lang="ko-KR" altLang="en-US" sz="800" dirty="0"/>
              <a:t>개월 이내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/>
              <a:t>- </a:t>
            </a:r>
            <a:r>
              <a:rPr lang="ko-KR" altLang="en-US" sz="800" dirty="0"/>
              <a:t>배우자생일</a:t>
            </a:r>
            <a:r>
              <a:rPr lang="en-US" altLang="ko-KR" sz="800" dirty="0" smtClean="0"/>
              <a:t>(1980-11-20)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- </a:t>
            </a:r>
            <a:r>
              <a:rPr lang="ko-KR" altLang="en-US" sz="800" dirty="0"/>
              <a:t>결혼기념일</a:t>
            </a:r>
            <a:r>
              <a:rPr lang="en-US" altLang="ko-KR" sz="800" dirty="0" smtClean="0"/>
              <a:t>(2013-12-02)</a:t>
            </a:r>
            <a:endParaRPr lang="ko-KR" altLang="en-US" sz="800" dirty="0"/>
          </a:p>
        </p:txBody>
      </p:sp>
      <p:sp>
        <p:nvSpPr>
          <p:cNvPr id="50" name="TextBox 36"/>
          <p:cNvSpPr txBox="1">
            <a:spLocks noChangeArrowheads="1"/>
          </p:cNvSpPr>
          <p:nvPr/>
        </p:nvSpPr>
        <p:spPr bwMode="auto">
          <a:xfrm>
            <a:off x="2207636" y="3075466"/>
            <a:ext cx="1062038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800" u="sng" dirty="0">
                <a:solidFill>
                  <a:srgbClr val="0000FF"/>
                </a:solidFill>
              </a:rPr>
              <a:t>이현영</a:t>
            </a:r>
            <a:r>
              <a:rPr lang="ko-KR" altLang="en-US" sz="800" dirty="0"/>
              <a:t> </a:t>
            </a:r>
            <a:r>
              <a:rPr lang="en-US" altLang="ko-KR" sz="800" dirty="0"/>
              <a:t>(</a:t>
            </a:r>
            <a:r>
              <a:rPr lang="ko-KR" altLang="en-US" sz="800" dirty="0"/>
              <a:t>배우자</a:t>
            </a:r>
            <a:r>
              <a:rPr lang="en-US" altLang="ko-KR" sz="800" dirty="0"/>
              <a:t>, 30</a:t>
            </a:r>
            <a:r>
              <a:rPr lang="ko-KR" altLang="en-US" sz="800" dirty="0"/>
              <a:t>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cxnSp>
        <p:nvCxnSpPr>
          <p:cNvPr id="51" name="꺾인 연결선 50"/>
          <p:cNvCxnSpPr>
            <a:endCxn id="50" idx="1"/>
          </p:cNvCxnSpPr>
          <p:nvPr/>
        </p:nvCxnSpPr>
        <p:spPr>
          <a:xfrm rot="16200000" flipH="1">
            <a:off x="2097305" y="3082610"/>
            <a:ext cx="117475" cy="103187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38"/>
          <p:cNvSpPr txBox="1">
            <a:spLocks noChangeArrowheads="1"/>
          </p:cNvSpPr>
          <p:nvPr/>
        </p:nvSpPr>
        <p:spPr bwMode="auto">
          <a:xfrm>
            <a:off x="2207636" y="3224691"/>
            <a:ext cx="867793" cy="23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800" u="sng" dirty="0">
                <a:solidFill>
                  <a:srgbClr val="0000FF"/>
                </a:solidFill>
              </a:rPr>
              <a:t>김소원</a:t>
            </a:r>
            <a:r>
              <a:rPr lang="en-US" altLang="ko-KR" sz="800" dirty="0"/>
              <a:t>(</a:t>
            </a:r>
            <a:r>
              <a:rPr lang="ko-KR" altLang="en-US" sz="800" dirty="0"/>
              <a:t>자녀</a:t>
            </a:r>
            <a:r>
              <a:rPr lang="en-US" altLang="ko-KR" sz="800" dirty="0"/>
              <a:t>, 3</a:t>
            </a:r>
            <a:r>
              <a:rPr lang="ko-KR" altLang="en-US" sz="800" dirty="0"/>
              <a:t>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cxnSp>
        <p:nvCxnSpPr>
          <p:cNvPr id="56" name="꺾인 연결선 55"/>
          <p:cNvCxnSpPr>
            <a:endCxn id="55" idx="1"/>
          </p:cNvCxnSpPr>
          <p:nvPr/>
        </p:nvCxnSpPr>
        <p:spPr>
          <a:xfrm rot="16200000" flipH="1">
            <a:off x="2047849" y="3181277"/>
            <a:ext cx="216387" cy="103187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861561" y="4550254"/>
            <a:ext cx="2736850" cy="431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800" b="1" dirty="0">
                <a:solidFill>
                  <a:schemeClr val="tx1"/>
                </a:solidFill>
              </a:rPr>
              <a:t>ⓘ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58" name="TextBox 41"/>
          <p:cNvSpPr txBox="1">
            <a:spLocks noChangeArrowheads="1"/>
          </p:cNvSpPr>
          <p:nvPr/>
        </p:nvSpPr>
        <p:spPr bwMode="auto">
          <a:xfrm>
            <a:off x="2104449" y="4593116"/>
            <a:ext cx="1488155" cy="36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800" dirty="0" err="1"/>
              <a:t>알림사항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- LPs </a:t>
            </a:r>
            <a:r>
              <a:rPr lang="ko-KR" altLang="en-US" sz="800" dirty="0"/>
              <a:t>신청서 만료</a:t>
            </a:r>
            <a:r>
              <a:rPr lang="en-US" altLang="ko-KR" sz="800" dirty="0" smtClean="0"/>
              <a:t>(</a:t>
            </a:r>
            <a:r>
              <a:rPr lang="en-US" altLang="ko-KR" sz="800" dirty="0" smtClean="0">
                <a:solidFill>
                  <a:srgbClr val="FF0000"/>
                </a:solidFill>
              </a:rPr>
              <a:t>2013-12-05</a:t>
            </a:r>
            <a:r>
              <a:rPr lang="en-US" altLang="ko-KR" sz="800" dirty="0" smtClean="0"/>
              <a:t>)</a:t>
            </a:r>
            <a:endParaRPr lang="en-US" altLang="ko-KR" sz="800" dirty="0"/>
          </a:p>
        </p:txBody>
      </p:sp>
      <p:sp>
        <p:nvSpPr>
          <p:cNvPr id="59" name="직사각형 58"/>
          <p:cNvSpPr/>
          <p:nvPr/>
        </p:nvSpPr>
        <p:spPr>
          <a:xfrm>
            <a:off x="3512561" y="4129566"/>
            <a:ext cx="411163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996749" y="4129566"/>
            <a:ext cx="411162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문자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947286" y="4129566"/>
            <a:ext cx="411163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고객정보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453699" y="4129566"/>
            <a:ext cx="411162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가입설계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64874" y="4129566"/>
            <a:ext cx="411162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계약정보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93499" y="4212116"/>
            <a:ext cx="96837" cy="1968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48"/>
          <p:cNvSpPr txBox="1">
            <a:spLocks noChangeArrowheads="1"/>
          </p:cNvSpPr>
          <p:nvPr/>
        </p:nvSpPr>
        <p:spPr bwMode="auto">
          <a:xfrm>
            <a:off x="1983799" y="1789591"/>
            <a:ext cx="11398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800"/>
              <a:t>연락처 </a:t>
            </a:r>
            <a:r>
              <a:rPr lang="en-US" altLang="ko-KR" sz="800"/>
              <a:t>: 010-1234-1234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860301" y="1014053"/>
            <a:ext cx="511200" cy="323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67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83270"/>
              </p:ext>
            </p:extLst>
          </p:nvPr>
        </p:nvGraphicFramePr>
        <p:xfrm>
          <a:off x="7675563" y="908050"/>
          <a:ext cx="2052637" cy="5908380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선택된 고객명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단체명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감사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6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가족의 이름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선택된 고객명이 해당 고객으로 변경됨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바로가기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메뉴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고객이 선택되어 이동됨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고객정보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[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고객통합뷰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인적정보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)]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가입설계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계획수립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개인설계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계약정보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계약검색으로 이동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해당고객으로 검색된 화면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4) E-Mail : [CS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스테이션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&gt;E-Mail]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5) SMS : [CS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스테이션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&gt;SMS]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LPs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동의서 스캔마감일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(5a)</a:t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- 30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이내에 스캔이 되지 않을 경우 고객정보 삭제됨을 알림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 출력시기는 마감일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일전부터 문구출력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변액적합성진단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만료일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진단일자로부터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년이 초과되면 효력이 상실되므로 알림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만료일 이전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(5b):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출력시기는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만료일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이전부터 문구출력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만료일 이후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(5c):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출력시기는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만료일 이후부터 진단 실시까지 문구출력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알림사항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없을 경우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(5d) “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알림사항이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.”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디자인 작업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문구가 같이 출력될 수 있으므로 고려해서 작업해주세요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타원 67"/>
          <p:cNvSpPr/>
          <p:nvPr/>
        </p:nvSpPr>
        <p:spPr>
          <a:xfrm>
            <a:off x="1463676" y="962025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818698" y="1342306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2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923474" y="2908778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3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766311" y="4014157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4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766311" y="4596291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5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27324" y="1090240"/>
            <a:ext cx="344128" cy="17876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u="sng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김푸르</a:t>
            </a:r>
            <a:endParaRPr lang="ko-KR" altLang="en-US" sz="800" u="sng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780409" y="5301208"/>
            <a:ext cx="2736850" cy="10019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800" b="1" dirty="0">
                <a:solidFill>
                  <a:schemeClr val="tx1"/>
                </a:solidFill>
              </a:rPr>
              <a:t>ⓘ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38" name="TextBox 41"/>
          <p:cNvSpPr txBox="1">
            <a:spLocks noChangeArrowheads="1"/>
          </p:cNvSpPr>
          <p:nvPr/>
        </p:nvSpPr>
        <p:spPr bwMode="auto">
          <a:xfrm>
            <a:off x="5023297" y="5344070"/>
            <a:ext cx="1904936" cy="110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800" dirty="0" err="1"/>
              <a:t>알림사항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- LPs </a:t>
            </a:r>
            <a:r>
              <a:rPr lang="ko-KR" altLang="en-US" sz="800" dirty="0"/>
              <a:t>신청서 </a:t>
            </a:r>
            <a:r>
              <a:rPr lang="ko-KR" altLang="en-US" sz="800" dirty="0" smtClean="0"/>
              <a:t>만료일 </a:t>
            </a:r>
            <a:r>
              <a:rPr lang="en-US" altLang="ko-KR" sz="800" dirty="0" smtClean="0"/>
              <a:t>(</a:t>
            </a:r>
            <a:r>
              <a:rPr lang="en-US" altLang="ko-KR" sz="800" dirty="0" smtClean="0">
                <a:solidFill>
                  <a:srgbClr val="FF0000"/>
                </a:solidFill>
              </a:rPr>
              <a:t>2013-12-05</a:t>
            </a:r>
            <a:r>
              <a:rPr lang="en-US" altLang="ko-KR" sz="800" dirty="0" smtClean="0"/>
              <a:t>)</a:t>
            </a:r>
          </a:p>
          <a:p>
            <a:pPr marL="85725" indent="-85725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변액적합성진단</a:t>
            </a:r>
            <a:r>
              <a:rPr lang="ko-KR" altLang="en-US" sz="800" dirty="0" smtClean="0"/>
              <a:t> 만료일 </a:t>
            </a:r>
            <a:r>
              <a:rPr lang="en-US" altLang="ko-KR" sz="800" dirty="0" smtClean="0"/>
              <a:t>(2014-03-30)</a:t>
            </a:r>
            <a:br>
              <a:rPr lang="en-US" altLang="ko-KR" sz="800" dirty="0" smtClean="0"/>
            </a:br>
            <a:r>
              <a:rPr lang="ko-KR" altLang="en-US" sz="800" dirty="0" err="1" smtClean="0">
                <a:solidFill>
                  <a:srgbClr val="0000FF"/>
                </a:solidFill>
              </a:rPr>
              <a:t>변액적합성진단을</a:t>
            </a:r>
            <a:r>
              <a:rPr lang="ko-KR" altLang="en-US" sz="800" dirty="0" smtClean="0">
                <a:solidFill>
                  <a:srgbClr val="0000FF"/>
                </a:solidFill>
              </a:rPr>
              <a:t> 실시하세요</a:t>
            </a:r>
            <a:r>
              <a:rPr lang="en-US" altLang="ko-KR" sz="800" dirty="0" smtClean="0">
                <a:solidFill>
                  <a:srgbClr val="0000FF"/>
                </a:solidFill>
              </a:rPr>
              <a:t>!</a:t>
            </a:r>
          </a:p>
          <a:p>
            <a:pPr marL="85725" indent="-8572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변액적합성진단</a:t>
            </a:r>
            <a:r>
              <a:rPr lang="ko-KR" altLang="en-US" sz="800" dirty="0" smtClean="0"/>
              <a:t> 만료일 </a:t>
            </a:r>
            <a:r>
              <a:rPr lang="en-US" altLang="ko-KR" sz="800" dirty="0"/>
              <a:t>(2014-03-30</a:t>
            </a:r>
            <a:r>
              <a:rPr lang="en-US" altLang="ko-KR" sz="800" dirty="0" smtClean="0"/>
              <a:t>)</a:t>
            </a:r>
            <a:br>
              <a:rPr lang="en-US" altLang="ko-KR" sz="800" dirty="0" smtClean="0"/>
            </a:br>
            <a:r>
              <a:rPr lang="ko-KR" altLang="en-US" sz="800" dirty="0" err="1" smtClean="0">
                <a:solidFill>
                  <a:srgbClr val="0000FF"/>
                </a:solidFill>
              </a:rPr>
              <a:t>변액적합성진단을</a:t>
            </a:r>
            <a:r>
              <a:rPr lang="ko-KR" altLang="en-US" sz="800" dirty="0" smtClean="0">
                <a:solidFill>
                  <a:srgbClr val="0000FF"/>
                </a:solidFill>
              </a:rPr>
              <a:t> </a:t>
            </a:r>
            <a:r>
              <a:rPr lang="ko-KR" altLang="en-US" sz="800" dirty="0">
                <a:solidFill>
                  <a:srgbClr val="0000FF"/>
                </a:solidFill>
              </a:rPr>
              <a:t>새롭게 실시하세요</a:t>
            </a:r>
            <a:r>
              <a:rPr lang="en-US" altLang="ko-KR" sz="800" dirty="0" smtClean="0">
                <a:solidFill>
                  <a:srgbClr val="0000FF"/>
                </a:solidFill>
              </a:rPr>
              <a:t>!</a:t>
            </a:r>
          </a:p>
          <a:p>
            <a:pPr marL="85725" indent="-8572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알림사항이</a:t>
            </a:r>
            <a:r>
              <a:rPr lang="ko-KR" altLang="en-US" sz="800" dirty="0" smtClean="0"/>
              <a:t> 없습니다</a:t>
            </a:r>
            <a:r>
              <a:rPr lang="en-US" altLang="ko-KR" sz="800" dirty="0" smtClean="0"/>
              <a:t>.</a:t>
            </a:r>
            <a:endParaRPr lang="en-US" altLang="ko-KR" sz="800" dirty="0"/>
          </a:p>
        </p:txBody>
      </p:sp>
      <p:sp>
        <p:nvSpPr>
          <p:cNvPr id="41" name="타원 40"/>
          <p:cNvSpPr/>
          <p:nvPr/>
        </p:nvSpPr>
        <p:spPr>
          <a:xfrm>
            <a:off x="4661347" y="5234891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5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42322" y="5498267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5a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842322" y="5735613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5b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842322" y="6052162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5c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842322" y="6265890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5d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00945"/>
              </p:ext>
            </p:extLst>
          </p:nvPr>
        </p:nvGraphicFramePr>
        <p:xfrm>
          <a:off x="2377604" y="1022350"/>
          <a:ext cx="2753916" cy="306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972"/>
                <a:gridCol w="917972"/>
                <a:gridCol w="917972"/>
              </a:tblGrid>
              <a:tr h="306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니즈분석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5" marR="91415" marT="45998" marB="45998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계획수립 ▲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5" marR="91415" marT="45998" marB="45998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Sales Material</a:t>
                      </a:r>
                    </a:p>
                  </a:txBody>
                  <a:tcPr marL="91415" marR="91415" marT="45998" marB="45998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1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CO0202-001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고객프로필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계약정보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고객프로필 </a:t>
            </a:r>
            <a:r>
              <a:rPr lang="en-US" altLang="ko-KR" dirty="0"/>
              <a:t>&gt; </a:t>
            </a:r>
            <a:r>
              <a:rPr lang="ko-KR" altLang="en-US" dirty="0" smtClean="0"/>
              <a:t>계약정보</a:t>
            </a:r>
            <a:r>
              <a:rPr lang="en-US" altLang="ko-KR" dirty="0" smtClean="0"/>
              <a:t>(</a:t>
            </a:r>
            <a:r>
              <a:rPr lang="ko-KR" altLang="en-US" dirty="0"/>
              <a:t>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AAC9C25E-78D8-4DED-8B88-82C6701C6124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61880" y="1136813"/>
            <a:ext cx="2736000" cy="3652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57855" y="1781338"/>
            <a:ext cx="2736850" cy="20510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4"/>
          <p:cNvSpPr txBox="1">
            <a:spLocks noChangeArrowheads="1"/>
          </p:cNvSpPr>
          <p:nvPr/>
        </p:nvSpPr>
        <p:spPr bwMode="auto">
          <a:xfrm>
            <a:off x="557867" y="1382876"/>
            <a:ext cx="16478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900" b="1"/>
              <a:t>김푸르</a:t>
            </a:r>
            <a:r>
              <a:rPr lang="en-US" altLang="ko-KR" sz="900" b="1"/>
              <a:t> </a:t>
            </a:r>
            <a:r>
              <a:rPr lang="en-US" altLang="ko-KR" sz="800"/>
              <a:t>(34</a:t>
            </a:r>
            <a:r>
              <a:rPr lang="ko-KR" altLang="en-US" sz="800"/>
              <a:t>세</a:t>
            </a:r>
            <a:r>
              <a:rPr lang="en-US" altLang="ko-KR" sz="800"/>
              <a:t>, </a:t>
            </a:r>
            <a:r>
              <a:rPr lang="ko-KR" altLang="en-US" sz="800"/>
              <a:t>남 </a:t>
            </a:r>
            <a:r>
              <a:rPr lang="en-US" altLang="ko-KR" sz="800"/>
              <a:t>- 1980.02.01 </a:t>
            </a:r>
            <a:r>
              <a:rPr lang="ko-KR" altLang="en-US" sz="800"/>
              <a:t>양</a:t>
            </a:r>
            <a:r>
              <a:rPr lang="en-US" altLang="ko-KR" sz="800"/>
              <a:t>)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548342" y="1227301"/>
            <a:ext cx="360363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본인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726108"/>
              </p:ext>
            </p:extLst>
          </p:nvPr>
        </p:nvGraphicFramePr>
        <p:xfrm>
          <a:off x="467380" y="1781338"/>
          <a:ext cx="2730500" cy="287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166"/>
                <a:gridCol w="910168"/>
                <a:gridCol w="910166"/>
              </a:tblGrid>
              <a:tr h="28733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고객정보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395" marR="91395" marT="45610" marB="456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계약정보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5" marR="91395" marT="45610" marB="456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접촉이력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5" marR="91395" marT="45610" marB="456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57855" y="4357851"/>
            <a:ext cx="2736850" cy="431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800" b="1" dirty="0">
                <a:solidFill>
                  <a:schemeClr val="tx1"/>
                </a:solidFill>
              </a:rPr>
              <a:t>ⓘ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32" name="TextBox 41"/>
          <p:cNvSpPr txBox="1">
            <a:spLocks noChangeArrowheads="1"/>
          </p:cNvSpPr>
          <p:nvPr/>
        </p:nvSpPr>
        <p:spPr bwMode="auto">
          <a:xfrm>
            <a:off x="700742" y="4400713"/>
            <a:ext cx="1525024" cy="36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800" dirty="0" err="1" smtClean="0"/>
              <a:t>알림사항</a:t>
            </a:r>
            <a:endParaRPr lang="en-US" altLang="ko-KR" sz="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800" dirty="0" smtClean="0"/>
              <a:t> - </a:t>
            </a:r>
            <a:r>
              <a:rPr lang="en-US" altLang="ko-KR" sz="800" dirty="0"/>
              <a:t>LPs </a:t>
            </a:r>
            <a:r>
              <a:rPr lang="ko-KR" altLang="en-US" sz="800" dirty="0"/>
              <a:t>신청서 만료</a:t>
            </a:r>
            <a:r>
              <a:rPr lang="en-US" altLang="ko-KR" sz="800" dirty="0" smtClean="0"/>
              <a:t>(</a:t>
            </a:r>
            <a:r>
              <a:rPr lang="en-US" altLang="ko-KR" sz="800" dirty="0" smtClean="0">
                <a:solidFill>
                  <a:srgbClr val="FF0000"/>
                </a:solidFill>
              </a:rPr>
              <a:t>2013-12-05</a:t>
            </a:r>
            <a:r>
              <a:rPr lang="en-US" altLang="ko-KR" sz="800" dirty="0" smtClean="0"/>
              <a:t>)</a:t>
            </a:r>
            <a:endParaRPr lang="en-US" altLang="ko-KR" sz="800" dirty="0"/>
          </a:p>
        </p:txBody>
      </p:sp>
      <p:sp>
        <p:nvSpPr>
          <p:cNvPr id="33" name="직사각형 32"/>
          <p:cNvSpPr/>
          <p:nvPr/>
        </p:nvSpPr>
        <p:spPr>
          <a:xfrm>
            <a:off x="2108855" y="3937163"/>
            <a:ext cx="411162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메일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593042" y="3937163"/>
            <a:ext cx="411163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문자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43580" y="3937163"/>
            <a:ext cx="411162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고객정보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49992" y="3937163"/>
            <a:ext cx="411163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가입설계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61167" y="3937163"/>
            <a:ext cx="411163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계약정보</a:t>
            </a:r>
          </a:p>
        </p:txBody>
      </p:sp>
      <p:sp>
        <p:nvSpPr>
          <p:cNvPr id="38" name="TextBox 23"/>
          <p:cNvSpPr txBox="1">
            <a:spLocks noChangeArrowheads="1"/>
          </p:cNvSpPr>
          <p:nvPr/>
        </p:nvSpPr>
        <p:spPr bwMode="auto">
          <a:xfrm>
            <a:off x="3018492" y="1086013"/>
            <a:ext cx="1428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989792" y="4019713"/>
            <a:ext cx="96838" cy="1968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8"/>
          <p:cNvSpPr txBox="1">
            <a:spLocks noChangeArrowheads="1"/>
          </p:cNvSpPr>
          <p:nvPr/>
        </p:nvSpPr>
        <p:spPr bwMode="auto">
          <a:xfrm>
            <a:off x="580092" y="1597188"/>
            <a:ext cx="11398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800"/>
              <a:t>연락처 </a:t>
            </a:r>
            <a:r>
              <a:rPr lang="en-US" altLang="ko-KR" sz="800"/>
              <a:t>: 010-1234-1234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3366769" y="2108363"/>
            <a:ext cx="0" cy="1623963"/>
          </a:xfrm>
          <a:prstGeom prst="straightConnector1">
            <a:avLst/>
          </a:prstGeom>
          <a:ln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99481" y="2807242"/>
            <a:ext cx="344128" cy="17876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스크롤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75470"/>
              </p:ext>
            </p:extLst>
          </p:nvPr>
        </p:nvGraphicFramePr>
        <p:xfrm>
          <a:off x="548342" y="2157675"/>
          <a:ext cx="2592000" cy="1600905"/>
        </p:xfrm>
        <a:graphic>
          <a:graphicData uri="http://schemas.openxmlformats.org/drawingml/2006/table">
            <a:tbl>
              <a:tblPr firstRow="1" bandRow="1"/>
              <a:tblGrid>
                <a:gridCol w="2592000"/>
              </a:tblGrid>
              <a:tr h="2640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[1234567890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- 11322(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2012-01-06 /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르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르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VIP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VUL(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종신평준형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/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178,908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6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증권번호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2012-01-06 /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약자명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피보험자명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보험종류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****,***,***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6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증권번호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2012-01-04 /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약자명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피보험자명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보험종류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****,***,***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625"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8" name="직선 연결선 67"/>
          <p:cNvCxnSpPr/>
          <p:nvPr/>
        </p:nvCxnSpPr>
        <p:spPr>
          <a:xfrm>
            <a:off x="3089929" y="2070373"/>
            <a:ext cx="63893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089929" y="3832388"/>
            <a:ext cx="63893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16364"/>
              </p:ext>
            </p:extLst>
          </p:nvPr>
        </p:nvGraphicFramePr>
        <p:xfrm>
          <a:off x="7675563" y="908050"/>
          <a:ext cx="2052637" cy="2860682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선택된 고객의 전체 계약내역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가망고객으로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계약건이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없을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해당고객의 계약이 없습니다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.”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 출력</a:t>
                      </a: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계약정보 건수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→ 건수 없을 경우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(0)</a:t>
                      </a: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6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4156887" y="1781337"/>
            <a:ext cx="2736850" cy="32318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48770"/>
              </p:ext>
            </p:extLst>
          </p:nvPr>
        </p:nvGraphicFramePr>
        <p:xfrm>
          <a:off x="4166412" y="1781338"/>
          <a:ext cx="2730500" cy="287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166"/>
                <a:gridCol w="910168"/>
                <a:gridCol w="910166"/>
              </a:tblGrid>
              <a:tr h="28733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고객정보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395" marR="91395" marT="45610" marB="456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계약정보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5" marR="91395" marT="45610" marB="456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접촉이력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5" marR="91395" marT="45610" marB="456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2" name="직선 화살표 연결선 91"/>
          <p:cNvCxnSpPr/>
          <p:nvPr/>
        </p:nvCxnSpPr>
        <p:spPr>
          <a:xfrm>
            <a:off x="7065801" y="2108363"/>
            <a:ext cx="0" cy="1623963"/>
          </a:xfrm>
          <a:prstGeom prst="straightConnector1">
            <a:avLst/>
          </a:prstGeom>
          <a:ln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998513" y="2807242"/>
            <a:ext cx="344128" cy="17876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스크롤</a:t>
            </a:r>
          </a:p>
        </p:txBody>
      </p:sp>
      <p:cxnSp>
        <p:nvCxnSpPr>
          <p:cNvPr id="97" name="직선 연결선 96"/>
          <p:cNvCxnSpPr/>
          <p:nvPr/>
        </p:nvCxnSpPr>
        <p:spPr>
          <a:xfrm>
            <a:off x="6788961" y="2070373"/>
            <a:ext cx="63893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6788961" y="3832388"/>
            <a:ext cx="63893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49877"/>
              </p:ext>
            </p:extLst>
          </p:nvPr>
        </p:nvGraphicFramePr>
        <p:xfrm>
          <a:off x="4228324" y="2132856"/>
          <a:ext cx="2616481" cy="2182665"/>
        </p:xfrm>
        <a:graphic>
          <a:graphicData uri="http://schemas.openxmlformats.org/drawingml/2006/table">
            <a:tbl>
              <a:tblPr firstRow="1" bandRow="1"/>
              <a:tblGrid>
                <a:gridCol w="900000"/>
                <a:gridCol w="503245"/>
                <a:gridCol w="565236"/>
                <a:gridCol w="648000"/>
              </a:tblGrid>
              <a:tr h="287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증권번호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보험종류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계약자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피보험자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계약일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일사보장금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7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1234567890</a:t>
                      </a:r>
                    </a:p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VIP VUL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종신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르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르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201-01-06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178,908,065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1234567890</a:t>
                      </a:r>
                    </a:p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VIP VUL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종신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르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르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201-01-06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**,***,***,***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1234567890</a:t>
                      </a:r>
                    </a:p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보험종류명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길면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르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르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실효</a:t>
                      </a:r>
                      <a:endParaRPr lang="en-US" altLang="ko-KR" sz="800" b="0" u="none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201-01-06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**,***,***,***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1234567890</a:t>
                      </a:r>
                    </a:p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보험종류명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길면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르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르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실효</a:t>
                      </a:r>
                      <a:endParaRPr lang="en-US" altLang="ko-KR" sz="800" b="0" u="none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201-01-06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**,***,***,***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1234567890</a:t>
                      </a:r>
                    </a:p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보험종류명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길면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르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르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실효</a:t>
                      </a:r>
                      <a:endParaRPr lang="en-US" altLang="ko-KR" sz="800" b="0" u="none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201-01-06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**,***,***,***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9" name="타원 98"/>
          <p:cNvSpPr/>
          <p:nvPr/>
        </p:nvSpPr>
        <p:spPr>
          <a:xfrm>
            <a:off x="362605" y="1988840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5745088" y="1701963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2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291291" y="1775270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2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9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CO0203-001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고객프로필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접촉이력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고객프로필 </a:t>
            </a:r>
            <a:r>
              <a:rPr lang="en-US" altLang="ko-KR" dirty="0"/>
              <a:t>&gt; </a:t>
            </a:r>
            <a:r>
              <a:rPr lang="ko-KR" altLang="en-US" dirty="0" smtClean="0"/>
              <a:t>접촉이력</a:t>
            </a:r>
            <a:r>
              <a:rPr lang="en-US" altLang="ko-KR" dirty="0" smtClean="0"/>
              <a:t>(</a:t>
            </a:r>
            <a:r>
              <a:rPr lang="ko-KR" altLang="en-US" dirty="0"/>
              <a:t>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AAC9C25E-78D8-4DED-8B88-82C6701C6124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61880" y="1136813"/>
            <a:ext cx="2736000" cy="3652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57855" y="1781338"/>
            <a:ext cx="2736850" cy="20510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24"/>
          <p:cNvSpPr txBox="1">
            <a:spLocks noChangeArrowheads="1"/>
          </p:cNvSpPr>
          <p:nvPr/>
        </p:nvSpPr>
        <p:spPr bwMode="auto">
          <a:xfrm>
            <a:off x="557867" y="1382876"/>
            <a:ext cx="16478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900" b="1"/>
              <a:t>김푸르</a:t>
            </a:r>
            <a:r>
              <a:rPr lang="en-US" altLang="ko-KR" sz="900" b="1"/>
              <a:t> </a:t>
            </a:r>
            <a:r>
              <a:rPr lang="en-US" altLang="ko-KR" sz="800"/>
              <a:t>(34</a:t>
            </a:r>
            <a:r>
              <a:rPr lang="ko-KR" altLang="en-US" sz="800"/>
              <a:t>세</a:t>
            </a:r>
            <a:r>
              <a:rPr lang="en-US" altLang="ko-KR" sz="800"/>
              <a:t>, </a:t>
            </a:r>
            <a:r>
              <a:rPr lang="ko-KR" altLang="en-US" sz="800"/>
              <a:t>남 </a:t>
            </a:r>
            <a:r>
              <a:rPr lang="en-US" altLang="ko-KR" sz="800"/>
              <a:t>- 1980.02.01 </a:t>
            </a:r>
            <a:r>
              <a:rPr lang="ko-KR" altLang="en-US" sz="800"/>
              <a:t>양</a:t>
            </a:r>
            <a:r>
              <a:rPr lang="en-US" altLang="ko-KR" sz="800"/>
              <a:t>)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548342" y="1227301"/>
            <a:ext cx="360363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본인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90845"/>
              </p:ext>
            </p:extLst>
          </p:nvPr>
        </p:nvGraphicFramePr>
        <p:xfrm>
          <a:off x="467380" y="1781338"/>
          <a:ext cx="2730500" cy="287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166"/>
                <a:gridCol w="910168"/>
                <a:gridCol w="910166"/>
              </a:tblGrid>
              <a:tr h="287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고객정보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5" marR="91395" marT="45610" marB="456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계약정보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5" marR="91395" marT="45610" marB="456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접촉이력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5" marR="91395" marT="45610" marB="456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457855" y="4357851"/>
            <a:ext cx="2736850" cy="431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800" b="1" dirty="0">
                <a:solidFill>
                  <a:schemeClr val="tx1"/>
                </a:solidFill>
              </a:rPr>
              <a:t>ⓘ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53" name="TextBox 41"/>
          <p:cNvSpPr txBox="1">
            <a:spLocks noChangeArrowheads="1"/>
          </p:cNvSpPr>
          <p:nvPr/>
        </p:nvSpPr>
        <p:spPr bwMode="auto">
          <a:xfrm>
            <a:off x="700742" y="4400713"/>
            <a:ext cx="1525024" cy="36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800" dirty="0" err="1" smtClean="0"/>
              <a:t>알림사항</a:t>
            </a:r>
            <a:endParaRPr lang="en-US" altLang="ko-KR" sz="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800" dirty="0" smtClean="0"/>
              <a:t> - </a:t>
            </a:r>
            <a:r>
              <a:rPr lang="en-US" altLang="ko-KR" sz="800" dirty="0"/>
              <a:t>LPs </a:t>
            </a:r>
            <a:r>
              <a:rPr lang="ko-KR" altLang="en-US" sz="800" dirty="0"/>
              <a:t>신청서 만료</a:t>
            </a:r>
            <a:r>
              <a:rPr lang="en-US" altLang="ko-KR" sz="800" dirty="0" smtClean="0"/>
              <a:t>(</a:t>
            </a:r>
            <a:r>
              <a:rPr lang="en-US" altLang="ko-KR" sz="800" dirty="0" smtClean="0">
                <a:solidFill>
                  <a:srgbClr val="FF0000"/>
                </a:solidFill>
              </a:rPr>
              <a:t>2013-12-05</a:t>
            </a:r>
            <a:r>
              <a:rPr lang="en-US" altLang="ko-KR" sz="800" dirty="0" smtClean="0"/>
              <a:t>)</a:t>
            </a:r>
            <a:endParaRPr lang="en-US" altLang="ko-KR" sz="800" dirty="0"/>
          </a:p>
        </p:txBody>
      </p:sp>
      <p:sp>
        <p:nvSpPr>
          <p:cNvPr id="54" name="직사각형 53"/>
          <p:cNvSpPr/>
          <p:nvPr/>
        </p:nvSpPr>
        <p:spPr>
          <a:xfrm>
            <a:off x="2108855" y="3937163"/>
            <a:ext cx="411162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메일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593042" y="3937163"/>
            <a:ext cx="411163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문자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43580" y="3937163"/>
            <a:ext cx="411162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고객정보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049992" y="3937163"/>
            <a:ext cx="411163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가입설계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561167" y="3937163"/>
            <a:ext cx="411163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계약정보</a:t>
            </a:r>
          </a:p>
        </p:txBody>
      </p:sp>
      <p:sp>
        <p:nvSpPr>
          <p:cNvPr id="59" name="TextBox 23"/>
          <p:cNvSpPr txBox="1">
            <a:spLocks noChangeArrowheads="1"/>
          </p:cNvSpPr>
          <p:nvPr/>
        </p:nvSpPr>
        <p:spPr bwMode="auto">
          <a:xfrm>
            <a:off x="3018492" y="1086013"/>
            <a:ext cx="1428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989792" y="4019713"/>
            <a:ext cx="96838" cy="1968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48"/>
          <p:cNvSpPr txBox="1">
            <a:spLocks noChangeArrowheads="1"/>
          </p:cNvSpPr>
          <p:nvPr/>
        </p:nvSpPr>
        <p:spPr bwMode="auto">
          <a:xfrm>
            <a:off x="580092" y="1597188"/>
            <a:ext cx="11398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800"/>
              <a:t>연락처 </a:t>
            </a:r>
            <a:r>
              <a:rPr lang="en-US" altLang="ko-KR" sz="800"/>
              <a:t>: 010-1234-1234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366769" y="2108363"/>
            <a:ext cx="0" cy="1623963"/>
          </a:xfrm>
          <a:prstGeom prst="straightConnector1">
            <a:avLst/>
          </a:prstGeom>
          <a:ln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299481" y="2807242"/>
            <a:ext cx="344128" cy="17876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스크롤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3004205" y="2070373"/>
            <a:ext cx="63893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004205" y="3832388"/>
            <a:ext cx="63893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248365"/>
              </p:ext>
            </p:extLst>
          </p:nvPr>
        </p:nvGraphicFramePr>
        <p:xfrm>
          <a:off x="7675563" y="908050"/>
          <a:ext cx="2052637" cy="3348362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고객메모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선택된 고객의 최근 메모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고객메모가 없을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고객메모가 없습니다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.”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링크없음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접촉이력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선택된 고객의 최근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접촉이력 없을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접촉이력이 없습니다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.”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링크없음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6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extBox 35"/>
          <p:cNvSpPr txBox="1">
            <a:spLocks noChangeArrowheads="1"/>
          </p:cNvSpPr>
          <p:nvPr/>
        </p:nvSpPr>
        <p:spPr bwMode="auto">
          <a:xfrm>
            <a:off x="507722" y="2119679"/>
            <a:ext cx="2631096" cy="133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ko-KR" altLang="en-US" sz="800" b="1" dirty="0" smtClean="0"/>
              <a:t>고객메모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[</a:t>
            </a:r>
            <a:r>
              <a:rPr lang="en-US" altLang="ko-KR" sz="800" dirty="0" smtClean="0"/>
              <a:t>2014-03-03] </a:t>
            </a:r>
            <a:r>
              <a:rPr lang="ko-KR" altLang="en-US" sz="800" dirty="0" smtClean="0"/>
              <a:t>고객메모 제목이 출력됩니다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[2014-03-01] </a:t>
            </a:r>
            <a:r>
              <a:rPr lang="ko-KR" altLang="en-US" sz="800" dirty="0" smtClean="0"/>
              <a:t>고객메모 제목이 출력됩니다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길면 </a:t>
            </a:r>
            <a:r>
              <a:rPr lang="en-US" altLang="ko-KR" sz="800" dirty="0" smtClean="0"/>
              <a:t>…</a:t>
            </a:r>
            <a:br>
              <a:rPr lang="en-US" altLang="ko-KR" sz="800" dirty="0" smtClean="0"/>
            </a:br>
            <a:r>
              <a:rPr lang="en-US" altLang="ko-KR" sz="800" dirty="0" smtClean="0"/>
              <a:t>[2014-02-26] </a:t>
            </a:r>
            <a:r>
              <a:rPr lang="ko-KR" altLang="en-US" sz="800" dirty="0"/>
              <a:t>고객메모 제목이 출력됩니다</a:t>
            </a:r>
            <a:r>
              <a:rPr lang="en-US" altLang="ko-KR" sz="800" dirty="0"/>
              <a:t>. </a:t>
            </a:r>
            <a:r>
              <a:rPr lang="ko-KR" altLang="en-US" sz="800" dirty="0"/>
              <a:t>길면 </a:t>
            </a:r>
            <a:r>
              <a:rPr lang="en-US" altLang="ko-KR" sz="800" dirty="0" smtClean="0"/>
              <a:t>…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ko-KR" altLang="en-US" sz="800" b="1" dirty="0" smtClean="0"/>
              <a:t>접촉이력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[2014-03-03] </a:t>
            </a:r>
            <a:r>
              <a:rPr lang="ko-KR" altLang="en-US" sz="800" dirty="0" smtClean="0"/>
              <a:t>접촉채널</a:t>
            </a:r>
            <a:r>
              <a:rPr lang="en-US" altLang="ko-KR" sz="800" dirty="0" smtClean="0"/>
              <a:t>-</a:t>
            </a:r>
            <a:r>
              <a:rPr lang="ko-KR" altLang="en-US" sz="800" dirty="0" err="1" smtClean="0"/>
              <a:t>접촉명이</a:t>
            </a:r>
            <a:r>
              <a:rPr lang="ko-KR" altLang="en-US" sz="800" dirty="0" smtClean="0"/>
              <a:t> 출력됩니다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en-US" altLang="ko-KR" sz="800" dirty="0"/>
              <a:t>[2014-03-03] </a:t>
            </a:r>
            <a:r>
              <a:rPr lang="ko-KR" altLang="en-US" sz="800" dirty="0"/>
              <a:t>접촉채널</a:t>
            </a:r>
            <a:r>
              <a:rPr lang="en-US" altLang="ko-KR" sz="800" dirty="0"/>
              <a:t>-</a:t>
            </a:r>
            <a:r>
              <a:rPr lang="ko-KR" altLang="en-US" sz="800" dirty="0" err="1"/>
              <a:t>접촉명이</a:t>
            </a:r>
            <a:r>
              <a:rPr lang="ko-KR" altLang="en-US" sz="800" dirty="0"/>
              <a:t> 출력됩니다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길면</a:t>
            </a:r>
            <a:r>
              <a:rPr lang="en-US" altLang="ko-KR" sz="800" dirty="0" smtClean="0"/>
              <a:t>…</a:t>
            </a:r>
            <a:br>
              <a:rPr lang="en-US" altLang="ko-KR" sz="800" dirty="0" smtClean="0"/>
            </a:br>
            <a:r>
              <a:rPr lang="en-US" altLang="ko-KR" sz="800" dirty="0" smtClean="0"/>
              <a:t>[</a:t>
            </a:r>
            <a:r>
              <a:rPr lang="en-US" altLang="ko-KR" sz="800" dirty="0"/>
              <a:t>2014-03-03] </a:t>
            </a:r>
            <a:r>
              <a:rPr lang="ko-KR" altLang="en-US" sz="800" dirty="0"/>
              <a:t>접촉채널</a:t>
            </a:r>
            <a:r>
              <a:rPr lang="en-US" altLang="ko-KR" sz="800" dirty="0"/>
              <a:t>-</a:t>
            </a:r>
            <a:r>
              <a:rPr lang="ko-KR" altLang="en-US" sz="800" dirty="0" err="1"/>
              <a:t>접촉명이</a:t>
            </a:r>
            <a:r>
              <a:rPr lang="ko-KR" altLang="en-US" sz="800" dirty="0"/>
              <a:t> 출력됩니다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길면</a:t>
            </a:r>
            <a:r>
              <a:rPr lang="en-US" altLang="ko-KR" sz="800" dirty="0" smtClean="0"/>
              <a:t>…</a:t>
            </a:r>
            <a:endParaRPr lang="en-US" altLang="ko-KR" sz="800" dirty="0"/>
          </a:p>
        </p:txBody>
      </p:sp>
      <p:sp>
        <p:nvSpPr>
          <p:cNvPr id="76" name="타원 75"/>
          <p:cNvSpPr/>
          <p:nvPr/>
        </p:nvSpPr>
        <p:spPr>
          <a:xfrm>
            <a:off x="399117" y="2167194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44488" y="1139825"/>
            <a:ext cx="863600" cy="4932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 err="1">
                <a:solidFill>
                  <a:schemeClr val="tx1"/>
                </a:solidFill>
              </a:rPr>
              <a:t>콘텐츠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953000" y="1139825"/>
            <a:ext cx="863600" cy="4932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 err="1">
                <a:solidFill>
                  <a:schemeClr val="tx1"/>
                </a:solidFill>
              </a:rPr>
              <a:t>콘텐츠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508" name="제목 1"/>
          <p:cNvSpPr>
            <a:spLocks noGrp="1"/>
          </p:cNvSpPr>
          <p:nvPr>
            <p:ph type="title"/>
          </p:nvPr>
        </p:nvSpPr>
        <p:spPr>
          <a:xfrm>
            <a:off x="238125" y="214313"/>
            <a:ext cx="7500938" cy="296862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퀵메뉴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1DEDE831-FE6A-4D26-870B-511E6F8BC64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81113" y="1139825"/>
            <a:ext cx="719137" cy="37705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6363" y="1557338"/>
            <a:ext cx="53975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 err="1" smtClean="0">
                <a:solidFill>
                  <a:schemeClr val="tx1"/>
                </a:solidFill>
              </a:rPr>
              <a:t>고객통합뷰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76363" y="1971721"/>
            <a:ext cx="53975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개인설계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81113" y="1140962"/>
            <a:ext cx="719137" cy="3000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↑위로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76363" y="2774695"/>
            <a:ext cx="53975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전산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발행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412082" y="3189078"/>
            <a:ext cx="468313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518" name="TextBox 12"/>
          <p:cNvSpPr txBox="1">
            <a:spLocks noChangeArrowheads="1"/>
          </p:cNvSpPr>
          <p:nvPr/>
        </p:nvSpPr>
        <p:spPr bwMode="auto">
          <a:xfrm>
            <a:off x="2162746" y="1855788"/>
            <a:ext cx="1628601" cy="133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900" dirty="0"/>
              <a:t>고정되는 </a:t>
            </a:r>
            <a:r>
              <a:rPr lang="ko-KR" altLang="en-US" sz="900" dirty="0" err="1" smtClean="0"/>
              <a:t>퀵메뉴</a:t>
            </a:r>
            <a:endParaRPr lang="en-US" altLang="ko-KR" sz="9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ko-KR" sz="900" dirty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900" dirty="0" err="1" smtClean="0"/>
              <a:t>고객통합뷰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개인설계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계약리뷰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계약상세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재무계산기</a:t>
            </a:r>
            <a:r>
              <a:rPr lang="en-US" altLang="ko-KR" sz="900" dirty="0" smtClean="0"/>
              <a:t>(+</a:t>
            </a:r>
            <a:r>
              <a:rPr lang="ko-KR" altLang="en-US" sz="900" dirty="0" smtClean="0"/>
              <a:t>사칙연산계산기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전산발행</a:t>
            </a:r>
            <a:endParaRPr lang="en-US" altLang="ko-KR" sz="9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9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900" dirty="0" smtClean="0">
                <a:solidFill>
                  <a:srgbClr val="0000FF"/>
                </a:solidFill>
                <a:sym typeface="Wingdings" panose="05000000000000000000" pitchFamily="2" charset="2"/>
              </a:rPr>
              <a:t>디자인 확인 후 개수 및 항목변경</a:t>
            </a:r>
            <a:r>
              <a:rPr lang="en-US" altLang="ko-KR" sz="900" dirty="0" smtClean="0">
                <a:solidFill>
                  <a:srgbClr val="0000FF"/>
                </a:solidFill>
                <a:sym typeface="Wingdings" panose="05000000000000000000" pitchFamily="2" charset="2"/>
              </a:rPr>
              <a:t>.</a:t>
            </a:r>
            <a:endParaRPr lang="en-US" altLang="ko-KR" sz="900" dirty="0" smtClean="0">
              <a:solidFill>
                <a:srgbClr val="0000FF"/>
              </a:solidFill>
            </a:endParaRPr>
          </a:p>
        </p:txBody>
      </p:sp>
      <p:sp>
        <p:nvSpPr>
          <p:cNvPr id="21519" name="TextBox 14"/>
          <p:cNvSpPr txBox="1">
            <a:spLocks noChangeArrowheads="1"/>
          </p:cNvSpPr>
          <p:nvPr/>
        </p:nvSpPr>
        <p:spPr bwMode="auto">
          <a:xfrm>
            <a:off x="2162746" y="3333451"/>
            <a:ext cx="1961654" cy="169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900" dirty="0" err="1" smtClean="0"/>
              <a:t>최근열어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본페이지</a:t>
            </a:r>
            <a:endParaRPr lang="en-US" altLang="ko-KR" sz="9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ko-KR" sz="9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900" dirty="0" smtClean="0"/>
              <a:t>3depth</a:t>
            </a:r>
            <a:r>
              <a:rPr lang="ko-KR" altLang="en-US" sz="900" dirty="0" smtClean="0"/>
              <a:t>메뉴의 최종 출력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사용자가 열어본 </a:t>
            </a:r>
            <a:r>
              <a:rPr lang="ko-KR" altLang="en-US" sz="900" dirty="0" err="1" smtClean="0"/>
              <a:t>마지막페이지</a:t>
            </a:r>
            <a:r>
              <a:rPr lang="en-US" altLang="ko-KR" sz="900" dirty="0" smtClean="0"/>
              <a:t>) 2</a:t>
            </a:r>
            <a:r>
              <a:rPr lang="ko-KR" altLang="en-US" sz="900" dirty="0" smtClean="0">
                <a:sym typeface="Wingdings" panose="05000000000000000000" pitchFamily="2" charset="2"/>
              </a:rPr>
              <a:t>개까지 </a:t>
            </a:r>
            <a:r>
              <a:rPr lang="en-US" altLang="ko-KR" sz="900" dirty="0" smtClean="0">
                <a:sym typeface="Wingdings" panose="05000000000000000000" pitchFamily="2" charset="2"/>
              </a:rPr>
              <a:t> </a:t>
            </a:r>
            <a:r>
              <a:rPr lang="ko-KR" altLang="en-US" sz="900" dirty="0" smtClean="0">
                <a:sym typeface="Wingdings" panose="05000000000000000000" pitchFamily="2" charset="2"/>
              </a:rPr>
              <a:t>디자인에서 보기</a:t>
            </a:r>
            <a:r>
              <a:rPr lang="en-US" altLang="ko-KR" sz="900" dirty="0" smtClean="0">
                <a:sym typeface="Wingdings" panose="05000000000000000000" pitchFamily="2" charset="2"/>
              </a:rPr>
              <a:t>..</a:t>
            </a:r>
            <a:r>
              <a:rPr lang="ko-KR" altLang="en-US" sz="900" dirty="0" smtClean="0">
                <a:sym typeface="Wingdings" panose="05000000000000000000" pitchFamily="2" charset="2"/>
              </a:rPr>
              <a:t> </a:t>
            </a:r>
            <a:endParaRPr lang="en-US" altLang="ko-KR" sz="9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900" dirty="0" smtClean="0"/>
              <a:t>디자인 시 아이콘은 </a:t>
            </a:r>
            <a:r>
              <a:rPr lang="en-US" altLang="ko-KR" sz="900" dirty="0" smtClean="0"/>
              <a:t>2depth </a:t>
            </a:r>
            <a:r>
              <a:rPr lang="ko-KR" altLang="en-US" sz="900" dirty="0" smtClean="0"/>
              <a:t>기준으로 제작</a:t>
            </a:r>
            <a:endParaRPr lang="en-US" altLang="ko-KR" sz="9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ko-KR" sz="900" dirty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900" dirty="0" smtClean="0">
                <a:sym typeface="Wingdings" panose="05000000000000000000" pitchFamily="2" charset="2"/>
              </a:rPr>
              <a:t> </a:t>
            </a:r>
            <a:r>
              <a:rPr lang="ko-KR" altLang="en-US" sz="900" dirty="0" smtClean="0">
                <a:sym typeface="Wingdings" panose="05000000000000000000" pitchFamily="2" charset="2"/>
              </a:rPr>
              <a:t>열어본 이전페이지로 링크만 제공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1281113" y="4611901"/>
            <a:ext cx="719137" cy="2984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닫기 </a:t>
            </a:r>
            <a:r>
              <a:rPr lang="en-US" altLang="ko-KR" sz="1000" dirty="0" smtClean="0">
                <a:solidFill>
                  <a:schemeClr val="tx1"/>
                </a:solidFill>
              </a:rPr>
              <a:t>^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521" name="TextBox 29"/>
          <p:cNvSpPr txBox="1">
            <a:spLocks noChangeArrowheads="1"/>
          </p:cNvSpPr>
          <p:nvPr/>
        </p:nvSpPr>
        <p:spPr bwMode="auto">
          <a:xfrm>
            <a:off x="344488" y="692150"/>
            <a:ext cx="1283488" cy="21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900" dirty="0"/>
              <a:t>펼쳐진 </a:t>
            </a:r>
            <a:r>
              <a:rPr lang="ko-KR" altLang="en-US" sz="900" dirty="0" smtClean="0"/>
              <a:t>상태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초기값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5084763" y="1139825"/>
            <a:ext cx="720725" cy="5937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84763" y="1140962"/>
            <a:ext cx="720725" cy="3000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↑위로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084763" y="1440999"/>
            <a:ext cx="720725" cy="2984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열기 </a:t>
            </a:r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525" name="TextBox 46"/>
          <p:cNvSpPr txBox="1">
            <a:spLocks noChangeArrowheads="1"/>
          </p:cNvSpPr>
          <p:nvPr/>
        </p:nvSpPr>
        <p:spPr bwMode="auto">
          <a:xfrm>
            <a:off x="4953000" y="692150"/>
            <a:ext cx="711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900"/>
              <a:t>접힌 상태</a:t>
            </a:r>
          </a:p>
        </p:txBody>
      </p:sp>
      <p:sp>
        <p:nvSpPr>
          <p:cNvPr id="2" name="오른쪽 대괄호 1"/>
          <p:cNvSpPr/>
          <p:nvPr/>
        </p:nvSpPr>
        <p:spPr>
          <a:xfrm>
            <a:off x="2000250" y="1549399"/>
            <a:ext cx="100013" cy="163943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오른쪽 대괄호 24"/>
          <p:cNvSpPr/>
          <p:nvPr/>
        </p:nvSpPr>
        <p:spPr>
          <a:xfrm>
            <a:off x="2000250" y="3254351"/>
            <a:ext cx="100013" cy="1656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376363" y="2360312"/>
            <a:ext cx="53975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재무계산기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352600" y="3279461"/>
            <a:ext cx="602212" cy="464871"/>
            <a:chOff x="1352600" y="4293096"/>
            <a:chExt cx="602212" cy="464871"/>
          </a:xfrm>
        </p:grpSpPr>
        <p:sp>
          <p:nvSpPr>
            <p:cNvPr id="28" name="직사각형 27"/>
            <p:cNvSpPr/>
            <p:nvPr/>
          </p:nvSpPr>
          <p:spPr>
            <a:xfrm>
              <a:off x="1376363" y="4293096"/>
              <a:ext cx="539750" cy="3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</a:rPr>
                <a:t>메뉴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52600" y="4597030"/>
              <a:ext cx="602212" cy="160937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Sales Material</a:t>
              </a:r>
              <a:endParaRPr lang="ko-KR" altLang="en-US" sz="7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310375" y="3872303"/>
            <a:ext cx="640684" cy="457243"/>
            <a:chOff x="1310375" y="5228877"/>
            <a:chExt cx="640684" cy="457243"/>
          </a:xfrm>
        </p:grpSpPr>
        <p:sp>
          <p:nvSpPr>
            <p:cNvPr id="30" name="직사각형 29"/>
            <p:cNvSpPr/>
            <p:nvPr/>
          </p:nvSpPr>
          <p:spPr>
            <a:xfrm>
              <a:off x="1376363" y="5228877"/>
              <a:ext cx="539750" cy="3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</a:rPr>
                <a:t>메뉴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10375" y="5525183"/>
              <a:ext cx="640684" cy="160937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보험금지급진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7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415925" y="2500313"/>
            <a:ext cx="9074150" cy="714375"/>
          </a:xfrm>
        </p:spPr>
        <p:txBody>
          <a:bodyPr/>
          <a:lstStyle/>
          <a:p>
            <a:r>
              <a:rPr lang="en-US" altLang="ko-KR" smtClean="0"/>
              <a:t>Ⅲ. </a:t>
            </a:r>
            <a:r>
              <a:rPr lang="ko-KR" altLang="en-US" smtClean="0"/>
              <a:t>메인 콘텐츠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A4F48B98-603E-4733-9005-73B0E30414A3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238125" y="214313"/>
            <a:ext cx="7500938" cy="296862"/>
          </a:xfrm>
        </p:spPr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·</a:t>
            </a:r>
            <a:r>
              <a:rPr lang="ko-KR" altLang="en-US" dirty="0" smtClean="0"/>
              <a:t>개정이력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PAGE </a:t>
            </a:r>
            <a:fld id="{654638F7-09DA-4656-8AD3-C66B5E5B6548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447551"/>
              </p:ext>
            </p:extLst>
          </p:nvPr>
        </p:nvGraphicFramePr>
        <p:xfrm>
          <a:off x="273050" y="765175"/>
          <a:ext cx="9361488" cy="455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80"/>
                <a:gridCol w="576092"/>
                <a:gridCol w="936149"/>
                <a:gridCol w="5472869"/>
                <a:gridCol w="936149"/>
                <a:gridCol w="936149"/>
              </a:tblGrid>
              <a:tr h="288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   용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3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V0.01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2014-01-06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초안작성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노연주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V0.02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2014-01-15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메뉴구조도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퀵메뉴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GNB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및 텍스트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헬프데스크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노연주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V0.03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2014-01-24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서브 공통 레이아웃 변경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노연주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V0.04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2014-02-10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상단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(GNB,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고객검색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고객서비스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변경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→스마트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CRM)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노연주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V0.05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2014-03-05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퀵메뉴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정의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메인콘텐츠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노연주</a:t>
                      </a: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V0.06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2014-03-06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영업지원팀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리뷰 후 수정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노연주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V0.07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2014-03-06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LiPS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2depth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메뉴로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Sales Material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고객프로필의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계약정보탭의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정보 수중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보험료 삭제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계약건수 출력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계약내역요약정보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적립금 및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해지환급금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조회 버튼 삭제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최근진행업무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건수 삭제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노연주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V0.08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2014-03-07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ea typeface="맑은 고딕" pitchFamily="50" charset="-127"/>
                        </a:rPr>
                        <a:t>메인 </a:t>
                      </a: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중앙</a:t>
                      </a:r>
                      <a:r>
                        <a:rPr lang="ko-KR" altLang="en-US" sz="900" dirty="0" smtClean="0">
                          <a:ea typeface="맑은 고딕" pitchFamily="50" charset="-127"/>
                        </a:rPr>
                        <a:t>하단 영역 </a:t>
                      </a:r>
                      <a:r>
                        <a:rPr lang="ko-KR" altLang="en-US" sz="900" dirty="0" err="1" smtClean="0">
                          <a:ea typeface="맑은 고딕" pitchFamily="50" charset="-127"/>
                        </a:rPr>
                        <a:t>콘텐츠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순서변경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감사고객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유지율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일사보험금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바로가기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링크 화면설명 추가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(23~28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900" dirty="0" smtClean="0"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노연주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V0.09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2014-03-09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배너영역에 설문기능 추가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노연주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2014-03-10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전체보기 메뉴 페이지의 메뉴업데이트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서브상단 화면설명 추가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(9, 13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노연주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2014-03-12</a:t>
                      </a: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업무별 리스트는 출력개수 정의 →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24~27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화면설명 추가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캘린더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주치 달력으로 변경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고객유형코드팝업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검진센터 선택 팝업 추가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헬프데스트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명칭변경 →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Help Desk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노연주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지경민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V0.90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2014-03-20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메뉴수정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보고서이력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고객통합뷰의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탭으로 이동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제어판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작업기록검색 화면 추가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노연주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배선호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조민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V0.91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2014-03-27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ea typeface="맑은 고딕" pitchFamily="50" charset="-127"/>
                        </a:rPr>
                        <a:t>예외처리 화면 추가 </a:t>
                      </a:r>
                      <a:r>
                        <a:rPr lang="en-US" altLang="ko-KR" sz="900" dirty="0" smtClean="0"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dirty="0" err="1" smtClean="0">
                          <a:ea typeface="맑은 고딕" pitchFamily="50" charset="-127"/>
                        </a:rPr>
                        <a:t>로딩바</a:t>
                      </a:r>
                      <a:r>
                        <a:rPr lang="en-US" altLang="ko-KR" sz="900" dirty="0" smtClean="0"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ea typeface="맑은 고딕" pitchFamily="50" charset="-127"/>
                        </a:rPr>
                        <a:t>알림</a:t>
                      </a:r>
                      <a:r>
                        <a:rPr lang="en-US" altLang="ko-KR" sz="900" dirty="0" smtClean="0"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900" dirty="0" smtClean="0">
                          <a:ea typeface="맑은 고딕" pitchFamily="50" charset="-127"/>
                        </a:rPr>
                        <a:t>메뉴정리</a:t>
                      </a: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노연주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2014-03-31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숫자현황판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노출항목 순서 수정 및 화면설명 추가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안내문구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링크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노연주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배선호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2014-04-03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공지사항에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새글아이콘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노연주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9" marB="45719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A3A2487-7E12-4BCC-8CAE-747CE53842D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27650" name="Picture 2" descr="D:\◆CuREX개편\04_구현\01_디자인\착수보고용\0212_착수보고(2)\1.메인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4" r="24360"/>
          <a:stretch/>
        </p:blipFill>
        <p:spPr bwMode="auto">
          <a:xfrm>
            <a:off x="0" y="0"/>
            <a:ext cx="7833320" cy="647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29264" y="2924944"/>
            <a:ext cx="2747030" cy="37657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월간달력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일정 클릭 시 해당 일로 이동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일간달력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종일먼저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시간순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빠른순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endParaRPr lang="ko-KR" altLang="en-US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화살표 연결선 8"/>
          <p:cNvCxnSpPr>
            <a:endCxn id="4" idx="1"/>
          </p:cNvCxnSpPr>
          <p:nvPr/>
        </p:nvCxnSpPr>
        <p:spPr>
          <a:xfrm>
            <a:off x="2144688" y="1988840"/>
            <a:ext cx="5184576" cy="112439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78834" y="764704"/>
            <a:ext cx="2198702" cy="1116647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변액연금추천삭제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휴면보험금 추가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건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링크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하이브리드추천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만기도래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스마트픽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나머지는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90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계약 </a:t>
            </a:r>
            <a:r>
              <a:rPr lang="en-US" altLang="ko-KR" sz="90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90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해당 메뉴에 대한 </a:t>
            </a:r>
            <a:r>
              <a:rPr lang="ko-KR" altLang="en-US" sz="900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검색조건값</a:t>
            </a:r>
            <a:r>
              <a:rPr lang="ko-KR" altLang="en-US" sz="90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확인해서 전달</a:t>
            </a:r>
            <a:r>
              <a:rPr lang="en-US" altLang="ko-KR" sz="90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  <a:endParaRPr lang="en-US" altLang="ko-KR" sz="900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2245" y="2100249"/>
            <a:ext cx="560534" cy="196524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As-Is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동일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2840" y="5742264"/>
            <a:ext cx="1490276" cy="93659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세개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롤링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유지율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그래프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일사보험금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감사고객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endParaRPr lang="en-US" altLang="ko-KR" sz="9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해당 페이지로 링크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4488" y="5733256"/>
            <a:ext cx="1881408" cy="216401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배너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롤링안함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관리자에서 관리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33320" y="4098023"/>
            <a:ext cx="2081783" cy="1296697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바로가기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변액보험공시실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회사홈페이지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뉴스클리핑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외부시스템 링크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신문기사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Sales</a:t>
            </a:r>
          </a:p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고객유형코드조회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팝업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검진센터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팝업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cxnSp>
        <p:nvCxnSpPr>
          <p:cNvPr id="16" name="직선 화살표 연결선 15"/>
          <p:cNvCxnSpPr>
            <a:endCxn id="11" idx="1"/>
          </p:cNvCxnSpPr>
          <p:nvPr/>
        </p:nvCxnSpPr>
        <p:spPr>
          <a:xfrm>
            <a:off x="7329264" y="1196752"/>
            <a:ext cx="249570" cy="12627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2" idx="1"/>
          </p:cNvCxnSpPr>
          <p:nvPr/>
        </p:nvCxnSpPr>
        <p:spPr>
          <a:xfrm flipV="1">
            <a:off x="6465168" y="2198511"/>
            <a:ext cx="1677077" cy="9826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17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238125" y="214313"/>
            <a:ext cx="7500938" cy="296862"/>
          </a:xfrm>
        </p:spPr>
        <p:txBody>
          <a:bodyPr/>
          <a:lstStyle/>
          <a:p>
            <a:r>
              <a:rPr lang="ko-KR" altLang="en-US" smtClean="0"/>
              <a:t>레이아웃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190A1DDB-12B7-4CFB-876D-E139EA71D1FE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 bwMode="auto">
          <a:xfrm>
            <a:off x="2000672" y="1804988"/>
            <a:ext cx="2515766" cy="1339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업무별 리스트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최근진행업무</a:t>
            </a:r>
            <a:r>
              <a:rPr lang="ko-KR" altLang="en-US" sz="800" dirty="0" smtClean="0">
                <a:solidFill>
                  <a:schemeClr val="tx1"/>
                </a:solidFill>
              </a:rPr>
              <a:t> 등</a:t>
            </a:r>
            <a:r>
              <a:rPr lang="en-US" altLang="ko-KR" sz="800" dirty="0" smtClean="0">
                <a:solidFill>
                  <a:schemeClr val="tx1"/>
                </a:solidFill>
              </a:rPr>
              <a:t>… As-Is </a:t>
            </a:r>
            <a:r>
              <a:rPr lang="ko-KR" altLang="en-US" sz="800" dirty="0" smtClean="0">
                <a:solidFill>
                  <a:schemeClr val="tx1"/>
                </a:solidFill>
              </a:rPr>
              <a:t>탭들</a:t>
            </a:r>
            <a:r>
              <a:rPr lang="en-US" altLang="ko-KR" sz="800" dirty="0">
                <a:solidFill>
                  <a:schemeClr val="tx1"/>
                </a:solidFill>
              </a:rPr>
              <a:t>..)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88938" y="1211263"/>
            <a:ext cx="1539726" cy="1933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달력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개월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현재 월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89731" y="3187700"/>
            <a:ext cx="1539071" cy="776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배너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000672" y="3187700"/>
            <a:ext cx="1370744" cy="776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실적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</a:rPr>
              <a:t>유지율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감사고객 </a:t>
            </a:r>
            <a:r>
              <a:rPr lang="ko-KR" altLang="en-US" sz="800" dirty="0" smtClean="0">
                <a:solidFill>
                  <a:schemeClr val="tx1"/>
                </a:solidFill>
              </a:rPr>
              <a:t>방문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일시보험금지급현황</a:t>
            </a:r>
            <a:r>
              <a:rPr lang="en-US" altLang="ko-KR" sz="800" dirty="0" smtClean="0">
                <a:solidFill>
                  <a:schemeClr val="tx1"/>
                </a:solidFill>
              </a:rPr>
              <a:t> 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000672" y="1211263"/>
            <a:ext cx="2515766" cy="547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업무별진행현황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숫자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938" y="752475"/>
            <a:ext cx="4408487" cy="1349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로고  </a:t>
            </a:r>
            <a:r>
              <a:rPr lang="en-US" altLang="ko-KR" sz="800" dirty="0">
                <a:solidFill>
                  <a:schemeClr val="tx1"/>
                </a:solidFill>
              </a:rPr>
              <a:t>/ GNB / </a:t>
            </a:r>
            <a:r>
              <a:rPr lang="ko-KR" altLang="en-US" sz="800" dirty="0" err="1">
                <a:solidFill>
                  <a:schemeClr val="tx1"/>
                </a:solidFill>
              </a:rPr>
              <a:t>유틸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/ </a:t>
            </a:r>
            <a:r>
              <a:rPr lang="ko-KR" altLang="en-US" sz="800" dirty="0">
                <a:solidFill>
                  <a:schemeClr val="tx1"/>
                </a:solidFill>
              </a:rPr>
              <a:t>알림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573588" y="1211263"/>
            <a:ext cx="223837" cy="275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퀵메뉴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>
          <a:xfrm>
            <a:off x="344488" y="693738"/>
            <a:ext cx="4500562" cy="34925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/>
          </a:p>
        </p:txBody>
      </p:sp>
      <p:sp>
        <p:nvSpPr>
          <p:cNvPr id="21" name="직사각형 20"/>
          <p:cNvSpPr/>
          <p:nvPr/>
        </p:nvSpPr>
        <p:spPr>
          <a:xfrm>
            <a:off x="388938" y="930275"/>
            <a:ext cx="4408487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고객검색 </a:t>
            </a:r>
            <a:r>
              <a:rPr lang="en-US" altLang="ko-KR" sz="800" dirty="0">
                <a:solidFill>
                  <a:schemeClr val="tx1"/>
                </a:solidFill>
              </a:rPr>
              <a:t>/ LNB /</a:t>
            </a:r>
            <a:r>
              <a:rPr lang="ko-KR" altLang="en-US" sz="800" dirty="0">
                <a:solidFill>
                  <a:schemeClr val="tx1"/>
                </a:solidFill>
              </a:rPr>
              <a:t>선택된 고객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88938" y="4008438"/>
            <a:ext cx="4408487" cy="1349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푸터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41313" y="4487863"/>
            <a:ext cx="4211637" cy="0"/>
          </a:xfrm>
          <a:prstGeom prst="straightConnector1">
            <a:avLst/>
          </a:prstGeom>
          <a:ln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567238" y="3963988"/>
            <a:ext cx="0" cy="96837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39725" y="3963988"/>
            <a:ext cx="0" cy="96837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9" name="TextBox 20"/>
          <p:cNvSpPr txBox="1">
            <a:spLocks noChangeArrowheads="1"/>
          </p:cNvSpPr>
          <p:nvPr/>
        </p:nvSpPr>
        <p:spPr bwMode="auto">
          <a:xfrm>
            <a:off x="1828800" y="4508500"/>
            <a:ext cx="10207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900">
                <a:solidFill>
                  <a:srgbClr val="0000FF"/>
                </a:solidFill>
              </a:rPr>
              <a:t>1024 (</a:t>
            </a:r>
            <a:r>
              <a:rPr lang="ko-KR" altLang="en-US" sz="900">
                <a:solidFill>
                  <a:srgbClr val="0000FF"/>
                </a:solidFill>
              </a:rPr>
              <a:t>퀵메뉴 제외</a:t>
            </a:r>
            <a:r>
              <a:rPr lang="en-US" altLang="ko-KR" sz="900">
                <a:solidFill>
                  <a:srgbClr val="0000FF"/>
                </a:solidFill>
              </a:rPr>
              <a:t>)</a:t>
            </a:r>
            <a:endParaRPr lang="ko-KR" altLang="en-US" sz="900">
              <a:solidFill>
                <a:srgbClr val="0000FF"/>
              </a:solidFill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440832" y="3187700"/>
            <a:ext cx="1075606" cy="776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err="1" smtClean="0">
                <a:solidFill>
                  <a:schemeClr val="tx1"/>
                </a:solidFill>
              </a:rPr>
              <a:t>바로가기메뉴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텍스트 개체 틀 2"/>
          <p:cNvSpPr>
            <a:spLocks noGrp="1"/>
          </p:cNvSpPr>
          <p:nvPr>
            <p:ph type="body" sz="quarter" idx="19"/>
          </p:nvPr>
        </p:nvSpPr>
        <p:spPr>
          <a:ln/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MA0101-001</a:t>
            </a:r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메인</a:t>
            </a:r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홈</a:t>
            </a:r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01E812AB-C492-4D0A-AA05-5F828EA383FF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441406" y="1373188"/>
            <a:ext cx="189707" cy="4822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 err="1">
                <a:solidFill>
                  <a:schemeClr val="tx1"/>
                </a:solidFill>
              </a:rPr>
              <a:t>퀵메뉴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" y="4732334"/>
            <a:ext cx="2772461" cy="14400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ko-KR" altLang="en-US" sz="200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배너</a:t>
            </a:r>
            <a:endParaRPr lang="ko-KR" altLang="en-US" sz="20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6688" y="1420560"/>
            <a:ext cx="2771775" cy="31986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5566"/>
              </p:ext>
            </p:extLst>
          </p:nvPr>
        </p:nvGraphicFramePr>
        <p:xfrm>
          <a:off x="177800" y="1798919"/>
          <a:ext cx="2773365" cy="1097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195"/>
                <a:gridCol w="396195"/>
                <a:gridCol w="396195"/>
                <a:gridCol w="396195"/>
                <a:gridCol w="396195"/>
                <a:gridCol w="396195"/>
                <a:gridCol w="396195"/>
              </a:tblGrid>
              <a:tr h="23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800" b="1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타원 38"/>
          <p:cNvSpPr/>
          <p:nvPr/>
        </p:nvSpPr>
        <p:spPr>
          <a:xfrm>
            <a:off x="2693666" y="2204864"/>
            <a:ext cx="88900" cy="889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30250" y="2204864"/>
            <a:ext cx="90488" cy="889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682" name="TextBox 45"/>
          <p:cNvSpPr txBox="1">
            <a:spLocks noChangeArrowheads="1"/>
          </p:cNvSpPr>
          <p:nvPr/>
        </p:nvSpPr>
        <p:spPr bwMode="auto">
          <a:xfrm>
            <a:off x="900720" y="1490410"/>
            <a:ext cx="1294192" cy="25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900" b="1" dirty="0" smtClean="0"/>
              <a:t>&lt;     March 2014     &gt;</a:t>
            </a:r>
            <a:endParaRPr lang="ko-KR" altLang="en-US" sz="800" b="1" dirty="0"/>
          </a:p>
        </p:txBody>
      </p:sp>
      <p:sp>
        <p:nvSpPr>
          <p:cNvPr id="52" name="직사각형 51"/>
          <p:cNvSpPr/>
          <p:nvPr/>
        </p:nvSpPr>
        <p:spPr>
          <a:xfrm>
            <a:off x="3073970" y="2279228"/>
            <a:ext cx="4320000" cy="23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14022"/>
              </p:ext>
            </p:extLst>
          </p:nvPr>
        </p:nvGraphicFramePr>
        <p:xfrm>
          <a:off x="3073971" y="2279227"/>
          <a:ext cx="15097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712"/>
              </a:tblGrid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진행업무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19050" cap="flat" cmpd="sng" algn="ctr">
                      <a:solidFill>
                        <a:srgbClr val="0079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적합성진단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미접수고객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LPS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미접수고객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증권전달대상고객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청약진행사항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대출금변동예정계약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63834"/>
              </p:ext>
            </p:extLst>
          </p:nvPr>
        </p:nvGraphicFramePr>
        <p:xfrm>
          <a:off x="4636393" y="2485730"/>
          <a:ext cx="2628000" cy="2118373"/>
        </p:xfrm>
        <a:graphic>
          <a:graphicData uri="http://schemas.openxmlformats.org/drawingml/2006/table">
            <a:tbl>
              <a:tblPr firstRow="1" bandRow="1"/>
              <a:tblGrid>
                <a:gridCol w="460623"/>
                <a:gridCol w="1512168"/>
                <a:gridCol w="655209"/>
              </a:tblGrid>
              <a:tr h="21128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진행중인 업무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김푸르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노후보장 시뮬레이션 수행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2013.11.13</a:t>
                      </a:r>
                    </a:p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12:07:25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권지용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인적정보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저장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2013.11.08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17:04:03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전해림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재무정보 저장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2013.11.08</a:t>
                      </a:r>
                    </a:p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17:03:18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김예진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계획수립 저장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2013.11 07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14:28:27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1507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8999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738" name="TextBox 55"/>
          <p:cNvSpPr txBox="1">
            <a:spLocks noChangeArrowheads="1"/>
          </p:cNvSpPr>
          <p:nvPr/>
        </p:nvSpPr>
        <p:spPr bwMode="auto">
          <a:xfrm>
            <a:off x="6766718" y="2269706"/>
            <a:ext cx="490538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800" dirty="0" err="1"/>
              <a:t>더보기</a:t>
            </a:r>
            <a:r>
              <a:rPr lang="ko-KR" altLang="en-US" sz="800" dirty="0"/>
              <a:t> 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sp>
        <p:nvSpPr>
          <p:cNvPr id="25759" name="TextBox 84"/>
          <p:cNvSpPr txBox="1">
            <a:spLocks noChangeArrowheads="1"/>
          </p:cNvSpPr>
          <p:nvPr/>
        </p:nvSpPr>
        <p:spPr bwMode="auto">
          <a:xfrm>
            <a:off x="228424" y="5325714"/>
            <a:ext cx="1927382" cy="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800" b="1" dirty="0"/>
              <a:t>We build Trust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800" b="1" dirty="0"/>
              <a:t>We make Quality</a:t>
            </a:r>
          </a:p>
        </p:txBody>
      </p:sp>
      <p:sp>
        <p:nvSpPr>
          <p:cNvPr id="25760" name="TextBox 86"/>
          <p:cNvSpPr txBox="1">
            <a:spLocks noChangeArrowheads="1"/>
          </p:cNvSpPr>
          <p:nvPr/>
        </p:nvSpPr>
        <p:spPr bwMode="auto">
          <a:xfrm>
            <a:off x="200472" y="4968525"/>
            <a:ext cx="805793" cy="23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000" b="1" i="1" dirty="0"/>
              <a:t>고객중심실천</a:t>
            </a:r>
          </a:p>
        </p:txBody>
      </p:sp>
      <p:pic>
        <p:nvPicPr>
          <p:cNvPr id="25761" name="그림 8" descr="2007_~1 copy.PNG"/>
          <p:cNvPicPr>
            <a:picLocks noChangeAspect="1"/>
          </p:cNvPicPr>
          <p:nvPr/>
        </p:nvPicPr>
        <p:blipFill>
          <a:blip r:embed="rId2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32" y="4759353"/>
            <a:ext cx="1041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762" name="그룹 90"/>
          <p:cNvGrpSpPr>
            <a:grpSpLocks/>
          </p:cNvGrpSpPr>
          <p:nvPr/>
        </p:nvGrpSpPr>
        <p:grpSpPr bwMode="auto">
          <a:xfrm>
            <a:off x="166688" y="6229350"/>
            <a:ext cx="7464425" cy="271463"/>
            <a:chOff x="166938" y="6351259"/>
            <a:chExt cx="7464277" cy="272582"/>
          </a:xfrm>
        </p:grpSpPr>
        <p:sp>
          <p:nvSpPr>
            <p:cNvPr id="89" name="직사각형 88"/>
            <p:cNvSpPr/>
            <p:nvPr/>
          </p:nvSpPr>
          <p:spPr>
            <a:xfrm>
              <a:off x="166938" y="6351259"/>
              <a:ext cx="7464277" cy="2725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COPYRIGHT PRUDENTIAL LIFE INSURANCE COMPANY OF KOREA LTD. ALL RIGHTS RESERVED.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6463" y="6397487"/>
              <a:ext cx="1677794" cy="197205"/>
            </a:xfrm>
            <a:prstGeom prst="rect">
              <a:avLst/>
            </a:prstGeom>
            <a:noFill/>
          </p:spPr>
          <p:txBody>
            <a:bodyPr wrap="none" lIns="18000" tIns="18000" rIns="18000" bIns="1800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System Help Desk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: 031-8006-2800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5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384849"/>
              </p:ext>
            </p:extLst>
          </p:nvPr>
        </p:nvGraphicFramePr>
        <p:xfrm>
          <a:off x="7675563" y="908050"/>
          <a:ext cx="2052637" cy="6517727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메인에서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고객검색영역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검색영역이 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보이도록함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디자인 시 서브 위치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 다를 수 있음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신규개인등록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아이콘버튼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개인등록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신규단체등록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아이콘버튼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단체등록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캘린더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 출력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이전월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다음월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이동가능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 : 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 전으로 이동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 : 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 후로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오늘에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Today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지난일자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미래일자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현재일 구분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지난일자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회색음영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현재일 흰색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파랑텍스트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미래일자 흰색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검정텍스트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이전월에 속하는 일자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다음월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속하는 일자 구분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텍스트 회색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일정이 있는 일자에 ● 표시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●색 구분하여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지난일정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 구분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지난일정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9C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구분방법은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디자인시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변경 가능함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초기값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Today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열린상태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 캘린더에서 날짜 클릭 시 해당일자의 일정목록 보여짐 → 선택된 일정 표시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(5a: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파란색음영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목록 길경우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스크롤바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생김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일정목록 정렬순서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빠른순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스마트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CRM&gt;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해당일의 일간달력으로 화면이동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관리자에서 등록한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메인배너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또는 설문 노출됨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" name="타원 55"/>
          <p:cNvSpPr/>
          <p:nvPr/>
        </p:nvSpPr>
        <p:spPr>
          <a:xfrm>
            <a:off x="1928664" y="2709384"/>
            <a:ext cx="88900" cy="904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108185" y="1450876"/>
            <a:ext cx="549313" cy="720526"/>
            <a:chOff x="3055227" y="1450876"/>
            <a:chExt cx="549313" cy="720526"/>
          </a:xfrm>
        </p:grpSpPr>
        <p:sp>
          <p:nvSpPr>
            <p:cNvPr id="2" name="타원 1"/>
            <p:cNvSpPr/>
            <p:nvPr/>
          </p:nvSpPr>
          <p:spPr bwMode="auto">
            <a:xfrm>
              <a:off x="3059883" y="1450876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55227" y="1992639"/>
              <a:ext cx="549313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보험금지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급</a:t>
              </a:r>
              <a:endParaRPr lang="ko-KR" altLang="en-US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846178" y="1450876"/>
            <a:ext cx="540000" cy="720526"/>
            <a:chOff x="3762696" y="1450876"/>
            <a:chExt cx="540000" cy="720526"/>
          </a:xfrm>
        </p:grpSpPr>
        <p:sp>
          <p:nvSpPr>
            <p:cNvPr id="57" name="타원 56"/>
            <p:cNvSpPr/>
            <p:nvPr/>
          </p:nvSpPr>
          <p:spPr bwMode="auto">
            <a:xfrm>
              <a:off x="3762696" y="1450876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09336" y="1992639"/>
              <a:ext cx="446721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만기도래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574858" y="1450876"/>
            <a:ext cx="540000" cy="720526"/>
            <a:chOff x="4465509" y="1450876"/>
            <a:chExt cx="540000" cy="720526"/>
          </a:xfrm>
        </p:grpSpPr>
        <p:sp>
          <p:nvSpPr>
            <p:cNvPr id="60" name="타원 59"/>
            <p:cNvSpPr/>
            <p:nvPr/>
          </p:nvSpPr>
          <p:spPr bwMode="auto">
            <a:xfrm>
              <a:off x="4465509" y="1450876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12149" y="1992639"/>
              <a:ext cx="446721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800" smtClean="0">
                  <a:latin typeface="맑은 고딕" pitchFamily="50" charset="-127"/>
                  <a:ea typeface="맑은 고딕" pitchFamily="50" charset="-127"/>
                </a:rPr>
                <a:t>실효대상</a:t>
              </a:r>
              <a:endParaRPr lang="ko-KR" altLang="en-US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303538" y="1450876"/>
            <a:ext cx="540000" cy="720526"/>
            <a:chOff x="5168322" y="1450876"/>
            <a:chExt cx="540000" cy="720526"/>
          </a:xfrm>
        </p:grpSpPr>
        <p:sp>
          <p:nvSpPr>
            <p:cNvPr id="63" name="타원 62"/>
            <p:cNvSpPr/>
            <p:nvPr/>
          </p:nvSpPr>
          <p:spPr bwMode="auto">
            <a:xfrm>
              <a:off x="5168322" y="1450876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14962" y="1992639"/>
              <a:ext cx="446721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전환가능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32218" y="1450876"/>
            <a:ext cx="540000" cy="720526"/>
            <a:chOff x="5871135" y="1450876"/>
            <a:chExt cx="540000" cy="720526"/>
          </a:xfrm>
        </p:grpSpPr>
        <p:sp>
          <p:nvSpPr>
            <p:cNvPr id="64" name="타원 63"/>
            <p:cNvSpPr/>
            <p:nvPr/>
          </p:nvSpPr>
          <p:spPr bwMode="auto">
            <a:xfrm>
              <a:off x="5871135" y="1450876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84112" y="1992639"/>
              <a:ext cx="514047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800" dirty="0" err="1" smtClean="0">
                  <a:latin typeface="맑은 고딕" pitchFamily="50" charset="-127"/>
                  <a:ea typeface="맑은 고딕" pitchFamily="50" charset="-127"/>
                </a:rPr>
                <a:t>Hgxid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추천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760900" y="1450876"/>
            <a:ext cx="549314" cy="720526"/>
            <a:chOff x="6707942" y="1450876"/>
            <a:chExt cx="549314" cy="720526"/>
          </a:xfrm>
        </p:grpSpPr>
        <p:sp>
          <p:nvSpPr>
            <p:cNvPr id="66" name="타원 65"/>
            <p:cNvSpPr/>
            <p:nvPr/>
          </p:nvSpPr>
          <p:spPr bwMode="auto">
            <a:xfrm>
              <a:off x="6712599" y="1450876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707942" y="1992639"/>
              <a:ext cx="549314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휴먼보험금</a:t>
              </a:r>
            </a:p>
          </p:txBody>
        </p:sp>
      </p:grpSp>
      <p:sp>
        <p:nvSpPr>
          <p:cNvPr id="102" name="타원 101"/>
          <p:cNvSpPr/>
          <p:nvPr/>
        </p:nvSpPr>
        <p:spPr>
          <a:xfrm>
            <a:off x="1138140" y="2204864"/>
            <a:ext cx="88900" cy="904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007320" y="2288255"/>
            <a:ext cx="334510" cy="17876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Today</a:t>
            </a:r>
            <a:endParaRPr lang="ko-KR" altLang="en-US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66688" y="1016000"/>
            <a:ext cx="7488237" cy="32385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73970" y="4722809"/>
            <a:ext cx="2221407" cy="14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900" b="1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endParaRPr lang="en-US" altLang="ko-KR" sz="900" b="1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r>
              <a:rPr lang="en-US" altLang="ko-KR" sz="9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메인</a:t>
            </a:r>
            <a:r>
              <a:rPr lang="en-US" altLang="ko-KR" sz="9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9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중앙하단 </a:t>
            </a:r>
            <a:r>
              <a:rPr lang="ko-KR" alt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영역 </a:t>
            </a:r>
            <a:r>
              <a:rPr lang="ko-KR" altLang="en-US" sz="9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콘텐츠</a:t>
            </a:r>
            <a:r>
              <a:rPr lang="en-US" altLang="ko-KR" sz="9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페이지</a:t>
            </a:r>
            <a:endParaRPr lang="en-US" altLang="ko-KR" sz="900" b="1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r>
              <a:rPr lang="ko-KR" altLang="en-US" sz="9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확인하여 작업</a:t>
            </a:r>
            <a:endParaRPr lang="en-US" altLang="ko-KR" sz="9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5388005" y="4732335"/>
            <a:ext cx="972000" cy="522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tx1"/>
                </a:solidFill>
              </a:rPr>
              <a:t>image</a:t>
            </a:r>
          </a:p>
          <a:p>
            <a:pPr algn="ctr">
              <a:defRPr/>
            </a:pPr>
            <a:r>
              <a:rPr lang="en-US" altLang="ko-KR" sz="800" dirty="0" smtClean="0">
                <a:solidFill>
                  <a:schemeClr val="tx1"/>
                </a:solidFill>
              </a:rPr>
              <a:t>or icon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6427150" y="4732335"/>
            <a:ext cx="972000" cy="522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image</a:t>
            </a:r>
          </a:p>
          <a:p>
            <a:pPr algn="ctr">
              <a:defRPr/>
            </a:pPr>
            <a:r>
              <a:rPr lang="en-US" altLang="ko-KR" sz="800" dirty="0" smtClean="0">
                <a:solidFill>
                  <a:schemeClr val="tx1"/>
                </a:solidFill>
              </a:rPr>
              <a:t>or icon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41641" y="5229200"/>
            <a:ext cx="664729" cy="160937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700" dirty="0" err="1" smtClean="0">
                <a:latin typeface="맑은 고딕" pitchFamily="50" charset="-127"/>
                <a:ea typeface="맑은 고딕" pitchFamily="50" charset="-127"/>
              </a:rPr>
              <a:t>변액보험공시실</a:t>
            </a:r>
            <a:endParaRPr lang="ko-KR" altLang="en-US" sz="7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70554" y="5229200"/>
            <a:ext cx="485193" cy="160937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700" dirty="0" err="1" smtClean="0">
                <a:latin typeface="맑은 고딕" pitchFamily="50" charset="-127"/>
                <a:ea typeface="맑은 고딕" pitchFamily="50" charset="-127"/>
              </a:rPr>
              <a:t>뉴스클리핑</a:t>
            </a:r>
            <a:endParaRPr lang="ko-KR" altLang="en-US" sz="7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5388005" y="5497039"/>
            <a:ext cx="619200" cy="657802"/>
            <a:chOff x="6770373" y="4732335"/>
            <a:chExt cx="619200" cy="657802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6770373" y="4732335"/>
              <a:ext cx="619200" cy="522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 image</a:t>
              </a:r>
            </a:p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or icon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778868" y="5229200"/>
              <a:ext cx="602212" cy="160937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Sales Material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016329" y="5497039"/>
            <a:ext cx="754497" cy="650292"/>
            <a:chOff x="6018609" y="5497039"/>
            <a:chExt cx="754497" cy="650292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6091275" y="5497039"/>
              <a:ext cx="619200" cy="522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 image</a:t>
              </a:r>
            </a:p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or icon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18609" y="5986394"/>
              <a:ext cx="754497" cy="160937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고객유형코드조회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79950" y="5497039"/>
            <a:ext cx="619200" cy="650292"/>
            <a:chOff x="6779950" y="5497039"/>
            <a:chExt cx="619200" cy="650292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6779950" y="5497039"/>
              <a:ext cx="619200" cy="522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image</a:t>
              </a:r>
            </a:p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or icon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891838" y="5986394"/>
              <a:ext cx="395425" cy="160937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검진센터</a:t>
              </a:r>
            </a:p>
          </p:txBody>
        </p:sp>
      </p:grpSp>
      <p:sp>
        <p:nvSpPr>
          <p:cNvPr id="88" name="타원 87"/>
          <p:cNvSpPr/>
          <p:nvPr/>
        </p:nvSpPr>
        <p:spPr>
          <a:xfrm>
            <a:off x="64614" y="1350115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4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76200" y="4722809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5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361922" y="1052513"/>
            <a:ext cx="2132126" cy="2524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glow rad="25400">
              <a:srgbClr val="0079C2"/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이름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 smtClean="0">
                <a:solidFill>
                  <a:schemeClr val="tx1"/>
                </a:solidFill>
              </a:rPr>
              <a:t>증권번호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572629" y="1052513"/>
            <a:ext cx="216000" cy="25241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4843409" y="1052513"/>
            <a:ext cx="288000" cy="25241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신규개인등록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171690" y="1052513"/>
            <a:ext cx="288000" cy="25241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신규단체등록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816479" y="925512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2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385048" y="925512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3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315245" y="962025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640379"/>
              </p:ext>
            </p:extLst>
          </p:nvPr>
        </p:nvGraphicFramePr>
        <p:xfrm>
          <a:off x="176214" y="2907542"/>
          <a:ext cx="2670174" cy="1727999"/>
        </p:xfrm>
        <a:graphic>
          <a:graphicData uri="http://schemas.openxmlformats.org/drawingml/2006/table">
            <a:tbl>
              <a:tblPr firstRow="1" bandRow="1"/>
              <a:tblGrid>
                <a:gridCol w="352392"/>
                <a:gridCol w="1690583"/>
                <a:gridCol w="627199"/>
              </a:tblGrid>
              <a:tr h="17414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2014-03-04(</a:t>
                      </a:r>
                      <a:r>
                        <a:rPr lang="ko-KR" altLang="en-US" sz="900" b="1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900" b="1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849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9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생일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권지용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849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9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활동명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김푸르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11:00</a:t>
                      </a: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849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9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[LP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개인일정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개인일정제목입니다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19:00</a:t>
                      </a: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8384"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일정명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231776" y="3148839"/>
            <a:ext cx="215900" cy="2270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tx1"/>
                </a:solidFill>
              </a:rPr>
              <a:t>icon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31776" y="3507614"/>
            <a:ext cx="2159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31776" y="3867977"/>
            <a:ext cx="215900" cy="2270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일</a:t>
            </a:r>
          </a:p>
        </p:txBody>
      </p:sp>
      <p:grpSp>
        <p:nvGrpSpPr>
          <p:cNvPr id="98" name="그룹 56"/>
          <p:cNvGrpSpPr>
            <a:grpSpLocks/>
          </p:cNvGrpSpPr>
          <p:nvPr/>
        </p:nvGrpSpPr>
        <p:grpSpPr bwMode="auto">
          <a:xfrm>
            <a:off x="2846388" y="2898875"/>
            <a:ext cx="92075" cy="1728000"/>
            <a:chOff x="2712618" y="3297503"/>
            <a:chExt cx="90988" cy="1836000"/>
          </a:xfrm>
        </p:grpSpPr>
        <p:sp>
          <p:nvSpPr>
            <p:cNvPr id="105" name="직사각형 104"/>
            <p:cNvSpPr/>
            <p:nvPr/>
          </p:nvSpPr>
          <p:spPr>
            <a:xfrm>
              <a:off x="2712618" y="3297503"/>
              <a:ext cx="90988" cy="183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712618" y="3648200"/>
              <a:ext cx="90988" cy="4316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231776" y="4227352"/>
            <a:ext cx="215900" cy="2270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13" name="타원 112"/>
          <p:cNvSpPr/>
          <p:nvPr/>
        </p:nvSpPr>
        <p:spPr>
          <a:xfrm>
            <a:off x="87312" y="2895050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5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604425" y="1479427"/>
            <a:ext cx="288000" cy="25241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일정등록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53362" y="1990427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5a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105141"/>
              </p:ext>
            </p:extLst>
          </p:nvPr>
        </p:nvGraphicFramePr>
        <p:xfrm>
          <a:off x="3082130" y="4720643"/>
          <a:ext cx="2221406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69"/>
                <a:gridCol w="740468"/>
                <a:gridCol w="740469"/>
              </a:tblGrid>
              <a:tr h="365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감사고객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방문현황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404" marB="4540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9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유지율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</a:t>
                      </a:r>
                    </a:p>
                  </a:txBody>
                  <a:tcPr marL="91485" marR="91485" marT="45404" marB="4540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일시보험금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지급현황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404" marB="4540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텍스트 개체 틀 2"/>
          <p:cNvSpPr>
            <a:spLocks noGrp="1"/>
          </p:cNvSpPr>
          <p:nvPr>
            <p:ph type="body" sz="quarter" idx="19"/>
          </p:nvPr>
        </p:nvSpPr>
        <p:spPr>
          <a:ln/>
        </p:spPr>
        <p:txBody>
          <a:bodyPr/>
          <a:lstStyle/>
          <a:p>
            <a:r>
              <a:rPr lang="en-US" dirty="0">
                <a:ea typeface="맑은 고딕" pitchFamily="50" charset="-127"/>
              </a:rPr>
              <a:t>MA0101-001</a:t>
            </a:r>
            <a:endParaRPr dirty="0">
              <a:ea typeface="맑은 고딕" pitchFamily="50" charset="-127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메인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01E812AB-C492-4D0A-AA05-5F828EA383FF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441406" y="1373188"/>
            <a:ext cx="189707" cy="4822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 err="1">
                <a:solidFill>
                  <a:schemeClr val="tx1"/>
                </a:solidFill>
              </a:rPr>
              <a:t>퀵메뉴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" y="4732334"/>
            <a:ext cx="2772461" cy="14400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ko-KR" altLang="en-US" sz="200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배너</a:t>
            </a:r>
            <a:endParaRPr lang="ko-KR" altLang="en-US" sz="20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73970" y="2279228"/>
            <a:ext cx="4320000" cy="23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501136"/>
              </p:ext>
            </p:extLst>
          </p:nvPr>
        </p:nvGraphicFramePr>
        <p:xfrm>
          <a:off x="3073971" y="2279227"/>
          <a:ext cx="15097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712"/>
              </a:tblGrid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진행업무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19050" cap="flat" cmpd="sng" algn="ctr">
                      <a:solidFill>
                        <a:srgbClr val="0079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적합성진단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미접수고객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LPS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미접수고객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증권전달대상고객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청약진행사항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대출금변동예정계약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12145"/>
              </p:ext>
            </p:extLst>
          </p:nvPr>
        </p:nvGraphicFramePr>
        <p:xfrm>
          <a:off x="4636393" y="2485730"/>
          <a:ext cx="2628000" cy="2118373"/>
        </p:xfrm>
        <a:graphic>
          <a:graphicData uri="http://schemas.openxmlformats.org/drawingml/2006/table">
            <a:tbl>
              <a:tblPr firstRow="1" bandRow="1"/>
              <a:tblGrid>
                <a:gridCol w="460623"/>
                <a:gridCol w="1512168"/>
                <a:gridCol w="655209"/>
              </a:tblGrid>
              <a:tr h="21128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진행중인 업무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김푸르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노후보장 시뮬레이션 수행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2013.11.13</a:t>
                      </a:r>
                    </a:p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12:07:25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권지용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인적정보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저장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2013.11.08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17:04:03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전해림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재무정보 저장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2013.11.08</a:t>
                      </a:r>
                    </a:p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17:03:18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김예진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계획수립 저장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2013.11 07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14:28:27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1507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8999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738" name="TextBox 55"/>
          <p:cNvSpPr txBox="1">
            <a:spLocks noChangeArrowheads="1"/>
          </p:cNvSpPr>
          <p:nvPr/>
        </p:nvSpPr>
        <p:spPr bwMode="auto">
          <a:xfrm>
            <a:off x="6766718" y="2269706"/>
            <a:ext cx="490538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800" dirty="0" err="1"/>
              <a:t>더보기</a:t>
            </a:r>
            <a:r>
              <a:rPr lang="ko-KR" altLang="en-US" sz="800" dirty="0"/>
              <a:t> 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sp>
        <p:nvSpPr>
          <p:cNvPr id="25759" name="TextBox 84"/>
          <p:cNvSpPr txBox="1">
            <a:spLocks noChangeArrowheads="1"/>
          </p:cNvSpPr>
          <p:nvPr/>
        </p:nvSpPr>
        <p:spPr bwMode="auto">
          <a:xfrm>
            <a:off x="228424" y="5325714"/>
            <a:ext cx="1927382" cy="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800" b="1" dirty="0"/>
              <a:t>We build Trust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800" b="1" dirty="0"/>
              <a:t>We make Quality</a:t>
            </a:r>
          </a:p>
        </p:txBody>
      </p:sp>
      <p:sp>
        <p:nvSpPr>
          <p:cNvPr id="25760" name="TextBox 86"/>
          <p:cNvSpPr txBox="1">
            <a:spLocks noChangeArrowheads="1"/>
          </p:cNvSpPr>
          <p:nvPr/>
        </p:nvSpPr>
        <p:spPr bwMode="auto">
          <a:xfrm>
            <a:off x="200472" y="4968525"/>
            <a:ext cx="805793" cy="23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000" b="1" i="1" dirty="0"/>
              <a:t>고객중심실천</a:t>
            </a:r>
          </a:p>
        </p:txBody>
      </p:sp>
      <p:pic>
        <p:nvPicPr>
          <p:cNvPr id="25761" name="그림 8" descr="2007_~1 copy.PNG"/>
          <p:cNvPicPr>
            <a:picLocks noChangeAspect="1"/>
          </p:cNvPicPr>
          <p:nvPr/>
        </p:nvPicPr>
        <p:blipFill>
          <a:blip r:embed="rId2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32" y="4759353"/>
            <a:ext cx="1041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762" name="그룹 90"/>
          <p:cNvGrpSpPr>
            <a:grpSpLocks/>
          </p:cNvGrpSpPr>
          <p:nvPr/>
        </p:nvGrpSpPr>
        <p:grpSpPr bwMode="auto">
          <a:xfrm>
            <a:off x="166688" y="6229350"/>
            <a:ext cx="7464425" cy="271463"/>
            <a:chOff x="166938" y="6351259"/>
            <a:chExt cx="7464277" cy="272582"/>
          </a:xfrm>
        </p:grpSpPr>
        <p:sp>
          <p:nvSpPr>
            <p:cNvPr id="89" name="직사각형 88"/>
            <p:cNvSpPr/>
            <p:nvPr/>
          </p:nvSpPr>
          <p:spPr>
            <a:xfrm>
              <a:off x="166938" y="6351259"/>
              <a:ext cx="7464277" cy="2725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COPYRIGHT PRUDENTIAL LIFE INSURANCE COMPANY OF KOREA LTD. ALL RIGHTS RESERVED.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6463" y="6397487"/>
              <a:ext cx="1677794" cy="197205"/>
            </a:xfrm>
            <a:prstGeom prst="rect">
              <a:avLst/>
            </a:prstGeom>
            <a:noFill/>
          </p:spPr>
          <p:txBody>
            <a:bodyPr wrap="none" lIns="18000" tIns="18000" rIns="18000" bIns="1800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System Help Desk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: 031-8006-2800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5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29265"/>
              </p:ext>
            </p:extLst>
          </p:nvPr>
        </p:nvGraphicFramePr>
        <p:xfrm>
          <a:off x="7675563" y="908050"/>
          <a:ext cx="2052637" cy="5570170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등록된 일정이 없을 경우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“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등록된 일정이 없습니다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.”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&lt;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일정등록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 출력</a:t>
                      </a: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일정등록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 클릭 시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스마트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CRM&gt;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일정표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월간 화면으로 이동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 후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일정등록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레이어팝업은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호출되지 않은 상태임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업무별 진행현황 수 표시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앞에 배치된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중요항목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항목명칭에 마우스 오버 시 안내문구 보여짐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(4)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디자인 시 앞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중요한 항목이므로 표현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항목별 안내문구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링크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실효대상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당월 보험료가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미납입되어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보장이 종료될 수 있는 계약으로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LP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님의 특별한 관리가 필요합니다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→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계약리스트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실효대상및보험료미납입계약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으로 링크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부활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실효된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계약중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부활 가능기한이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개월 이내 도래하는 고객입니다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→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계약리스트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부활대상계약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으로 링크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종신전환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현재시점에 전환 가능기한이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개월 이내 도래하는 고객입니다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→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계약리스트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전환가능리스트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링크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4)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보험금지급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현재시점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6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개월 전까지 보험금 지급이력이 있는 고객으로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LP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님의 특별한 관리가 필요합니다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→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스마트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CRM&gt;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스마트서비스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스마트픽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보험금지급고객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으로 링크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5)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만기도래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현재시점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 후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개월 간 납입 만기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양로보험 만기가 도래하는 고객으로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납입 여력이 생기는 고객입니다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→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스마트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CRM&gt;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스마트서비스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스마트픽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납입양로만기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Care]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링크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6)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추가보장가능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별도의 검진 없이 최대 보장 가능 금액을 안내하는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추가보장 안내장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발행되어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현재까지 유요한 고객의 리스트입니다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.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→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스마트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CRM&gt;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스마트서비스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스마트픽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추가보장 안내장 발행고객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으로 링크</a:t>
                      </a: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112841" y="1450876"/>
            <a:ext cx="540000" cy="738158"/>
            <a:chOff x="3059883" y="1450876"/>
            <a:chExt cx="540000" cy="738158"/>
          </a:xfrm>
        </p:grpSpPr>
        <p:sp>
          <p:nvSpPr>
            <p:cNvPr id="2" name="타원 1"/>
            <p:cNvSpPr/>
            <p:nvPr/>
          </p:nvSpPr>
          <p:spPr bwMode="auto">
            <a:xfrm>
              <a:off x="3059883" y="1450876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106524" y="1992639"/>
              <a:ext cx="446720" cy="196395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실효대상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846178" y="1450876"/>
            <a:ext cx="540000" cy="738158"/>
            <a:chOff x="3762696" y="1450876"/>
            <a:chExt cx="540000" cy="738158"/>
          </a:xfrm>
        </p:grpSpPr>
        <p:sp>
          <p:nvSpPr>
            <p:cNvPr id="57" name="타원 56"/>
            <p:cNvSpPr/>
            <p:nvPr/>
          </p:nvSpPr>
          <p:spPr bwMode="auto">
            <a:xfrm>
              <a:off x="3762696" y="1450876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11929" y="1992639"/>
              <a:ext cx="241536" cy="196395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부활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574858" y="1450876"/>
            <a:ext cx="540000" cy="720526"/>
            <a:chOff x="4465509" y="1450876"/>
            <a:chExt cx="540000" cy="720526"/>
          </a:xfrm>
        </p:grpSpPr>
        <p:sp>
          <p:nvSpPr>
            <p:cNvPr id="60" name="타원 59"/>
            <p:cNvSpPr/>
            <p:nvPr/>
          </p:nvSpPr>
          <p:spPr bwMode="auto">
            <a:xfrm>
              <a:off x="4465509" y="1450876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12150" y="1992639"/>
              <a:ext cx="446721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종신전환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298883" y="1450876"/>
            <a:ext cx="549314" cy="720526"/>
            <a:chOff x="5163667" y="1450876"/>
            <a:chExt cx="549314" cy="720526"/>
          </a:xfrm>
        </p:grpSpPr>
        <p:sp>
          <p:nvSpPr>
            <p:cNvPr id="63" name="타원 62"/>
            <p:cNvSpPr/>
            <p:nvPr/>
          </p:nvSpPr>
          <p:spPr bwMode="auto">
            <a:xfrm>
              <a:off x="5168322" y="1450876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163667" y="1992639"/>
              <a:ext cx="549314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보험금지급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32218" y="1450876"/>
            <a:ext cx="540000" cy="720526"/>
            <a:chOff x="5871135" y="1450876"/>
            <a:chExt cx="540000" cy="720526"/>
          </a:xfrm>
        </p:grpSpPr>
        <p:sp>
          <p:nvSpPr>
            <p:cNvPr id="64" name="타원 63"/>
            <p:cNvSpPr/>
            <p:nvPr/>
          </p:nvSpPr>
          <p:spPr bwMode="auto">
            <a:xfrm>
              <a:off x="5871135" y="1450876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917776" y="1992639"/>
              <a:ext cx="446721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만기도래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709606" y="1450876"/>
            <a:ext cx="651905" cy="720526"/>
            <a:chOff x="6656648" y="1450876"/>
            <a:chExt cx="651905" cy="720526"/>
          </a:xfrm>
        </p:grpSpPr>
        <p:sp>
          <p:nvSpPr>
            <p:cNvPr id="66" name="타원 65"/>
            <p:cNvSpPr/>
            <p:nvPr/>
          </p:nvSpPr>
          <p:spPr bwMode="auto">
            <a:xfrm>
              <a:off x="6712599" y="1450876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56648" y="1992639"/>
              <a:ext cx="651905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추가보장가능</a:t>
              </a: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3073970" y="4722809"/>
            <a:ext cx="2221407" cy="14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9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endParaRPr lang="en-US" altLang="ko-KR" sz="9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r>
              <a:rPr lang="en-US" altLang="ko-KR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메인</a:t>
            </a:r>
            <a:r>
              <a:rPr lang="en-US" altLang="ko-KR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중앙하단 영역 </a:t>
            </a:r>
            <a:r>
              <a:rPr lang="ko-KR" alt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콘텐츠</a:t>
            </a:r>
            <a:r>
              <a:rPr lang="en-US" altLang="ko-KR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페이지</a:t>
            </a:r>
            <a:endParaRPr lang="en-US" altLang="ko-KR" sz="9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r>
              <a:rPr lang="ko-KR" alt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확인하여 작업</a:t>
            </a:r>
            <a:endParaRPr lang="en-US" altLang="ko-KR" sz="9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66688" y="1016000"/>
            <a:ext cx="7488237" cy="32385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64880"/>
              </p:ext>
            </p:extLst>
          </p:nvPr>
        </p:nvGraphicFramePr>
        <p:xfrm>
          <a:off x="3082130" y="4720643"/>
          <a:ext cx="2221406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69"/>
                <a:gridCol w="740468"/>
                <a:gridCol w="740469"/>
              </a:tblGrid>
              <a:tr h="365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감사고객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방문현황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404" marB="4540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9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유지율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</a:t>
                      </a:r>
                    </a:p>
                  </a:txBody>
                  <a:tcPr marL="91485" marR="91485" marT="45404" marB="4540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일시보험금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지급현황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404" marB="4540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2" name="직사각형 111"/>
          <p:cNvSpPr/>
          <p:nvPr/>
        </p:nvSpPr>
        <p:spPr bwMode="auto">
          <a:xfrm>
            <a:off x="5388005" y="4732335"/>
            <a:ext cx="972000" cy="522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tx1"/>
                </a:solidFill>
              </a:rPr>
              <a:t>image</a:t>
            </a:r>
          </a:p>
          <a:p>
            <a:pPr algn="ctr">
              <a:defRPr/>
            </a:pPr>
            <a:r>
              <a:rPr lang="en-US" altLang="ko-KR" sz="800" dirty="0" smtClean="0">
                <a:solidFill>
                  <a:schemeClr val="tx1"/>
                </a:solidFill>
              </a:rPr>
              <a:t>or icon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6427150" y="4732335"/>
            <a:ext cx="972000" cy="522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image</a:t>
            </a:r>
          </a:p>
          <a:p>
            <a:pPr algn="ctr">
              <a:defRPr/>
            </a:pPr>
            <a:r>
              <a:rPr lang="en-US" altLang="ko-KR" sz="800" dirty="0" smtClean="0">
                <a:solidFill>
                  <a:schemeClr val="tx1"/>
                </a:solidFill>
              </a:rPr>
              <a:t>or icon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41641" y="5229200"/>
            <a:ext cx="664729" cy="160937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700" dirty="0" err="1" smtClean="0">
                <a:latin typeface="맑은 고딕" pitchFamily="50" charset="-127"/>
                <a:ea typeface="맑은 고딕" pitchFamily="50" charset="-127"/>
              </a:rPr>
              <a:t>변액보험공시실</a:t>
            </a:r>
            <a:endParaRPr lang="ko-KR" altLang="en-US" sz="7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670554" y="5229200"/>
            <a:ext cx="485193" cy="160937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700" dirty="0" err="1" smtClean="0">
                <a:latin typeface="맑은 고딕" pitchFamily="50" charset="-127"/>
                <a:ea typeface="맑은 고딕" pitchFamily="50" charset="-127"/>
              </a:rPr>
              <a:t>뉴스클리핑</a:t>
            </a:r>
            <a:endParaRPr lang="ko-KR" altLang="en-US" sz="7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5388005" y="5497039"/>
            <a:ext cx="619200" cy="657802"/>
            <a:chOff x="6770373" y="4732335"/>
            <a:chExt cx="619200" cy="657802"/>
          </a:xfrm>
        </p:grpSpPr>
        <p:sp>
          <p:nvSpPr>
            <p:cNvPr id="117" name="직사각형 116"/>
            <p:cNvSpPr/>
            <p:nvPr/>
          </p:nvSpPr>
          <p:spPr bwMode="auto">
            <a:xfrm>
              <a:off x="6770373" y="4732335"/>
              <a:ext cx="619200" cy="522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 image</a:t>
              </a:r>
            </a:p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or icon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78868" y="5229200"/>
              <a:ext cx="602212" cy="160937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Sales Material</a:t>
              </a: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6016329" y="5497039"/>
            <a:ext cx="754497" cy="650292"/>
            <a:chOff x="6018609" y="5497039"/>
            <a:chExt cx="754497" cy="650292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6091275" y="5497039"/>
              <a:ext cx="619200" cy="522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 image</a:t>
              </a:r>
            </a:p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or icon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018609" y="5986394"/>
              <a:ext cx="754497" cy="160937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고객유형코드조회</a:t>
              </a: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6779950" y="5497039"/>
            <a:ext cx="619200" cy="650292"/>
            <a:chOff x="6779950" y="5497039"/>
            <a:chExt cx="619200" cy="650292"/>
          </a:xfrm>
        </p:grpSpPr>
        <p:sp>
          <p:nvSpPr>
            <p:cNvPr id="123" name="직사각형 122"/>
            <p:cNvSpPr/>
            <p:nvPr/>
          </p:nvSpPr>
          <p:spPr bwMode="auto">
            <a:xfrm>
              <a:off x="6779950" y="5497039"/>
              <a:ext cx="619200" cy="522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image</a:t>
              </a:r>
            </a:p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or icon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891838" y="5986394"/>
              <a:ext cx="395425" cy="160937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검진센터</a:t>
              </a:r>
            </a:p>
          </p:txBody>
        </p:sp>
      </p:grpSp>
      <p:sp>
        <p:nvSpPr>
          <p:cNvPr id="17" name="직사각형 16"/>
          <p:cNvSpPr/>
          <p:nvPr/>
        </p:nvSpPr>
        <p:spPr bwMode="auto">
          <a:xfrm>
            <a:off x="3073969" y="1450876"/>
            <a:ext cx="4325181" cy="720526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2983482" y="1339850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3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361922" y="1052513"/>
            <a:ext cx="2132126" cy="2524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glow rad="25400">
              <a:srgbClr val="0079C2"/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이름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 smtClean="0">
                <a:solidFill>
                  <a:schemeClr val="tx1"/>
                </a:solidFill>
              </a:rPr>
              <a:t>증권번호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572629" y="1052513"/>
            <a:ext cx="216000" cy="25241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4843409" y="1052513"/>
            <a:ext cx="288000" cy="25241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신규개인등록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171690" y="1052513"/>
            <a:ext cx="288000" cy="25241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신규단체등록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108185" y="2223158"/>
            <a:ext cx="1175082" cy="722649"/>
            <a:chOff x="3108185" y="2223158"/>
            <a:chExt cx="1175082" cy="722649"/>
          </a:xfrm>
        </p:grpSpPr>
        <p:sp>
          <p:nvSpPr>
            <p:cNvPr id="14" name="사각형 설명선 13"/>
            <p:cNvSpPr/>
            <p:nvPr/>
          </p:nvSpPr>
          <p:spPr bwMode="auto">
            <a:xfrm>
              <a:off x="3108185" y="2264273"/>
              <a:ext cx="1175082" cy="681534"/>
            </a:xfrm>
            <a:prstGeom prst="wedgeRectCallout">
              <a:avLst>
                <a:gd name="adj1" fmla="val -20833"/>
                <a:gd name="adj2" fmla="val -70402"/>
              </a:avLst>
            </a:prstGeom>
            <a:solidFill>
              <a:srgbClr val="FFFF00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33430" y="2223158"/>
              <a:ext cx="137341" cy="249936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X</a:t>
              </a:r>
              <a:endParaRPr lang="ko-KR" altLang="en-US" sz="12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166688" y="1420560"/>
            <a:ext cx="2771775" cy="31986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21885"/>
              </p:ext>
            </p:extLst>
          </p:nvPr>
        </p:nvGraphicFramePr>
        <p:xfrm>
          <a:off x="177800" y="1798919"/>
          <a:ext cx="2773365" cy="1097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195"/>
                <a:gridCol w="396195"/>
                <a:gridCol w="396195"/>
                <a:gridCol w="396195"/>
                <a:gridCol w="396195"/>
                <a:gridCol w="396195"/>
                <a:gridCol w="396195"/>
              </a:tblGrid>
              <a:tr h="23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800" b="1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8" name="타원 87"/>
          <p:cNvSpPr/>
          <p:nvPr/>
        </p:nvSpPr>
        <p:spPr>
          <a:xfrm>
            <a:off x="2693666" y="2204864"/>
            <a:ext cx="88900" cy="889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730250" y="2204864"/>
            <a:ext cx="90488" cy="889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TextBox 45"/>
          <p:cNvSpPr txBox="1">
            <a:spLocks noChangeArrowheads="1"/>
          </p:cNvSpPr>
          <p:nvPr/>
        </p:nvSpPr>
        <p:spPr bwMode="auto">
          <a:xfrm>
            <a:off x="900720" y="1490410"/>
            <a:ext cx="1294192" cy="25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900" b="1" dirty="0" smtClean="0"/>
              <a:t>&lt;     March 2014     &gt;</a:t>
            </a:r>
            <a:endParaRPr lang="ko-KR" altLang="en-US" sz="800" b="1" dirty="0"/>
          </a:p>
        </p:txBody>
      </p:sp>
      <p:sp>
        <p:nvSpPr>
          <p:cNvPr id="94" name="타원 93"/>
          <p:cNvSpPr/>
          <p:nvPr/>
        </p:nvSpPr>
        <p:spPr>
          <a:xfrm>
            <a:off x="1928664" y="2709384"/>
            <a:ext cx="88900" cy="904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1138140" y="2204864"/>
            <a:ext cx="88900" cy="904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007320" y="2288255"/>
            <a:ext cx="334510" cy="17876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Today</a:t>
            </a:r>
            <a:endParaRPr lang="ko-KR" altLang="en-US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604425" y="1479427"/>
            <a:ext cx="288000" cy="25241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일정등록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42494"/>
              </p:ext>
            </p:extLst>
          </p:nvPr>
        </p:nvGraphicFramePr>
        <p:xfrm>
          <a:off x="176214" y="2907733"/>
          <a:ext cx="2670174" cy="1728000"/>
        </p:xfrm>
        <a:graphic>
          <a:graphicData uri="http://schemas.openxmlformats.org/drawingml/2006/table">
            <a:tbl>
              <a:tblPr firstRow="1" bandRow="1"/>
              <a:tblGrid>
                <a:gridCol w="2670174"/>
              </a:tblGrid>
              <a:tr h="1728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일정이 없습니다</a:t>
                      </a:r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9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9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07" name="그룹 56"/>
          <p:cNvGrpSpPr>
            <a:grpSpLocks/>
          </p:cNvGrpSpPr>
          <p:nvPr/>
        </p:nvGrpSpPr>
        <p:grpSpPr bwMode="auto">
          <a:xfrm>
            <a:off x="2846388" y="2899066"/>
            <a:ext cx="92075" cy="1728000"/>
            <a:chOff x="2712618" y="3297503"/>
            <a:chExt cx="90988" cy="1836000"/>
          </a:xfrm>
          <a:solidFill>
            <a:schemeClr val="bg1">
              <a:lumMod val="85000"/>
            </a:schemeClr>
          </a:solidFill>
        </p:grpSpPr>
        <p:sp>
          <p:nvSpPr>
            <p:cNvPr id="108" name="직사각형 107"/>
            <p:cNvSpPr/>
            <p:nvPr/>
          </p:nvSpPr>
          <p:spPr>
            <a:xfrm>
              <a:off x="2712618" y="3297503"/>
              <a:ext cx="90988" cy="1836000"/>
            </a:xfrm>
            <a:prstGeom prst="rect">
              <a:avLst/>
            </a:prstGeom>
            <a:grp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712618" y="3648200"/>
              <a:ext cx="90988" cy="431627"/>
            </a:xfrm>
            <a:prstGeom prst="rect">
              <a:avLst/>
            </a:prstGeom>
            <a:grp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1" name="모서리가 둥근 직사각형 110"/>
          <p:cNvSpPr/>
          <p:nvPr/>
        </p:nvSpPr>
        <p:spPr bwMode="auto">
          <a:xfrm>
            <a:off x="1192115" y="3861172"/>
            <a:ext cx="592306" cy="215900"/>
          </a:xfrm>
          <a:prstGeom prst="roundRect">
            <a:avLst>
              <a:gd name="adj" fmla="val 14029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일정등록</a:t>
            </a:r>
            <a:endParaRPr kumimoji="0" lang="en-US" altLang="ko-KR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659058" y="3544883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1038127" y="3861172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2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2512691" y="1373188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2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022353" y="2226810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4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2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텍스트 개체 틀 2"/>
          <p:cNvSpPr>
            <a:spLocks noGrp="1"/>
          </p:cNvSpPr>
          <p:nvPr>
            <p:ph type="body" sz="quarter" idx="19"/>
          </p:nvPr>
        </p:nvSpPr>
        <p:spPr>
          <a:ln/>
        </p:spPr>
        <p:txBody>
          <a:bodyPr/>
          <a:lstStyle/>
          <a:p>
            <a:r>
              <a:rPr lang="en-US" dirty="0">
                <a:ea typeface="맑은 고딕" pitchFamily="50" charset="-127"/>
              </a:rPr>
              <a:t>MA0101-001</a:t>
            </a:r>
            <a:endParaRPr dirty="0">
              <a:ea typeface="맑은 고딕" pitchFamily="50" charset="-127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01E812AB-C492-4D0A-AA05-5F828EA383FF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441406" y="1373188"/>
            <a:ext cx="189707" cy="4822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 err="1">
                <a:solidFill>
                  <a:schemeClr val="tx1"/>
                </a:solidFill>
              </a:rPr>
              <a:t>퀵메뉴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" y="4732334"/>
            <a:ext cx="2772461" cy="14400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ko-KR" alt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</a:t>
            </a:r>
            <a:endParaRPr lang="ko-KR" altLang="en-US" sz="20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73970" y="2279228"/>
            <a:ext cx="4320000" cy="23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581018"/>
              </p:ext>
            </p:extLst>
          </p:nvPr>
        </p:nvGraphicFramePr>
        <p:xfrm>
          <a:off x="3073971" y="2279227"/>
          <a:ext cx="15097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712"/>
              </a:tblGrid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진행업무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19050" cap="flat" cmpd="sng" algn="ctr">
                      <a:solidFill>
                        <a:srgbClr val="0079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적합성진단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미접수고객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LPS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미접수고객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증권전달대상고객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청약진행사항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대출금변동예정계약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01747"/>
              </p:ext>
            </p:extLst>
          </p:nvPr>
        </p:nvGraphicFramePr>
        <p:xfrm>
          <a:off x="4636393" y="2485730"/>
          <a:ext cx="2628000" cy="2118373"/>
        </p:xfrm>
        <a:graphic>
          <a:graphicData uri="http://schemas.openxmlformats.org/drawingml/2006/table">
            <a:tbl>
              <a:tblPr firstRow="1" bandRow="1"/>
              <a:tblGrid>
                <a:gridCol w="460623"/>
                <a:gridCol w="1512168"/>
                <a:gridCol w="655209"/>
              </a:tblGrid>
              <a:tr h="21128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진행중인 업무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김푸르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노후보장 시뮬레이션 수행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2013.11.13</a:t>
                      </a:r>
                    </a:p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12:07:25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권지용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인적정보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저장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2013.11.08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17:04:03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전해림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재무정보 저장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2013.11.08</a:t>
                      </a:r>
                    </a:p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17:03:18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김예진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계획수립 저장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2013.11 07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14:28:27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1507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8999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738" name="TextBox 55"/>
          <p:cNvSpPr txBox="1">
            <a:spLocks noChangeArrowheads="1"/>
          </p:cNvSpPr>
          <p:nvPr/>
        </p:nvSpPr>
        <p:spPr bwMode="auto">
          <a:xfrm>
            <a:off x="6766718" y="2269706"/>
            <a:ext cx="490538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800" dirty="0" err="1"/>
              <a:t>더보기</a:t>
            </a:r>
            <a:r>
              <a:rPr lang="ko-KR" altLang="en-US" sz="800" dirty="0"/>
              <a:t> 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sp>
        <p:nvSpPr>
          <p:cNvPr id="25759" name="TextBox 84"/>
          <p:cNvSpPr txBox="1">
            <a:spLocks noChangeArrowheads="1"/>
          </p:cNvSpPr>
          <p:nvPr/>
        </p:nvSpPr>
        <p:spPr bwMode="auto">
          <a:xfrm>
            <a:off x="228424" y="5325714"/>
            <a:ext cx="1927382" cy="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800" b="1" dirty="0"/>
              <a:t>We build Trust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800" b="1" dirty="0"/>
              <a:t>We make Quality</a:t>
            </a:r>
          </a:p>
        </p:txBody>
      </p:sp>
      <p:sp>
        <p:nvSpPr>
          <p:cNvPr id="25760" name="TextBox 86"/>
          <p:cNvSpPr txBox="1">
            <a:spLocks noChangeArrowheads="1"/>
          </p:cNvSpPr>
          <p:nvPr/>
        </p:nvSpPr>
        <p:spPr bwMode="auto">
          <a:xfrm>
            <a:off x="200472" y="4968525"/>
            <a:ext cx="805793" cy="23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000" b="1" i="1" dirty="0"/>
              <a:t>고객중심실천</a:t>
            </a:r>
          </a:p>
        </p:txBody>
      </p:sp>
      <p:pic>
        <p:nvPicPr>
          <p:cNvPr id="25761" name="그림 8" descr="2007_~1 copy.PNG"/>
          <p:cNvPicPr>
            <a:picLocks noChangeAspect="1"/>
          </p:cNvPicPr>
          <p:nvPr/>
        </p:nvPicPr>
        <p:blipFill>
          <a:blip r:embed="rId2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32" y="4759353"/>
            <a:ext cx="1041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762" name="그룹 90"/>
          <p:cNvGrpSpPr>
            <a:grpSpLocks/>
          </p:cNvGrpSpPr>
          <p:nvPr/>
        </p:nvGrpSpPr>
        <p:grpSpPr bwMode="auto">
          <a:xfrm>
            <a:off x="166688" y="6229350"/>
            <a:ext cx="7464425" cy="271463"/>
            <a:chOff x="166938" y="6351259"/>
            <a:chExt cx="7464277" cy="272582"/>
          </a:xfrm>
        </p:grpSpPr>
        <p:sp>
          <p:nvSpPr>
            <p:cNvPr id="89" name="직사각형 88"/>
            <p:cNvSpPr/>
            <p:nvPr/>
          </p:nvSpPr>
          <p:spPr>
            <a:xfrm>
              <a:off x="166938" y="6351259"/>
              <a:ext cx="7464277" cy="2725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COPYRIGHT PRUDENTIAL LIFE INSURANCE COMPANY OF KOREA LTD. ALL RIGHTS RESERVED.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6463" y="6397487"/>
              <a:ext cx="1677794" cy="197205"/>
            </a:xfrm>
            <a:prstGeom prst="rect">
              <a:avLst/>
            </a:prstGeom>
            <a:noFill/>
          </p:spPr>
          <p:txBody>
            <a:bodyPr wrap="none" lIns="18000" tIns="18000" rIns="18000" bIns="1800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System Help Desk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: 031-8006-2800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5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33039"/>
              </p:ext>
            </p:extLst>
          </p:nvPr>
        </p:nvGraphicFramePr>
        <p:xfrm>
          <a:off x="7675563" y="908050"/>
          <a:ext cx="2052637" cy="4323167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최근진행업무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목록 없을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최근 진행한 업무가 없습니다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.”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문구출력</a:t>
                      </a: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더보기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작업기록검색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anose="05000000000000000000" pitchFamily="2" charset="2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3)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개수는 디자인에서 나오는 수만큼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anose="05000000000000000000" pitchFamily="2" charset="2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4)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목록 중 이름 클릭 시 해당고객의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고객통합뷰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]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로 이동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변액보험공시실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as-is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그대로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회사홈페이지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뉴스클리핑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1)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as-is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그대로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뉴스클리핑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외부시스템 링크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신문기사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Sales Material</a:t>
                      </a: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[Sales Material]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고객유형코드조회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1)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고객유형코드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 호출</a:t>
                      </a: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검진센터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검진센터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호출</a:t>
                      </a: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108185" y="1450876"/>
            <a:ext cx="549313" cy="720526"/>
            <a:chOff x="3055227" y="1450876"/>
            <a:chExt cx="549313" cy="720526"/>
          </a:xfrm>
        </p:grpSpPr>
        <p:sp>
          <p:nvSpPr>
            <p:cNvPr id="2" name="타원 1"/>
            <p:cNvSpPr/>
            <p:nvPr/>
          </p:nvSpPr>
          <p:spPr bwMode="auto">
            <a:xfrm>
              <a:off x="3059883" y="1450876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55227" y="1992639"/>
              <a:ext cx="549313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보험금지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급</a:t>
              </a:r>
              <a:endParaRPr lang="ko-KR" altLang="en-US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846178" y="1450876"/>
            <a:ext cx="540000" cy="720526"/>
            <a:chOff x="3762696" y="1450876"/>
            <a:chExt cx="540000" cy="720526"/>
          </a:xfrm>
        </p:grpSpPr>
        <p:sp>
          <p:nvSpPr>
            <p:cNvPr id="57" name="타원 56"/>
            <p:cNvSpPr/>
            <p:nvPr/>
          </p:nvSpPr>
          <p:spPr bwMode="auto">
            <a:xfrm>
              <a:off x="3762696" y="1450876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09336" y="1992639"/>
              <a:ext cx="446721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만기도래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574858" y="1450876"/>
            <a:ext cx="540000" cy="720526"/>
            <a:chOff x="4465509" y="1450876"/>
            <a:chExt cx="540000" cy="720526"/>
          </a:xfrm>
        </p:grpSpPr>
        <p:sp>
          <p:nvSpPr>
            <p:cNvPr id="60" name="타원 59"/>
            <p:cNvSpPr/>
            <p:nvPr/>
          </p:nvSpPr>
          <p:spPr bwMode="auto">
            <a:xfrm>
              <a:off x="4465509" y="1450876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12149" y="1992639"/>
              <a:ext cx="446721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800" smtClean="0">
                  <a:latin typeface="맑은 고딕" pitchFamily="50" charset="-127"/>
                  <a:ea typeface="맑은 고딕" pitchFamily="50" charset="-127"/>
                </a:rPr>
                <a:t>실효대상</a:t>
              </a:r>
              <a:endParaRPr lang="ko-KR" altLang="en-US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303538" y="1450876"/>
            <a:ext cx="540000" cy="720526"/>
            <a:chOff x="5168322" y="1450876"/>
            <a:chExt cx="540000" cy="720526"/>
          </a:xfrm>
        </p:grpSpPr>
        <p:sp>
          <p:nvSpPr>
            <p:cNvPr id="63" name="타원 62"/>
            <p:cNvSpPr/>
            <p:nvPr/>
          </p:nvSpPr>
          <p:spPr bwMode="auto">
            <a:xfrm>
              <a:off x="5168322" y="1450876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14962" y="1992639"/>
              <a:ext cx="446721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전환가능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32218" y="1450876"/>
            <a:ext cx="540000" cy="720526"/>
            <a:chOff x="5871135" y="1450876"/>
            <a:chExt cx="540000" cy="720526"/>
          </a:xfrm>
        </p:grpSpPr>
        <p:sp>
          <p:nvSpPr>
            <p:cNvPr id="64" name="타원 63"/>
            <p:cNvSpPr/>
            <p:nvPr/>
          </p:nvSpPr>
          <p:spPr bwMode="auto">
            <a:xfrm>
              <a:off x="5871135" y="1450876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84112" y="1992639"/>
              <a:ext cx="514047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800" dirty="0" err="1" smtClean="0">
                  <a:latin typeface="맑은 고딕" pitchFamily="50" charset="-127"/>
                  <a:ea typeface="맑은 고딕" pitchFamily="50" charset="-127"/>
                </a:rPr>
                <a:t>Hgxid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추천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760900" y="1450876"/>
            <a:ext cx="549314" cy="720526"/>
            <a:chOff x="6707942" y="1450876"/>
            <a:chExt cx="549314" cy="720526"/>
          </a:xfrm>
        </p:grpSpPr>
        <p:sp>
          <p:nvSpPr>
            <p:cNvPr id="66" name="타원 65"/>
            <p:cNvSpPr/>
            <p:nvPr/>
          </p:nvSpPr>
          <p:spPr bwMode="auto">
            <a:xfrm>
              <a:off x="6712599" y="1450876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707942" y="1992639"/>
              <a:ext cx="549314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휴먼보험금</a:t>
              </a: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3073970" y="4722809"/>
            <a:ext cx="2221407" cy="14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9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endParaRPr lang="en-US" altLang="ko-KR" sz="9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r>
              <a:rPr lang="en-US" altLang="ko-KR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메인</a:t>
            </a:r>
            <a:r>
              <a:rPr lang="en-US" altLang="ko-KR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중앙하단 영역 </a:t>
            </a:r>
            <a:r>
              <a:rPr lang="ko-KR" alt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콘텐츠</a:t>
            </a:r>
            <a:r>
              <a:rPr lang="en-US" altLang="ko-KR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페이지</a:t>
            </a:r>
            <a:endParaRPr lang="en-US" altLang="ko-KR" sz="9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r>
              <a:rPr lang="ko-KR" alt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확인하여 작업</a:t>
            </a:r>
            <a:endParaRPr lang="en-US" altLang="ko-KR" sz="9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66688" y="1016000"/>
            <a:ext cx="7488237" cy="32385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5388005" y="4732335"/>
            <a:ext cx="972000" cy="522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tx1"/>
                </a:solidFill>
              </a:rPr>
              <a:t>image</a:t>
            </a:r>
          </a:p>
          <a:p>
            <a:pPr algn="ctr">
              <a:defRPr/>
            </a:pPr>
            <a:r>
              <a:rPr lang="en-US" altLang="ko-KR" sz="800" dirty="0" smtClean="0">
                <a:solidFill>
                  <a:schemeClr val="tx1"/>
                </a:solidFill>
              </a:rPr>
              <a:t>or icon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6427150" y="4732335"/>
            <a:ext cx="972000" cy="522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image</a:t>
            </a:r>
          </a:p>
          <a:p>
            <a:pPr algn="ctr">
              <a:defRPr/>
            </a:pPr>
            <a:r>
              <a:rPr lang="en-US" altLang="ko-KR" sz="800" dirty="0" smtClean="0">
                <a:solidFill>
                  <a:schemeClr val="tx1"/>
                </a:solidFill>
              </a:rPr>
              <a:t>or icon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41641" y="5229200"/>
            <a:ext cx="664729" cy="160937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700" dirty="0" err="1" smtClean="0">
                <a:latin typeface="맑은 고딕" pitchFamily="50" charset="-127"/>
                <a:ea typeface="맑은 고딕" pitchFamily="50" charset="-127"/>
              </a:rPr>
              <a:t>변액보험공시실</a:t>
            </a:r>
            <a:endParaRPr lang="ko-KR" altLang="en-US" sz="7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70554" y="5229200"/>
            <a:ext cx="485193" cy="160937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700" dirty="0" err="1" smtClean="0">
                <a:latin typeface="맑은 고딕" pitchFamily="50" charset="-127"/>
                <a:ea typeface="맑은 고딕" pitchFamily="50" charset="-127"/>
              </a:rPr>
              <a:t>뉴스클리핑</a:t>
            </a:r>
            <a:endParaRPr lang="ko-KR" altLang="en-US" sz="7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388005" y="5497039"/>
            <a:ext cx="619200" cy="657802"/>
            <a:chOff x="6770373" y="4732335"/>
            <a:chExt cx="619200" cy="657802"/>
          </a:xfrm>
        </p:grpSpPr>
        <p:sp>
          <p:nvSpPr>
            <p:cNvPr id="95" name="직사각형 94"/>
            <p:cNvSpPr/>
            <p:nvPr/>
          </p:nvSpPr>
          <p:spPr bwMode="auto">
            <a:xfrm>
              <a:off x="6770373" y="4732335"/>
              <a:ext cx="619200" cy="522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 image</a:t>
              </a:r>
            </a:p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or icon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78868" y="5229200"/>
              <a:ext cx="602212" cy="160937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Sales Material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6016329" y="5497039"/>
            <a:ext cx="754497" cy="650292"/>
            <a:chOff x="6018609" y="5497039"/>
            <a:chExt cx="754497" cy="650292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6091275" y="5497039"/>
              <a:ext cx="619200" cy="522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 image</a:t>
              </a:r>
            </a:p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or icon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018609" y="5986394"/>
              <a:ext cx="754497" cy="160937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고객유형코드조회</a:t>
              </a: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6779950" y="5497039"/>
            <a:ext cx="619200" cy="650292"/>
            <a:chOff x="6779950" y="5497039"/>
            <a:chExt cx="619200" cy="650292"/>
          </a:xfrm>
        </p:grpSpPr>
        <p:sp>
          <p:nvSpPr>
            <p:cNvPr id="106" name="직사각형 105"/>
            <p:cNvSpPr/>
            <p:nvPr/>
          </p:nvSpPr>
          <p:spPr bwMode="auto">
            <a:xfrm>
              <a:off x="6779950" y="5497039"/>
              <a:ext cx="619200" cy="522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image</a:t>
              </a:r>
            </a:p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or icon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91838" y="5986394"/>
              <a:ext cx="395425" cy="160937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검진센터</a:t>
              </a:r>
            </a:p>
          </p:txBody>
        </p:sp>
      </p:grpSp>
      <p:sp>
        <p:nvSpPr>
          <p:cNvPr id="128" name="타원 127"/>
          <p:cNvSpPr/>
          <p:nvPr/>
        </p:nvSpPr>
        <p:spPr>
          <a:xfrm>
            <a:off x="2950261" y="2205412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361922" y="1052513"/>
            <a:ext cx="2132126" cy="2524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glow rad="25400">
              <a:srgbClr val="0079C2"/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이름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 smtClean="0">
                <a:solidFill>
                  <a:schemeClr val="tx1"/>
                </a:solidFill>
              </a:rPr>
              <a:t>증권번호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572629" y="1052513"/>
            <a:ext cx="216000" cy="25241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4843409" y="1052513"/>
            <a:ext cx="288000" cy="25241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신규개인등록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171690" y="1052513"/>
            <a:ext cx="288000" cy="25241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신규단체등록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6688" y="1420560"/>
            <a:ext cx="2771775" cy="31986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613927"/>
              </p:ext>
            </p:extLst>
          </p:nvPr>
        </p:nvGraphicFramePr>
        <p:xfrm>
          <a:off x="177800" y="1798919"/>
          <a:ext cx="2773365" cy="1097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195"/>
                <a:gridCol w="396195"/>
                <a:gridCol w="396195"/>
                <a:gridCol w="396195"/>
                <a:gridCol w="396195"/>
                <a:gridCol w="396195"/>
                <a:gridCol w="396195"/>
              </a:tblGrid>
              <a:tr h="23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800" b="1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626" marB="45626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0" name="타원 79"/>
          <p:cNvSpPr/>
          <p:nvPr/>
        </p:nvSpPr>
        <p:spPr>
          <a:xfrm>
            <a:off x="2693666" y="2204864"/>
            <a:ext cx="88900" cy="889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730250" y="2204864"/>
            <a:ext cx="90488" cy="889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45"/>
          <p:cNvSpPr txBox="1">
            <a:spLocks noChangeArrowheads="1"/>
          </p:cNvSpPr>
          <p:nvPr/>
        </p:nvSpPr>
        <p:spPr bwMode="auto">
          <a:xfrm>
            <a:off x="900720" y="1490410"/>
            <a:ext cx="1294192" cy="25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900" b="1" dirty="0" smtClean="0"/>
              <a:t>&lt;     March 2014     &gt;</a:t>
            </a:r>
            <a:endParaRPr lang="ko-KR" altLang="en-US" sz="800" b="1" dirty="0"/>
          </a:p>
        </p:txBody>
      </p:sp>
      <p:sp>
        <p:nvSpPr>
          <p:cNvPr id="87" name="타원 86"/>
          <p:cNvSpPr/>
          <p:nvPr/>
        </p:nvSpPr>
        <p:spPr>
          <a:xfrm>
            <a:off x="1928664" y="2709384"/>
            <a:ext cx="88900" cy="904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1138140" y="2204864"/>
            <a:ext cx="88900" cy="904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007320" y="2288255"/>
            <a:ext cx="334510" cy="17876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Today</a:t>
            </a:r>
            <a:endParaRPr lang="ko-KR" altLang="en-US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30098"/>
              </p:ext>
            </p:extLst>
          </p:nvPr>
        </p:nvGraphicFramePr>
        <p:xfrm>
          <a:off x="176214" y="2907542"/>
          <a:ext cx="2670174" cy="1727999"/>
        </p:xfrm>
        <a:graphic>
          <a:graphicData uri="http://schemas.openxmlformats.org/drawingml/2006/table">
            <a:tbl>
              <a:tblPr firstRow="1" bandRow="1"/>
              <a:tblGrid>
                <a:gridCol w="352392"/>
                <a:gridCol w="1690583"/>
                <a:gridCol w="627199"/>
              </a:tblGrid>
              <a:tr h="17414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2014-03-04(</a:t>
                      </a:r>
                      <a:r>
                        <a:rPr lang="ko-KR" altLang="en-US" sz="900" b="1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900" b="1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849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9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생일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권지용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849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9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활동명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김푸르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11:00</a:t>
                      </a: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849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9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[LP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개인일정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개인일정제목입니다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19:00</a:t>
                      </a: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8384"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일정명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72001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231776" y="3148839"/>
            <a:ext cx="215900" cy="2270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tx1"/>
                </a:solidFill>
              </a:rPr>
              <a:t>icon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31776" y="3507614"/>
            <a:ext cx="2159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231776" y="3867977"/>
            <a:ext cx="215900" cy="2270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일</a:t>
            </a:r>
          </a:p>
        </p:txBody>
      </p:sp>
      <p:grpSp>
        <p:nvGrpSpPr>
          <p:cNvPr id="98" name="그룹 56"/>
          <p:cNvGrpSpPr>
            <a:grpSpLocks/>
          </p:cNvGrpSpPr>
          <p:nvPr/>
        </p:nvGrpSpPr>
        <p:grpSpPr bwMode="auto">
          <a:xfrm>
            <a:off x="2846388" y="2898875"/>
            <a:ext cx="92075" cy="1728000"/>
            <a:chOff x="2712618" y="3297503"/>
            <a:chExt cx="90988" cy="1836000"/>
          </a:xfrm>
        </p:grpSpPr>
        <p:sp>
          <p:nvSpPr>
            <p:cNvPr id="100" name="직사각형 99"/>
            <p:cNvSpPr/>
            <p:nvPr/>
          </p:nvSpPr>
          <p:spPr>
            <a:xfrm>
              <a:off x="2712618" y="3297503"/>
              <a:ext cx="90988" cy="183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712618" y="3648200"/>
              <a:ext cx="90988" cy="4316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231776" y="4227352"/>
            <a:ext cx="215900" cy="2270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2604425" y="1479427"/>
            <a:ext cx="288000" cy="25241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일정등록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332112" y="4674190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6386594" y="4675641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2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5349510" y="5442809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3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088995" y="5442809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4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6726517" y="5442809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5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105141"/>
              </p:ext>
            </p:extLst>
          </p:nvPr>
        </p:nvGraphicFramePr>
        <p:xfrm>
          <a:off x="3082130" y="4720643"/>
          <a:ext cx="2221406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69"/>
                <a:gridCol w="740468"/>
                <a:gridCol w="740469"/>
              </a:tblGrid>
              <a:tr h="365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감사고객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방문현황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404" marB="4540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9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유지율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</a:t>
                      </a:r>
                    </a:p>
                  </a:txBody>
                  <a:tcPr marL="91485" marR="91485" marT="45404" marB="4540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일시보험금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지급현황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5" marR="91485" marT="45404" marB="4540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7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MA0101-001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리스</a:t>
            </a:r>
            <a:r>
              <a:rPr lang="ko-KR" altLang="en-US" dirty="0"/>
              <a:t>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AAC9C25E-78D8-4DED-8B88-82C6701C6124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4488" y="930134"/>
            <a:ext cx="4320000" cy="23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82676"/>
              </p:ext>
            </p:extLst>
          </p:nvPr>
        </p:nvGraphicFramePr>
        <p:xfrm>
          <a:off x="344489" y="930133"/>
          <a:ext cx="15097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712"/>
              </a:tblGrid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진행업무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적합성진단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미접수고객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4" marR="91454" marT="45706" marB="45706" anchor="ctr">
                    <a:lnL w="19050" cap="flat" cmpd="sng" algn="ctr">
                      <a:solidFill>
                        <a:srgbClr val="0079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LPS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신청서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미접수고객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증권전달대상고객 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청약진행사항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대출금변동예정계약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18194"/>
              </p:ext>
            </p:extLst>
          </p:nvPr>
        </p:nvGraphicFramePr>
        <p:xfrm>
          <a:off x="1909614" y="1136636"/>
          <a:ext cx="2628000" cy="2043802"/>
        </p:xfrm>
        <a:graphic>
          <a:graphicData uri="http://schemas.openxmlformats.org/drawingml/2006/table">
            <a:tbl>
              <a:tblPr firstRow="1" bandRow="1"/>
              <a:tblGrid>
                <a:gridCol w="536330"/>
                <a:gridCol w="828300"/>
                <a:gridCol w="631685"/>
                <a:gridCol w="631685"/>
              </a:tblGrid>
              <a:tr h="21128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적합성진단입력일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삭제예정일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김푸르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820201-1******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2014-02-14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2014-03-17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권지용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전해림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김예진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55"/>
          <p:cNvSpPr txBox="1">
            <a:spLocks noChangeArrowheads="1"/>
          </p:cNvSpPr>
          <p:nvPr/>
        </p:nvSpPr>
        <p:spPr bwMode="auto">
          <a:xfrm>
            <a:off x="4037236" y="920612"/>
            <a:ext cx="490538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800" dirty="0" err="1"/>
              <a:t>더보기</a:t>
            </a:r>
            <a:r>
              <a:rPr lang="ko-KR" altLang="en-US" sz="800" dirty="0"/>
              <a:t> 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344488" y="3717033"/>
            <a:ext cx="4320000" cy="23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89881"/>
              </p:ext>
            </p:extLst>
          </p:nvPr>
        </p:nvGraphicFramePr>
        <p:xfrm>
          <a:off x="344489" y="3717032"/>
          <a:ext cx="15097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712"/>
              </a:tblGrid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진행업무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적합성진단 </a:t>
                      </a: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미접수고객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LPS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신청서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미접수고객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19050" cap="flat" cmpd="sng" algn="ctr">
                      <a:solidFill>
                        <a:srgbClr val="0079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증권전달대상고객 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청약진행사항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대출금변동예정계약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55"/>
          <p:cNvSpPr txBox="1">
            <a:spLocks noChangeArrowheads="1"/>
          </p:cNvSpPr>
          <p:nvPr/>
        </p:nvSpPr>
        <p:spPr bwMode="auto">
          <a:xfrm>
            <a:off x="4037236" y="3707511"/>
            <a:ext cx="490538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800" dirty="0" err="1"/>
              <a:t>더보기</a:t>
            </a:r>
            <a:r>
              <a:rPr lang="ko-KR" altLang="en-US" sz="800" dirty="0"/>
              <a:t> 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graphicFrame>
        <p:nvGraphicFramePr>
          <p:cNvPr id="2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35451"/>
              </p:ext>
            </p:extLst>
          </p:nvPr>
        </p:nvGraphicFramePr>
        <p:xfrm>
          <a:off x="7675563" y="908050"/>
          <a:ext cx="2052637" cy="4079931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적합성진단 삭제예정 리스트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목록 없을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적합성진단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미접수고객이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.”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더보기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고객정보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고객정보관리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적합성 삭제리스트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3)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개수는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30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일 이내 최근 건수 → 디자인에서 나오는 수만큼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고객정보 삭제예정 리스트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목록 없을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LPs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미접수고객이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.”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문구출력</a:t>
                      </a: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더보기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고객정보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고객정보관리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고객정보 삭제 리스트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3)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개수는 디자인에서 나오는 수만큼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21463"/>
              </p:ext>
            </p:extLst>
          </p:nvPr>
        </p:nvGraphicFramePr>
        <p:xfrm>
          <a:off x="1909614" y="3940873"/>
          <a:ext cx="2628000" cy="2071604"/>
        </p:xfrm>
        <a:graphic>
          <a:graphicData uri="http://schemas.openxmlformats.org/drawingml/2006/table">
            <a:tbl>
              <a:tblPr firstRow="1" bandRow="1"/>
              <a:tblGrid>
                <a:gridCol w="463840"/>
                <a:gridCol w="825724"/>
                <a:gridCol w="675592"/>
                <a:gridCol w="662844"/>
              </a:tblGrid>
              <a:tr h="21128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LPs</a:t>
                      </a:r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신청번호</a:t>
                      </a:r>
                      <a:endParaRPr lang="en-US" altLang="ko-KR" sz="800" u="none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LPs</a:t>
                      </a:r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신청일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삭제예정일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김푸르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820201-1******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A123456789</a:t>
                      </a:r>
                    </a:p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2014-02-14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2014-03-17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권지용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전해림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김예진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257175" y="1280439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57175" y="4432882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2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8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MA0101-001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-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AAC9C25E-78D8-4DED-8B88-82C6701C6124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4488" y="930134"/>
            <a:ext cx="4320000" cy="23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0092"/>
              </p:ext>
            </p:extLst>
          </p:nvPr>
        </p:nvGraphicFramePr>
        <p:xfrm>
          <a:off x="1909614" y="1136636"/>
          <a:ext cx="2615820" cy="2127323"/>
        </p:xfrm>
        <a:graphic>
          <a:graphicData uri="http://schemas.openxmlformats.org/drawingml/2006/table">
            <a:tbl>
              <a:tblPr firstRow="1" bandRow="1"/>
              <a:tblGrid>
                <a:gridCol w="648000"/>
                <a:gridCol w="432000"/>
                <a:gridCol w="612000"/>
                <a:gridCol w="504000"/>
                <a:gridCol w="419820"/>
              </a:tblGrid>
              <a:tr h="21128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증권번호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계약자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성립일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경과기간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1234567890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김푸르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2014-02-12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0457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8999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55"/>
          <p:cNvSpPr txBox="1">
            <a:spLocks noChangeArrowheads="1"/>
          </p:cNvSpPr>
          <p:nvPr/>
        </p:nvSpPr>
        <p:spPr bwMode="auto">
          <a:xfrm>
            <a:off x="4037236" y="920612"/>
            <a:ext cx="490538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800" dirty="0" err="1"/>
              <a:t>더보기</a:t>
            </a:r>
            <a:r>
              <a:rPr lang="ko-KR" altLang="en-US" sz="800" dirty="0"/>
              <a:t> 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344488" y="3717033"/>
            <a:ext cx="4320000" cy="23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396279"/>
              </p:ext>
            </p:extLst>
          </p:nvPr>
        </p:nvGraphicFramePr>
        <p:xfrm>
          <a:off x="344489" y="3717032"/>
          <a:ext cx="15097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712"/>
              </a:tblGrid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진행업무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적합성진단 </a:t>
                      </a: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미접수고객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LPS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신청서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미접수고객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증권전달대상고객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청약진행사항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19050" cap="flat" cmpd="sng" algn="ctr">
                      <a:solidFill>
                        <a:srgbClr val="0079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대출금변동예정계약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80392"/>
              </p:ext>
            </p:extLst>
          </p:nvPr>
        </p:nvGraphicFramePr>
        <p:xfrm>
          <a:off x="1987774" y="3923535"/>
          <a:ext cx="2520950" cy="2569258"/>
        </p:xfrm>
        <a:graphic>
          <a:graphicData uri="http://schemas.openxmlformats.org/drawingml/2006/table">
            <a:tbl>
              <a:tblPr firstRow="1" bandRow="1"/>
              <a:tblGrid>
                <a:gridCol w="504190"/>
                <a:gridCol w="444812"/>
                <a:gridCol w="563568"/>
                <a:gridCol w="516552"/>
                <a:gridCol w="491828"/>
              </a:tblGrid>
              <a:tr h="21128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증권번호</a:t>
                      </a:r>
                      <a:endParaRPr lang="en-US" altLang="ko-KR" sz="800" u="none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보험종류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계약자</a:t>
                      </a:r>
                      <a:r>
                        <a:rPr lang="en-US" altLang="ko-KR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피보험자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청약일</a:t>
                      </a:r>
                      <a:r>
                        <a:rPr lang="en-US" altLang="ko-KR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진단종류</a:t>
                      </a:r>
                      <a:endParaRPr lang="en-US" altLang="ko-KR" sz="800" u="none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진단일</a:t>
                      </a:r>
                      <a:r>
                        <a:rPr lang="en-US" altLang="ko-KR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성립일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1234567890</a:t>
                      </a:r>
                    </a:p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보험종류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김푸르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김푸르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2014-03-01</a:t>
                      </a:r>
                    </a:p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****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2014-03-01</a:t>
                      </a:r>
                    </a:p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2014-03-02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0457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8999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55"/>
          <p:cNvSpPr txBox="1">
            <a:spLocks noChangeArrowheads="1"/>
          </p:cNvSpPr>
          <p:nvPr/>
        </p:nvSpPr>
        <p:spPr bwMode="auto">
          <a:xfrm>
            <a:off x="4037236" y="3707511"/>
            <a:ext cx="490538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800" dirty="0" err="1"/>
              <a:t>더보기</a:t>
            </a:r>
            <a:r>
              <a:rPr lang="ko-KR" altLang="en-US" sz="800" dirty="0"/>
              <a:t> 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665810"/>
              </p:ext>
            </p:extLst>
          </p:nvPr>
        </p:nvGraphicFramePr>
        <p:xfrm>
          <a:off x="344489" y="930134"/>
          <a:ext cx="15097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712"/>
              </a:tblGrid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진행업무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적합성진단 </a:t>
                      </a: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미접수고객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LPS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신청서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미접수고객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증권전달대상고객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19050" cap="flat" cmpd="sng" algn="ctr">
                      <a:solidFill>
                        <a:srgbClr val="0079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청약진행사항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대출금변동예정계약 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922102"/>
              </p:ext>
            </p:extLst>
          </p:nvPr>
        </p:nvGraphicFramePr>
        <p:xfrm>
          <a:off x="7675563" y="908050"/>
          <a:ext cx="2052637" cy="3836091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증권전달고객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목록 없을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증권전달대상고객이 없습니다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.”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더보기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청약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증권전달대상계약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3)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개수는 디자인에서 나오는 수만큼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청약진행사항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목록 없을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진행중인 청약이 없습니다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.”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더보기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청약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청약진행사항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3)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개수는 디자인에서 나오는 수만큼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257175" y="2039798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57175" y="5192241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2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MA0101-001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-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AAC9C25E-78D8-4DED-8B88-82C6701C6124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4488" y="930134"/>
            <a:ext cx="4320000" cy="23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31674"/>
              </p:ext>
            </p:extLst>
          </p:nvPr>
        </p:nvGraphicFramePr>
        <p:xfrm>
          <a:off x="1909614" y="1136636"/>
          <a:ext cx="2615820" cy="2353762"/>
        </p:xfrm>
        <a:graphic>
          <a:graphicData uri="http://schemas.openxmlformats.org/drawingml/2006/table">
            <a:tbl>
              <a:tblPr firstRow="1" bandRow="1"/>
              <a:tblGrid>
                <a:gridCol w="523164"/>
                <a:gridCol w="576006"/>
                <a:gridCol w="432048"/>
                <a:gridCol w="561438"/>
                <a:gridCol w="523164"/>
              </a:tblGrid>
              <a:tr h="21128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증권번호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대출이자합산예정일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계약자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보험종류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원금</a:t>
                      </a:r>
                      <a:r>
                        <a:rPr lang="en-US" altLang="ko-KR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altLang="en-US" sz="800" u="none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APL</a:t>
                      </a:r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원금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1234567890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2014-01-01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김푸르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보험종류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***,***,****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0457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8999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55"/>
          <p:cNvSpPr txBox="1">
            <a:spLocks noChangeArrowheads="1"/>
          </p:cNvSpPr>
          <p:nvPr/>
        </p:nvSpPr>
        <p:spPr bwMode="auto">
          <a:xfrm>
            <a:off x="4037236" y="920612"/>
            <a:ext cx="490538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800" dirty="0" err="1"/>
              <a:t>더보기</a:t>
            </a:r>
            <a:r>
              <a:rPr lang="ko-KR" altLang="en-US" sz="800" dirty="0"/>
              <a:t> 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83022"/>
              </p:ext>
            </p:extLst>
          </p:nvPr>
        </p:nvGraphicFramePr>
        <p:xfrm>
          <a:off x="344489" y="930134"/>
          <a:ext cx="15097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712"/>
              </a:tblGrid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진행업무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적합성진단 </a:t>
                      </a: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미접수고객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LPS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신청서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미접수고객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증권전달대상고객 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청약진행사항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대출금변동예정계약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06" marB="45706" anchor="ctr">
                    <a:lnL w="19050" cap="flat" cmpd="sng" algn="ctr">
                      <a:solidFill>
                        <a:srgbClr val="0079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172067"/>
              </p:ext>
            </p:extLst>
          </p:nvPr>
        </p:nvGraphicFramePr>
        <p:xfrm>
          <a:off x="7675563" y="908050"/>
          <a:ext cx="2052637" cy="3714273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대출금변동예정계약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목록 없을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대출금변동예정계약이 없습니다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.”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더보기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계약리스트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대출금현황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메뉴로 이동 후 아래 검색조건으로 조회된 화면 출력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검색조건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&gt;(1a)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조회대상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대출금원리금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변동예정건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Today~Today+1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개수는 디자인에서 나오는 수만큼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As-Is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노란색항목만 출력함</a:t>
                      </a: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386803"/>
              </p:ext>
            </p:extLst>
          </p:nvPr>
        </p:nvGraphicFramePr>
        <p:xfrm>
          <a:off x="488504" y="4005064"/>
          <a:ext cx="6984768" cy="2231842"/>
        </p:xfrm>
        <a:graphic>
          <a:graphicData uri="http://schemas.openxmlformats.org/drawingml/2006/table">
            <a:tbl>
              <a:tblPr firstRow="1" bandRow="1"/>
              <a:tblGrid>
                <a:gridCol w="582064"/>
                <a:gridCol w="582064"/>
                <a:gridCol w="582064"/>
                <a:gridCol w="582064"/>
                <a:gridCol w="582064"/>
                <a:gridCol w="582064"/>
                <a:gridCol w="582064"/>
                <a:gridCol w="582064"/>
                <a:gridCol w="582064"/>
                <a:gridCol w="582064"/>
                <a:gridCol w="582064"/>
                <a:gridCol w="582064"/>
              </a:tblGrid>
              <a:tr h="21128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증권번호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대출이자합산예정일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청약일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계약자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계약자주민번호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피보험자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피보험자주민번호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보험종류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원금</a:t>
                      </a:r>
                      <a:r>
                        <a:rPr lang="en-US" altLang="ko-KR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APL</a:t>
                      </a:r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원금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계약상태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최종원리금 변동일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0457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8999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0" marR="36010" marT="35981" marB="359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8504" y="3717032"/>
            <a:ext cx="353746" cy="223262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As-Is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55"/>
          <p:cNvSpPr txBox="1">
            <a:spLocks noChangeArrowheads="1"/>
          </p:cNvSpPr>
          <p:nvPr/>
        </p:nvSpPr>
        <p:spPr bwMode="auto">
          <a:xfrm>
            <a:off x="1856656" y="920612"/>
            <a:ext cx="1433653" cy="23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800" dirty="0" smtClean="0"/>
              <a:t>최근</a:t>
            </a:r>
            <a:r>
              <a:rPr lang="en-US" altLang="ko-KR" sz="800" dirty="0" smtClean="0"/>
              <a:t> 1</a:t>
            </a:r>
            <a:r>
              <a:rPr lang="ko-KR" altLang="en-US" sz="800" dirty="0" err="1" smtClean="0"/>
              <a:t>개월이내</a:t>
            </a:r>
            <a:r>
              <a:rPr lang="ko-KR" altLang="en-US" sz="800" dirty="0" smtClean="0"/>
              <a:t> 변동예정계약</a:t>
            </a:r>
            <a:endParaRPr lang="ko-KR" altLang="en-US" sz="800" dirty="0"/>
          </a:p>
        </p:txBody>
      </p:sp>
      <p:sp>
        <p:nvSpPr>
          <p:cNvPr id="18" name="타원 17"/>
          <p:cNvSpPr/>
          <p:nvPr/>
        </p:nvSpPr>
        <p:spPr>
          <a:xfrm>
            <a:off x="257175" y="2780928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07529" y="3715851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2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5517232"/>
            <a:ext cx="5703151" cy="7118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타원 24"/>
          <p:cNvSpPr/>
          <p:nvPr/>
        </p:nvSpPr>
        <p:spPr>
          <a:xfrm>
            <a:off x="3710384" y="5517232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1a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0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텍스트 개체 틀 2"/>
          <p:cNvSpPr>
            <a:spLocks noGrp="1"/>
          </p:cNvSpPr>
          <p:nvPr>
            <p:ph type="body" sz="quarter" idx="19"/>
          </p:nvPr>
        </p:nvSpPr>
        <p:spPr>
          <a:xfrm>
            <a:off x="881063" y="279400"/>
            <a:ext cx="1116012" cy="198438"/>
          </a:xfrm>
        </p:spPr>
        <p:txBody>
          <a:bodyPr/>
          <a:lstStyle/>
          <a:p>
            <a:r>
              <a:rPr lang="en-US" altLang="ko-KR" dirty="0"/>
              <a:t>MA0101-001</a:t>
            </a:r>
            <a:endParaRPr lang="ko-KR" altLang="ko-KR" dirty="0" smtClean="0"/>
          </a:p>
        </p:txBody>
      </p:sp>
      <p:sp>
        <p:nvSpPr>
          <p:cNvPr id="26627" name="텍스트 개체 틀 3"/>
          <p:cNvSpPr>
            <a:spLocks noGrp="1"/>
          </p:cNvSpPr>
          <p:nvPr>
            <p:ph type="body" sz="quarter" idx="20"/>
          </p:nvPr>
        </p:nvSpPr>
        <p:spPr>
          <a:xfrm>
            <a:off x="2738438" y="279400"/>
            <a:ext cx="4211637" cy="198438"/>
          </a:xfrm>
          <a:ln/>
        </p:spPr>
        <p:txBody>
          <a:bodyPr/>
          <a:lstStyle/>
          <a:p>
            <a:r>
              <a:rPr dirty="0">
                <a:ea typeface="맑은 고딕" pitchFamily="50" charset="-127"/>
              </a:rPr>
              <a:t>메인 </a:t>
            </a:r>
            <a:r>
              <a:rPr lang="en-US" altLang="ko-KR" dirty="0"/>
              <a:t>- </a:t>
            </a:r>
            <a:r>
              <a:rPr lang="ko-KR" altLang="en-US" dirty="0" smtClean="0"/>
              <a:t>중앙</a:t>
            </a:r>
            <a:r>
              <a:rPr dirty="0" smtClean="0">
                <a:ea typeface="맑은 고딕" pitchFamily="50" charset="-127"/>
              </a:rPr>
              <a:t>하단 </a:t>
            </a:r>
            <a:r>
              <a:rPr dirty="0">
                <a:ea typeface="맑은 고딕" pitchFamily="50" charset="-127"/>
              </a:rPr>
              <a:t>영역 </a:t>
            </a:r>
            <a:r>
              <a:rPr dirty="0" err="1">
                <a:ea typeface="맑은 고딕" pitchFamily="50" charset="-127"/>
              </a:rPr>
              <a:t>콘텐츠</a:t>
            </a:r>
            <a:endParaRPr dirty="0">
              <a:ea typeface="맑은 고딕" pitchFamily="50" charset="-127"/>
            </a:endParaRPr>
          </a:p>
        </p:txBody>
      </p:sp>
      <p:sp>
        <p:nvSpPr>
          <p:cNvPr id="26628" name="텍스트 개체 틀 1"/>
          <p:cNvSpPr>
            <a:spLocks noGrp="1"/>
          </p:cNvSpPr>
          <p:nvPr>
            <p:ph type="body" sz="quarter" idx="21"/>
          </p:nvPr>
        </p:nvSpPr>
        <p:spPr>
          <a:xfrm>
            <a:off x="881063" y="496888"/>
            <a:ext cx="6048375" cy="198437"/>
          </a:xfrm>
          <a:ln/>
        </p:spPr>
        <p:txBody>
          <a:bodyPr/>
          <a:lstStyle/>
          <a:p>
            <a:r>
              <a:rPr dirty="0">
                <a:ea typeface="맑은 고딕" pitchFamily="50" charset="-127"/>
              </a:rPr>
              <a:t>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19BCCEFD-3EF3-43B1-8289-61E8B6C9AE2B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95872" y="982659"/>
            <a:ext cx="2304000" cy="19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14794"/>
              </p:ext>
            </p:extLst>
          </p:nvPr>
        </p:nvGraphicFramePr>
        <p:xfrm>
          <a:off x="304032" y="997745"/>
          <a:ext cx="2303999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00"/>
                <a:gridCol w="767999"/>
                <a:gridCol w="768000"/>
              </a:tblGrid>
              <a:tr h="365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감사고객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방문현황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404" marB="4540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9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유지율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</a:t>
                      </a:r>
                    </a:p>
                  </a:txBody>
                  <a:tcPr marL="91485" marR="91485" marT="45404" marB="4540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일시보험금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지급현황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404" marB="4540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771751" y="959639"/>
            <a:ext cx="2304000" cy="19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96649"/>
              </p:ext>
            </p:extLst>
          </p:nvPr>
        </p:nvGraphicFramePr>
        <p:xfrm>
          <a:off x="2771751" y="965200"/>
          <a:ext cx="2303999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00"/>
                <a:gridCol w="767999"/>
                <a:gridCol w="768000"/>
              </a:tblGrid>
              <a:tr h="365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감사고객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방문현황</a:t>
                      </a:r>
                    </a:p>
                  </a:txBody>
                  <a:tcPr marL="91485" marR="91485" marT="45404" marB="4540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유지율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</a:t>
                      </a:r>
                    </a:p>
                  </a:txBody>
                  <a:tcPr marL="91485" marR="91485" marT="45404" marB="4540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9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일시보험금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지급현황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404" marB="4540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219278" y="959639"/>
            <a:ext cx="2304000" cy="19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972821"/>
              </p:ext>
            </p:extLst>
          </p:nvPr>
        </p:nvGraphicFramePr>
        <p:xfrm>
          <a:off x="5219278" y="965200"/>
          <a:ext cx="2303999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00"/>
                <a:gridCol w="767999"/>
                <a:gridCol w="768000"/>
              </a:tblGrid>
              <a:tr h="365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감사고객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방문현황</a:t>
                      </a:r>
                    </a:p>
                  </a:txBody>
                  <a:tcPr marL="91485" marR="91485" marT="45404" marB="4540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유지율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</a:t>
                      </a:r>
                    </a:p>
                  </a:txBody>
                  <a:tcPr marL="91485" marR="91485" marT="45404" marB="4540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일시보험금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지급현황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5" marR="91485" marT="45404" marB="4540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9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2507"/>
              </p:ext>
            </p:extLst>
          </p:nvPr>
        </p:nvGraphicFramePr>
        <p:xfrm>
          <a:off x="5273278" y="1551165"/>
          <a:ext cx="2196000" cy="1152000"/>
        </p:xfrm>
        <a:graphic>
          <a:graphicData uri="http://schemas.openxmlformats.org/drawingml/2006/table">
            <a:tbl>
              <a:tblPr firstRow="1" bandRow="1"/>
              <a:tblGrid>
                <a:gridCol w="849585"/>
                <a:gridCol w="1346415"/>
              </a:tblGrid>
              <a:tr h="384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지난주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2,360</a:t>
                      </a:r>
                      <a:r>
                        <a:rPr lang="ko-KR" altLang="en-US" sz="800" u="none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백만원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4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올해누적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21,644</a:t>
                      </a: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백만원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4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창사누적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9pPr>
                    </a:lstStyle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402,253</a:t>
                      </a: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백만원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91376"/>
              </p:ext>
            </p:extLst>
          </p:nvPr>
        </p:nvGraphicFramePr>
        <p:xfrm>
          <a:off x="7675563" y="908050"/>
          <a:ext cx="2052637" cy="2982500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감사고객방문현황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더보기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고객정보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감사고객관리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메뉴로 이동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유지율현황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더보기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계약리스트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유지율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조회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메뉴로 이동</a:t>
                      </a: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일시보험금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지급현황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바로가기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링크 없음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205384" y="892171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40" name="TextBox 15"/>
          <p:cNvSpPr txBox="1">
            <a:spLocks noChangeArrowheads="1"/>
          </p:cNvSpPr>
          <p:nvPr/>
        </p:nvSpPr>
        <p:spPr bwMode="auto">
          <a:xfrm>
            <a:off x="1555317" y="2756251"/>
            <a:ext cx="897682" cy="16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800" dirty="0"/>
              <a:t>기준일 </a:t>
            </a:r>
            <a:r>
              <a:rPr lang="en-US" altLang="ko-KR" sz="800" dirty="0"/>
              <a:t>: 2014.07.01</a:t>
            </a:r>
            <a:endParaRPr lang="ko-KR" altLang="en-US" sz="8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042700"/>
              </p:ext>
            </p:extLst>
          </p:nvPr>
        </p:nvGraphicFramePr>
        <p:xfrm>
          <a:off x="337672" y="1551165"/>
          <a:ext cx="2196000" cy="1152000"/>
        </p:xfrm>
        <a:graphic>
          <a:graphicData uri="http://schemas.openxmlformats.org/drawingml/2006/table">
            <a:tbl>
              <a:tblPr firstRow="1" bandRow="1"/>
              <a:tblGrid>
                <a:gridCol w="862970"/>
                <a:gridCol w="666515"/>
                <a:gridCol w="666515"/>
              </a:tblGrid>
              <a:tr h="384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u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</a:t>
                      </a:r>
                      <a:endParaRPr lang="ko-KR" altLang="en-US" sz="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384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방문율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▲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84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Agency </a:t>
                      </a: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방문율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60%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▲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754724"/>
              </p:ext>
            </p:extLst>
          </p:nvPr>
        </p:nvGraphicFramePr>
        <p:xfrm>
          <a:off x="2754660" y="1429432"/>
          <a:ext cx="2321091" cy="152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0" name="워크시트" r:id="rId4" imgW="2695657" imgH="1733670" progId="Excel.Sheet.8">
                  <p:embed/>
                </p:oleObj>
              </mc:Choice>
              <mc:Fallback>
                <p:oleObj name="워크시트" r:id="rId4" imgW="2695657" imgH="1733670" progId="Excel.Sheet.8">
                  <p:embed/>
                  <p:pic>
                    <p:nvPicPr>
                      <p:cNvPr id="0" name="Picture 1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660" y="1429432"/>
                        <a:ext cx="2321091" cy="15231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15"/>
          <p:cNvSpPr txBox="1">
            <a:spLocks noChangeArrowheads="1"/>
          </p:cNvSpPr>
          <p:nvPr/>
        </p:nvSpPr>
        <p:spPr bwMode="auto">
          <a:xfrm>
            <a:off x="4122686" y="2708920"/>
            <a:ext cx="897682" cy="16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800" dirty="0"/>
              <a:t>기준일 </a:t>
            </a:r>
            <a:r>
              <a:rPr lang="en-US" altLang="ko-KR" sz="800" dirty="0"/>
              <a:t>: 2014.07.01</a:t>
            </a:r>
            <a:endParaRPr lang="ko-KR" altLang="en-US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4577309" y="1369646"/>
            <a:ext cx="368174" cy="160937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700" dirty="0" err="1" smtClean="0"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55117" y="1369646"/>
            <a:ext cx="368174" cy="160937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700" dirty="0" err="1" smtClean="0"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440832" y="892171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2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753200" y="892171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3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MA0101-001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배너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홈</a:t>
            </a:r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AAC9C25E-78D8-4DED-8B88-82C6701C6124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graphicFrame>
        <p:nvGraphicFramePr>
          <p:cNvPr id="6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482488"/>
              </p:ext>
            </p:extLst>
          </p:nvPr>
        </p:nvGraphicFramePr>
        <p:xfrm>
          <a:off x="7675563" y="908050"/>
          <a:ext cx="2052637" cy="3348513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관리자에서 등록한 배너출력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관리자에서 등록한 설문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등록 시 노출기간 설정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설정한 기간 동안에는 설문이 노출되며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이후 기간에는 배너가 출력됨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등록 시 설문은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객관식만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등록가능하며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답변형태는 복수선택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선택박스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단일선택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라디오버튼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인지 선택가능 함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길어지면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스크롤바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생김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75101" y="836712"/>
            <a:ext cx="2772461" cy="14400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ko-KR" alt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</a:t>
            </a:r>
            <a:endParaRPr lang="ko-KR" altLang="en-US" sz="20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84"/>
          <p:cNvSpPr txBox="1">
            <a:spLocks noChangeArrowheads="1"/>
          </p:cNvSpPr>
          <p:nvPr/>
        </p:nvSpPr>
        <p:spPr bwMode="auto">
          <a:xfrm>
            <a:off x="425725" y="1430092"/>
            <a:ext cx="1927382" cy="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800" b="1" dirty="0"/>
              <a:t>We build Trust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800" b="1" dirty="0"/>
              <a:t>We make Quality</a:t>
            </a:r>
          </a:p>
        </p:txBody>
      </p:sp>
      <p:sp>
        <p:nvSpPr>
          <p:cNvPr id="9" name="TextBox 86"/>
          <p:cNvSpPr txBox="1">
            <a:spLocks noChangeArrowheads="1"/>
          </p:cNvSpPr>
          <p:nvPr/>
        </p:nvSpPr>
        <p:spPr bwMode="auto">
          <a:xfrm>
            <a:off x="397773" y="1072903"/>
            <a:ext cx="805793" cy="23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000" b="1" i="1" dirty="0"/>
              <a:t>고객중심실천</a:t>
            </a:r>
          </a:p>
        </p:txBody>
      </p:sp>
      <p:pic>
        <p:nvPicPr>
          <p:cNvPr id="10" name="그림 8" descr="2007_~1 copy.PNG"/>
          <p:cNvPicPr>
            <a:picLocks noChangeAspect="1"/>
          </p:cNvPicPr>
          <p:nvPr/>
        </p:nvPicPr>
        <p:blipFill>
          <a:blip r:embed="rId2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633" y="863731"/>
            <a:ext cx="1041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232920" y="836712"/>
            <a:ext cx="2772000" cy="14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7425" y="894683"/>
            <a:ext cx="2701800" cy="35643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Q.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관리자에서 등록한 질문이 노출됩니다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길면 두 줄이 될 수도 있습니다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34" descr="라디오버튼_선택x.jp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066" y="1295843"/>
            <a:ext cx="1333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553145" y="1277898"/>
            <a:ext cx="679156" cy="17876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객관식 답변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34" descr="라디오버튼_선택x.jp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058" y="1511355"/>
            <a:ext cx="1333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53146" y="1493410"/>
            <a:ext cx="2412000" cy="35643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객관식 답변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2 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답변내용이 길어지면 두 줄이 될 수도 있습니다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34" descr="라디오버튼_선택x.jp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066" y="1862769"/>
            <a:ext cx="1333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53146" y="1850889"/>
            <a:ext cx="2412000" cy="35643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객관식 답변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3 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답변내용이 길어지면 두 줄이 될 수도 있습니다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84613" y="773243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142432" y="773243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2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grpSp>
        <p:nvGrpSpPr>
          <p:cNvPr id="23" name="그룹 56"/>
          <p:cNvGrpSpPr>
            <a:grpSpLocks/>
          </p:cNvGrpSpPr>
          <p:nvPr/>
        </p:nvGrpSpPr>
        <p:grpSpPr bwMode="auto">
          <a:xfrm>
            <a:off x="7004920" y="836712"/>
            <a:ext cx="92075" cy="1440000"/>
            <a:chOff x="2712618" y="3297503"/>
            <a:chExt cx="90988" cy="1836000"/>
          </a:xfrm>
        </p:grpSpPr>
        <p:sp>
          <p:nvSpPr>
            <p:cNvPr id="24" name="직사각형 23"/>
            <p:cNvSpPr/>
            <p:nvPr/>
          </p:nvSpPr>
          <p:spPr>
            <a:xfrm>
              <a:off x="2712618" y="3297503"/>
              <a:ext cx="90988" cy="183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12618" y="3648200"/>
              <a:ext cx="90988" cy="4316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497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415925" y="2500313"/>
            <a:ext cx="9074150" cy="714375"/>
          </a:xfrm>
        </p:spPr>
        <p:txBody>
          <a:bodyPr/>
          <a:lstStyle/>
          <a:p>
            <a:r>
              <a:rPr lang="en-US" altLang="ko-KR" smtClean="0"/>
              <a:t>Ⅰ. </a:t>
            </a:r>
            <a:r>
              <a:rPr lang="ko-KR" altLang="en-US" smtClean="0"/>
              <a:t>메뉴구조도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A7DC7513-D6DC-423F-9083-0218BF95233B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MA0201-001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검진센터 선택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검진센터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AAC9C25E-78D8-4DED-8B88-82C6701C6124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graphicFrame>
        <p:nvGraphicFramePr>
          <p:cNvPr id="6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167498"/>
              </p:ext>
            </p:extLst>
          </p:nvPr>
        </p:nvGraphicFramePr>
        <p:xfrm>
          <a:off x="7675563" y="908050"/>
          <a:ext cx="2052637" cy="3592251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검진센터 선택 후 확인버튼 클릭 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새창에서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열림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링크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세인파라메딕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hlinkClick r:id="rId2"/>
                        </a:rPr>
                        <a:t>http://www.seinpara.co.kr/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차파라메딕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http://www.chamedic.co.kr/</a:t>
                      </a: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안심파라메딕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http://www.asparamedic.co.kr/</a:t>
                      </a: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검진센터리스트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--&gt;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고객위치보기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as-is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그대로 이동함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 bwMode="auto">
          <a:xfrm>
            <a:off x="1920870" y="1836322"/>
            <a:ext cx="3087737" cy="23847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20870" y="1836322"/>
            <a:ext cx="3087737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검진센터 선택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4822135" y="1852197"/>
            <a:ext cx="15398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000000"/>
                </a:solidFill>
              </a:rPr>
              <a:t>X</a:t>
            </a:r>
            <a:endParaRPr lang="ko-KR" altLang="en-US" b="1">
              <a:solidFill>
                <a:srgbClr val="00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50698" y="1836322"/>
            <a:ext cx="0" cy="3190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34" descr="라디오버튼_선택x.jp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41" y="2652353"/>
            <a:ext cx="1333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89820" y="2571841"/>
            <a:ext cx="754497" cy="1021237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세인파라메딕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차파라메딕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안심파라메딕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검진센터리스트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56797" y="2285070"/>
            <a:ext cx="1371654" cy="196524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검진센터를 선택해주세요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34" descr="라디오버튼_선택x.jp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41" y="2905881"/>
            <a:ext cx="1333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34" descr="라디오버튼_선택x.jp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41" y="3156409"/>
            <a:ext cx="1333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34" descr="라디오버튼_선택x.jp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41" y="3409937"/>
            <a:ext cx="1333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모서리가 둥근 직사각형 156"/>
          <p:cNvSpPr>
            <a:spLocks noChangeArrowheads="1"/>
          </p:cNvSpPr>
          <p:nvPr/>
        </p:nvSpPr>
        <p:spPr bwMode="auto">
          <a:xfrm>
            <a:off x="4495522" y="3862065"/>
            <a:ext cx="395287" cy="215900"/>
          </a:xfrm>
          <a:prstGeom prst="roundRect">
            <a:avLst>
              <a:gd name="adj" fmla="val 14028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007486" y="3699780"/>
            <a:ext cx="288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405034" y="3789040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920870" y="2586525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2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55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MA0301-001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고객유형코드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고객유형코드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AAC9C25E-78D8-4DED-8B88-82C6701C6124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graphicFrame>
        <p:nvGraphicFramePr>
          <p:cNvPr id="6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524574"/>
              </p:ext>
            </p:extLst>
          </p:nvPr>
        </p:nvGraphicFramePr>
        <p:xfrm>
          <a:off x="7675563" y="908050"/>
          <a:ext cx="2052637" cy="2373255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 bwMode="auto">
          <a:xfrm>
            <a:off x="1920870" y="764704"/>
            <a:ext cx="3087737" cy="60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20870" y="764705"/>
            <a:ext cx="3087737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고객유형코드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4822135" y="780580"/>
            <a:ext cx="15398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000000"/>
                </a:solidFill>
              </a:rPr>
              <a:t>X</a:t>
            </a:r>
            <a:endParaRPr lang="ko-KR" altLang="en-US" b="1">
              <a:solidFill>
                <a:srgbClr val="00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50698" y="764705"/>
            <a:ext cx="0" cy="3190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91612" y="6298017"/>
            <a:ext cx="2730523" cy="441014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주의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고객유형이 중복되는 경우 번호가 빠른 코드를 우선순위로 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청약서에 기재합니다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:'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대부업자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이면서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환전상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인경우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환전상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코드인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번기재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09522"/>
              </p:ext>
            </p:extLst>
          </p:nvPr>
        </p:nvGraphicFramePr>
        <p:xfrm>
          <a:off x="2140640" y="1220330"/>
          <a:ext cx="2628000" cy="5041920"/>
        </p:xfrm>
        <a:graphic>
          <a:graphicData uri="http://schemas.openxmlformats.org/drawingml/2006/table">
            <a:tbl>
              <a:tblPr firstRow="1" bandRow="1"/>
              <a:tblGrid>
                <a:gridCol w="460623"/>
                <a:gridCol w="691505"/>
                <a:gridCol w="1475872"/>
              </a:tblGrid>
              <a:tr h="1578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7864">
                <a:tc rowSpan="25"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카지노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성인오락실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환전상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귀금속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보석상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대부업자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무기제조업자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무기 판매상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변호사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회계사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세무사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미성년자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남자무직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(20~55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세이하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중앙정부고위공무원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 이상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지방정부고위공무원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 이상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정당고위임원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공인노무사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감정평가사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보석감정사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미술품감정사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부동산감정사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기타감정사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관세사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법무사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변리사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개업의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외 일반 개인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274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28A3796F-3039-4051-B631-00E89EE53886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570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CO0401-001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AAC9C25E-78D8-4DED-8B88-82C6701C6124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graphicFrame>
        <p:nvGraphicFramePr>
          <p:cNvPr id="6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91278"/>
              </p:ext>
            </p:extLst>
          </p:nvPr>
        </p:nvGraphicFramePr>
        <p:xfrm>
          <a:off x="7675563" y="908050"/>
          <a:ext cx="2052637" cy="2373255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Validation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As-Is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동일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254"/>
          <p:cNvSpPr>
            <a:spLocks noChangeArrowheads="1"/>
          </p:cNvSpPr>
          <p:nvPr/>
        </p:nvSpPr>
        <p:spPr bwMode="auto">
          <a:xfrm>
            <a:off x="2643607" y="3093404"/>
            <a:ext cx="18002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54000" tIns="10800" rIns="54000" bIns="10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아이</a:t>
            </a:r>
            <a:r>
              <a:rPr lang="ko-KR" alt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디</a:t>
            </a:r>
          </a:p>
        </p:txBody>
      </p:sp>
      <p:sp>
        <p:nvSpPr>
          <p:cNvPr id="8" name="Rectangle 254"/>
          <p:cNvSpPr>
            <a:spLocks noChangeArrowheads="1"/>
          </p:cNvSpPr>
          <p:nvPr/>
        </p:nvSpPr>
        <p:spPr bwMode="auto">
          <a:xfrm>
            <a:off x="2643607" y="3417404"/>
            <a:ext cx="18002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54000" tIns="10800" rIns="54000" bIns="10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비밀번호</a:t>
            </a:r>
            <a:endParaRPr lang="ko-KR" altLang="en-US" b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모서리가 둥근 직사각형 58"/>
          <p:cNvSpPr>
            <a:spLocks noChangeArrowheads="1"/>
          </p:cNvSpPr>
          <p:nvPr/>
        </p:nvSpPr>
        <p:spPr bwMode="auto">
          <a:xfrm>
            <a:off x="4520952" y="3093404"/>
            <a:ext cx="684000" cy="576000"/>
          </a:xfrm>
          <a:prstGeom prst="roundRect">
            <a:avLst>
              <a:gd name="adj" fmla="val 14028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kumimoji="0"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23737" y="4020850"/>
            <a:ext cx="3816424" cy="47955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800" dirty="0" err="1" smtClean="0">
                <a:latin typeface="맑은 고딕" pitchFamily="50" charset="-127"/>
                <a:ea typeface="맑은 고딕" pitchFamily="50" charset="-127"/>
              </a:rPr>
              <a:t>CuREX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관련 문의사항이 있으신 경우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헬프데스트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(031-806-2800)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연락하시거나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인트라넷의 게시판의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800" dirty="0" err="1" smtClean="0">
                <a:latin typeface="맑은 고딕" pitchFamily="50" charset="-127"/>
                <a:ea typeface="맑은 고딕" pitchFamily="50" charset="-127"/>
              </a:rPr>
              <a:t>CuREX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관련 문의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이용하시기 바랍니다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비밀번호는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SSO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를 통해 변경하실 수 있습니다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7" descr="2007_~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07" y="2420888"/>
            <a:ext cx="1332000" cy="41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2023737" y="2813966"/>
            <a:ext cx="3816424" cy="0"/>
          </a:xfrm>
          <a:prstGeom prst="line">
            <a:avLst/>
          </a:prstGeom>
          <a:ln w="28575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023737" y="3948842"/>
            <a:ext cx="3816424" cy="0"/>
          </a:xfrm>
          <a:prstGeom prst="line">
            <a:avLst/>
          </a:prstGeom>
          <a:ln w="3175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829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28A3796F-3039-4051-B631-00E89EE53886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414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D52A1E9B-CF4A-40C0-A8D5-2176994193CB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26" name="직사각형 25"/>
          <p:cNvSpPr/>
          <p:nvPr/>
        </p:nvSpPr>
        <p:spPr bwMode="auto">
          <a:xfrm>
            <a:off x="1687012" y="1201738"/>
            <a:ext cx="1081087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제어판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313596" y="3429000"/>
            <a:ext cx="10795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개인비서정보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687012" y="1700808"/>
            <a:ext cx="1081087" cy="324000"/>
          </a:xfrm>
          <a:prstGeom prst="rect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환경설정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687012" y="2131020"/>
            <a:ext cx="1081087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800" dirty="0" err="1" smtClean="0">
                <a:latin typeface="맑은 고딕" pitchFamily="50" charset="-127"/>
                <a:ea typeface="맑은 고딕" pitchFamily="50" charset="-127"/>
              </a:rPr>
              <a:t>LiPS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보고서설정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313596" y="2564408"/>
            <a:ext cx="1081087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사용자정의필드관리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687012" y="2996208"/>
            <a:ext cx="1081087" cy="324000"/>
          </a:xfrm>
          <a:prstGeom prst="rect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작업기록검색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1688599" y="4301849"/>
            <a:ext cx="10795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LP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소식지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/e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레터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Profile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설정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1313596" y="3869057"/>
            <a:ext cx="1081087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비밀번호변경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1688599" y="4721693"/>
            <a:ext cx="10795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800" dirty="0" err="1" smtClean="0">
                <a:latin typeface="맑은 고딕" pitchFamily="50" charset="-127"/>
                <a:ea typeface="맑은 고딕" pitchFamily="50" charset="-127"/>
              </a:rPr>
              <a:t>mCuREX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단말기 등록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2876" y="3501618"/>
            <a:ext cx="288024" cy="17876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직선 화살표 연결선 46"/>
          <p:cNvCxnSpPr>
            <a:stCxn id="27" idx="1"/>
            <a:endCxn id="45" idx="3"/>
          </p:cNvCxnSpPr>
          <p:nvPr/>
        </p:nvCxnSpPr>
        <p:spPr>
          <a:xfrm flipH="1">
            <a:off x="750900" y="3591000"/>
            <a:ext cx="5626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3" idx="1"/>
            <a:endCxn id="45" idx="3"/>
          </p:cNvCxnSpPr>
          <p:nvPr/>
        </p:nvCxnSpPr>
        <p:spPr>
          <a:xfrm flipH="1" flipV="1">
            <a:off x="750900" y="3591000"/>
            <a:ext cx="562696" cy="4400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34" idx="3"/>
            <a:endCxn id="43" idx="1"/>
          </p:cNvCxnSpPr>
          <p:nvPr/>
        </p:nvCxnSpPr>
        <p:spPr>
          <a:xfrm flipV="1">
            <a:off x="2768099" y="3429597"/>
            <a:ext cx="2978576" cy="145409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0" idx="1"/>
            <a:endCxn id="45" idx="3"/>
          </p:cNvCxnSpPr>
          <p:nvPr/>
        </p:nvCxnSpPr>
        <p:spPr>
          <a:xfrm flipH="1">
            <a:off x="750900" y="2726408"/>
            <a:ext cx="562696" cy="8645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9" idx="3"/>
            <a:endCxn id="38" idx="1"/>
          </p:cNvCxnSpPr>
          <p:nvPr/>
        </p:nvCxnSpPr>
        <p:spPr>
          <a:xfrm flipV="1">
            <a:off x="2768099" y="1862808"/>
            <a:ext cx="2976989" cy="43021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 bwMode="auto">
          <a:xfrm>
            <a:off x="5745088" y="1201738"/>
            <a:ext cx="1081087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제어판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745088" y="1700808"/>
            <a:ext cx="1081087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보고서설정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746675" y="2834208"/>
            <a:ext cx="10795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Profile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설정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5746675" y="3267597"/>
            <a:ext cx="10795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800" dirty="0" err="1" smtClean="0">
                <a:latin typeface="맑은 고딕" pitchFamily="50" charset="-127"/>
                <a:ea typeface="맑은 고딕" pitchFamily="50" charset="-127"/>
              </a:rPr>
              <a:t>mCuREX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단말기 등록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85248" y="4858819"/>
            <a:ext cx="1583250" cy="196395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전체보기 메뉴에 아이콘메뉴로 함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화살표 연결선 49"/>
          <p:cNvCxnSpPr>
            <a:stCxn id="52" idx="3"/>
            <a:endCxn id="49" idx="1"/>
          </p:cNvCxnSpPr>
          <p:nvPr/>
        </p:nvCxnSpPr>
        <p:spPr>
          <a:xfrm>
            <a:off x="6826175" y="4957016"/>
            <a:ext cx="359073" cy="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040952" y="908720"/>
            <a:ext cx="352144" cy="17876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[As-Is]</a:t>
            </a:r>
            <a:endParaRPr lang="ko-KR" altLang="en-US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65260" y="908720"/>
            <a:ext cx="397028" cy="17876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[To-Be]</a:t>
            </a:r>
            <a:endParaRPr lang="ko-KR" altLang="en-US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85248" y="2194822"/>
            <a:ext cx="1103952" cy="196395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LP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소식지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e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레터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Profile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직선 화살표 연결선 58"/>
          <p:cNvCxnSpPr>
            <a:stCxn id="41" idx="3"/>
            <a:endCxn id="58" idx="1"/>
          </p:cNvCxnSpPr>
          <p:nvPr/>
        </p:nvCxnSpPr>
        <p:spPr>
          <a:xfrm flipV="1">
            <a:off x="6826175" y="2293020"/>
            <a:ext cx="359073" cy="7031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185248" y="1764611"/>
            <a:ext cx="2662070" cy="196395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니즈분석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계획수립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계약리뷰에서 표지설정 클릭 시 이동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화살표 연결선 60"/>
          <p:cNvCxnSpPr>
            <a:stCxn id="38" idx="3"/>
            <a:endCxn id="60" idx="1"/>
          </p:cNvCxnSpPr>
          <p:nvPr/>
        </p:nvCxnSpPr>
        <p:spPr>
          <a:xfrm>
            <a:off x="6826175" y="1862808"/>
            <a:ext cx="359073" cy="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2" idx="3"/>
            <a:endCxn id="41" idx="1"/>
          </p:cNvCxnSpPr>
          <p:nvPr/>
        </p:nvCxnSpPr>
        <p:spPr>
          <a:xfrm flipV="1">
            <a:off x="2768099" y="2996208"/>
            <a:ext cx="2978576" cy="146764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57"/>
          <p:cNvSpPr txBox="1">
            <a:spLocks noChangeArrowheads="1"/>
          </p:cNvSpPr>
          <p:nvPr/>
        </p:nvSpPr>
        <p:spPr bwMode="auto">
          <a:xfrm>
            <a:off x="5745088" y="2062044"/>
            <a:ext cx="1376288" cy="51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ko-KR" sz="800" dirty="0" err="1" smtClean="0"/>
              <a:t>LiPS</a:t>
            </a:r>
            <a:endParaRPr lang="en-US" altLang="ko-KR" sz="800" dirty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계약리뷰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출력항목기본</a:t>
            </a:r>
            <a:r>
              <a:rPr lang="ko-KR" altLang="en-US" sz="800" dirty="0"/>
              <a:t>값</a:t>
            </a:r>
            <a:endParaRPr lang="ko-KR" altLang="en-US" sz="800" dirty="0" smtClean="0"/>
          </a:p>
        </p:txBody>
      </p:sp>
      <p:sp>
        <p:nvSpPr>
          <p:cNvPr id="44" name="직사각형 43"/>
          <p:cNvSpPr/>
          <p:nvPr/>
        </p:nvSpPr>
        <p:spPr bwMode="auto">
          <a:xfrm>
            <a:off x="5746675" y="3649028"/>
            <a:ext cx="10795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/>
              <a:t>DM</a:t>
            </a:r>
            <a:r>
              <a:rPr lang="ko-KR" altLang="en-US" sz="800" dirty="0"/>
              <a:t>발송지 설정</a:t>
            </a:r>
          </a:p>
        </p:txBody>
      </p:sp>
      <p:cxnSp>
        <p:nvCxnSpPr>
          <p:cNvPr id="46" name="직선 화살표 연결선 45"/>
          <p:cNvCxnSpPr>
            <a:stCxn id="28" idx="3"/>
            <a:endCxn id="44" idx="1"/>
          </p:cNvCxnSpPr>
          <p:nvPr/>
        </p:nvCxnSpPr>
        <p:spPr>
          <a:xfrm>
            <a:off x="2768099" y="1862808"/>
            <a:ext cx="2978576" cy="194822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185248" y="3712831"/>
            <a:ext cx="1846142" cy="196395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As-Is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환경설정 중 안내장발송지 설정만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직선 화살표 연결선 50"/>
          <p:cNvCxnSpPr>
            <a:stCxn id="44" idx="3"/>
            <a:endCxn id="48" idx="1"/>
          </p:cNvCxnSpPr>
          <p:nvPr/>
        </p:nvCxnSpPr>
        <p:spPr>
          <a:xfrm>
            <a:off x="6826175" y="3811028"/>
            <a:ext cx="359073" cy="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 bwMode="auto">
          <a:xfrm>
            <a:off x="5745088" y="4795016"/>
            <a:ext cx="1081087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작업기록검색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19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 bwMode="auto">
          <a:xfrm>
            <a:off x="920552" y="1442566"/>
            <a:ext cx="6184081" cy="421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2040515" y="1801343"/>
            <a:ext cx="0" cy="383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CO0501-001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 err="1" smtClean="0"/>
              <a:t>LiPS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겉표지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제어판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보고서 설정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LiPS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겉표지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D70D0333-5C28-449E-BE7C-783511C0BB9B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920552" y="1442568"/>
            <a:ext cx="6184081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제어판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918161" y="1458443"/>
            <a:ext cx="15398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000000"/>
                </a:solidFill>
              </a:rPr>
              <a:t>X</a:t>
            </a:r>
            <a:endParaRPr lang="ko-KR" altLang="en-US" b="1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846724" y="1442568"/>
            <a:ext cx="0" cy="3190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19870"/>
              </p:ext>
            </p:extLst>
          </p:nvPr>
        </p:nvGraphicFramePr>
        <p:xfrm>
          <a:off x="7675563" y="908050"/>
          <a:ext cx="2052637" cy="3226291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선택된 표지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입력가능 글자수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표시방법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최대입력가능글자수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현재입력된글자수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입력가능글자수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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제어판 모두 공통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미리보기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[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미리보기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호출하여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겉표지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 저장해야 반영 </a:t>
                      </a: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Thumbnail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사이즈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249*340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1:1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작아진 사이즈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2072680" y="1862076"/>
            <a:ext cx="972505" cy="19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en-US" altLang="ko-KR" sz="800" b="1" dirty="0" smtClean="0"/>
              <a:t>| </a:t>
            </a:r>
            <a:r>
              <a:rPr lang="ko-KR" altLang="en-US" sz="800" b="1" dirty="0" smtClean="0"/>
              <a:t>보고서 설정 </a:t>
            </a:r>
            <a:r>
              <a:rPr lang="en-US" altLang="ko-KR" sz="800" b="1" dirty="0" smtClean="0"/>
              <a:t>- </a:t>
            </a:r>
            <a:r>
              <a:rPr lang="en-US" altLang="ko-KR" sz="800" b="1" dirty="0" err="1" smtClean="0"/>
              <a:t>LiPS</a:t>
            </a:r>
            <a:endParaRPr lang="ko-KR" altLang="en-US" sz="800" b="1" i="1" dirty="0" smtClean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000581"/>
              </p:ext>
            </p:extLst>
          </p:nvPr>
        </p:nvGraphicFramePr>
        <p:xfrm>
          <a:off x="946430" y="1809969"/>
          <a:ext cx="1080000" cy="152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</a:tblGrid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보고서 설정</a:t>
                      </a: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0000FF"/>
                          </a:solidFill>
                        </a:rPr>
                        <a:t>LiPS</a:t>
                      </a:r>
                      <a:endParaRPr lang="ko-KR" altLang="en-US" sz="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108000" marR="72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계약리뷰</a:t>
                      </a:r>
                    </a:p>
                  </a:txBody>
                  <a:tcPr marL="108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출력항목기본값</a:t>
                      </a:r>
                    </a:p>
                  </a:txBody>
                  <a:tcPr marL="108000" marR="72000" marT="36000" marB="3600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Profile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mCuREX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단말기등록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DM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발송지 설정</a:t>
                      </a: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 bwMode="auto">
          <a:xfrm>
            <a:off x="2081306" y="2141164"/>
            <a:ext cx="8280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겉표지</a:t>
            </a:r>
            <a:endParaRPr lang="ko-KR" altLang="en-US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901373" y="2141164"/>
            <a:ext cx="82800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속표지</a:t>
            </a: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40170"/>
              </p:ext>
            </p:extLst>
          </p:nvPr>
        </p:nvGraphicFramePr>
        <p:xfrm>
          <a:off x="2209101" y="4365104"/>
          <a:ext cx="4760123" cy="631680"/>
        </p:xfrm>
        <a:graphic>
          <a:graphicData uri="http://schemas.openxmlformats.org/drawingml/2006/table">
            <a:tbl>
              <a:tblPr firstRow="1" bandRow="1"/>
              <a:tblGrid>
                <a:gridCol w="614544"/>
                <a:gridCol w="4145579"/>
              </a:tblGrid>
              <a:tr h="287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소제목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800" b="0" u="none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/35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고객명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(0/18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6" name="Rectangle 254"/>
          <p:cNvSpPr>
            <a:spLocks noChangeArrowheads="1"/>
          </p:cNvSpPr>
          <p:nvPr/>
        </p:nvSpPr>
        <p:spPr bwMode="auto">
          <a:xfrm>
            <a:off x="2876160" y="4425610"/>
            <a:ext cx="4032000" cy="215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67" name="Rectangle 254"/>
          <p:cNvSpPr>
            <a:spLocks noChangeArrowheads="1"/>
          </p:cNvSpPr>
          <p:nvPr/>
        </p:nvSpPr>
        <p:spPr bwMode="auto">
          <a:xfrm>
            <a:off x="2876162" y="4725268"/>
            <a:ext cx="4032000" cy="215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b="0" dirty="0" smtClean="0">
                <a:solidFill>
                  <a:prstClr val="black"/>
                </a:solidFill>
                <a:latin typeface="+mn-ea"/>
                <a:ea typeface="+mn-ea"/>
              </a:rPr>
              <a:t>홍길동님께</a:t>
            </a:r>
            <a:endParaRPr lang="ko-KR" altLang="en-US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208070" y="2690272"/>
            <a:ext cx="896400" cy="1421547"/>
            <a:chOff x="2208070" y="2690272"/>
            <a:chExt cx="896400" cy="1421547"/>
          </a:xfrm>
        </p:grpSpPr>
        <p:sp>
          <p:nvSpPr>
            <p:cNvPr id="31" name="TextBox 30"/>
            <p:cNvSpPr txBox="1"/>
            <p:nvPr/>
          </p:nvSpPr>
          <p:spPr>
            <a:xfrm>
              <a:off x="2505846" y="3933056"/>
              <a:ext cx="300848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b="1" dirty="0" smtClean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표지</a:t>
              </a:r>
              <a:r>
                <a:rPr lang="en-US" altLang="ko-KR" sz="800" b="1" dirty="0" smtClean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>
              <a:spLocks noChangeAspect="1"/>
            </p:cNvSpPr>
            <p:nvPr/>
          </p:nvSpPr>
          <p:spPr bwMode="auto">
            <a:xfrm>
              <a:off x="2208070" y="2690272"/>
              <a:ext cx="896400" cy="12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9C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thumbnail</a:t>
              </a:r>
              <a:endPara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455488" y="2690272"/>
            <a:ext cx="896400" cy="1421547"/>
            <a:chOff x="3250686" y="2690272"/>
            <a:chExt cx="896400" cy="1421547"/>
          </a:xfrm>
        </p:grpSpPr>
        <p:sp>
          <p:nvSpPr>
            <p:cNvPr id="37" name="TextBox 36"/>
            <p:cNvSpPr txBox="1"/>
            <p:nvPr/>
          </p:nvSpPr>
          <p:spPr>
            <a:xfrm>
              <a:off x="3550065" y="3933056"/>
              <a:ext cx="297642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표지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3250686" y="2690272"/>
              <a:ext cx="896400" cy="12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thumbnail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702906" y="2679469"/>
            <a:ext cx="896400" cy="1412223"/>
            <a:chOff x="4342432" y="2679469"/>
            <a:chExt cx="896400" cy="1412223"/>
          </a:xfrm>
        </p:grpSpPr>
        <p:sp>
          <p:nvSpPr>
            <p:cNvPr id="40" name="TextBox 39"/>
            <p:cNvSpPr txBox="1"/>
            <p:nvPr/>
          </p:nvSpPr>
          <p:spPr>
            <a:xfrm>
              <a:off x="4641811" y="3912929"/>
              <a:ext cx="297642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표지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4342432" y="2679469"/>
              <a:ext cx="896400" cy="12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thumbnail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950324" y="2679469"/>
            <a:ext cx="896400" cy="1429855"/>
            <a:chOff x="5385048" y="2679469"/>
            <a:chExt cx="896400" cy="1429855"/>
          </a:xfrm>
        </p:grpSpPr>
        <p:sp>
          <p:nvSpPr>
            <p:cNvPr id="43" name="TextBox 42"/>
            <p:cNvSpPr txBox="1"/>
            <p:nvPr/>
          </p:nvSpPr>
          <p:spPr>
            <a:xfrm>
              <a:off x="5684427" y="3912929"/>
              <a:ext cx="297642" cy="196395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표지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5385048" y="2679469"/>
              <a:ext cx="896400" cy="12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thumbnail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083510" y="2420888"/>
            <a:ext cx="656714" cy="196395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표지 지정</a:t>
            </a: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6424402" y="5157192"/>
            <a:ext cx="539750" cy="215900"/>
          </a:xfrm>
          <a:prstGeom prst="roundRect">
            <a:avLst>
              <a:gd name="adj" fmla="val 14029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</a:t>
            </a: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5817096" y="5157192"/>
            <a:ext cx="539750" cy="215900"/>
          </a:xfrm>
          <a:prstGeom prst="roundRect">
            <a:avLst>
              <a:gd name="adj" fmla="val 14029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미리보기</a:t>
            </a:r>
            <a:endParaRPr kumimoji="0"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046625" y="1879328"/>
            <a:ext cx="144000" cy="144000"/>
          </a:xfrm>
          <a:prstGeom prst="ellipse">
            <a:avLst/>
          </a:prstGeom>
          <a:solidFill>
            <a:srgbClr val="0079C2"/>
          </a:solidFill>
          <a:ln w="9525"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</a:rPr>
              <a:t>?</a:t>
            </a:r>
            <a:endParaRPr kumimoji="0" lang="ko-KR" altLang="en-US" sz="1100" b="1" dirty="0" err="1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7833320" y="4425610"/>
            <a:ext cx="2072680" cy="1407402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DM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발송지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라벨지발송지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명칭 통일 필요</a:t>
            </a:r>
          </a:p>
        </p:txBody>
      </p:sp>
      <p:sp>
        <p:nvSpPr>
          <p:cNvPr id="51" name="타원 50"/>
          <p:cNvSpPr/>
          <p:nvPr/>
        </p:nvSpPr>
        <p:spPr>
          <a:xfrm>
            <a:off x="2117582" y="2617283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124642" y="4425610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2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726608" y="5084167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3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844045" y="5084167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4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0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 bwMode="auto">
          <a:xfrm>
            <a:off x="920552" y="1442566"/>
            <a:ext cx="6184081" cy="421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2040515" y="1801343"/>
            <a:ext cx="0" cy="383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CO0501-002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 err="1"/>
              <a:t>LiPS</a:t>
            </a:r>
            <a:r>
              <a:rPr lang="en-US" altLang="ko-KR" dirty="0"/>
              <a:t> - </a:t>
            </a:r>
            <a:r>
              <a:rPr lang="ko-KR" altLang="en-US" dirty="0" smtClean="0"/>
              <a:t>속표</a:t>
            </a:r>
            <a:r>
              <a:rPr lang="ko-KR" altLang="en-US" dirty="0"/>
              <a:t>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제어판 </a:t>
            </a:r>
            <a:r>
              <a:rPr lang="en-US" altLang="ko-KR" dirty="0"/>
              <a:t>&gt; </a:t>
            </a:r>
            <a:r>
              <a:rPr lang="ko-KR" altLang="en-US" dirty="0"/>
              <a:t>보고서 설정 </a:t>
            </a:r>
            <a:r>
              <a:rPr lang="en-US" altLang="ko-KR" dirty="0"/>
              <a:t>&gt; </a:t>
            </a:r>
            <a:r>
              <a:rPr lang="en-US" altLang="ko-KR" dirty="0" err="1"/>
              <a:t>LiPS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smtClean="0"/>
              <a:t>속표지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D70D0333-5C28-449E-BE7C-783511C0BB9B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920552" y="1442568"/>
            <a:ext cx="6184081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제어판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918161" y="1458443"/>
            <a:ext cx="15398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000000"/>
                </a:solidFill>
              </a:rPr>
              <a:t>X</a:t>
            </a:r>
            <a:endParaRPr lang="ko-KR" altLang="en-US" b="1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846724" y="1442568"/>
            <a:ext cx="0" cy="3190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68392"/>
              </p:ext>
            </p:extLst>
          </p:nvPr>
        </p:nvGraphicFramePr>
        <p:xfrm>
          <a:off x="7675563" y="908050"/>
          <a:ext cx="2052637" cy="3713718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초기값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이미지 있음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등록된 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Thumbnail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원래 사이즈에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1:1</a:t>
                      </a: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[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파일올리기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호출 →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파일올리기내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이미지 사이즈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142*170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출력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후 디폴트 이미지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초기값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기본이미지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셋팅됨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미리보기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[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미리보기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호출하여 속표지 보여줌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있음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 저장해야 반영 </a:t>
                      </a: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2072680" y="1862076"/>
            <a:ext cx="972505" cy="19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en-US" altLang="ko-KR" sz="800" b="1" dirty="0" smtClean="0"/>
              <a:t>| </a:t>
            </a:r>
            <a:r>
              <a:rPr lang="ko-KR" altLang="en-US" sz="800" b="1" dirty="0" smtClean="0"/>
              <a:t>보고서 설정 </a:t>
            </a:r>
            <a:r>
              <a:rPr lang="en-US" altLang="ko-KR" sz="800" b="1" dirty="0" smtClean="0"/>
              <a:t>- </a:t>
            </a:r>
            <a:r>
              <a:rPr lang="en-US" altLang="ko-KR" sz="800" b="1" dirty="0" err="1" smtClean="0"/>
              <a:t>LiPS</a:t>
            </a:r>
            <a:endParaRPr lang="ko-KR" altLang="en-US" sz="800" b="1" i="1" dirty="0" smtClean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04028"/>
              </p:ext>
            </p:extLst>
          </p:nvPr>
        </p:nvGraphicFramePr>
        <p:xfrm>
          <a:off x="946430" y="1809969"/>
          <a:ext cx="1080000" cy="152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</a:tblGrid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보고서 설정</a:t>
                      </a: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0000FF"/>
                          </a:solidFill>
                        </a:rPr>
                        <a:t>LiPS</a:t>
                      </a:r>
                      <a:endParaRPr lang="ko-KR" altLang="en-US" sz="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108000" marR="72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계약리뷰</a:t>
                      </a:r>
                    </a:p>
                  </a:txBody>
                  <a:tcPr marL="108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출력항목기본값</a:t>
                      </a:r>
                    </a:p>
                  </a:txBody>
                  <a:tcPr marL="108000" marR="72000" marT="36000" marB="3600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Profile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mCuREX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단말기등록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DM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발송지 설정</a:t>
                      </a: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 bwMode="auto">
          <a:xfrm>
            <a:off x="2081306" y="2141164"/>
            <a:ext cx="82800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겉표지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901373" y="2141164"/>
            <a:ext cx="8280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속표지</a:t>
            </a:r>
          </a:p>
        </p:txBody>
      </p:sp>
      <p:sp>
        <p:nvSpPr>
          <p:cNvPr id="48" name="타원 47"/>
          <p:cNvSpPr/>
          <p:nvPr/>
        </p:nvSpPr>
        <p:spPr>
          <a:xfrm>
            <a:off x="3046625" y="1879328"/>
            <a:ext cx="144000" cy="144000"/>
          </a:xfrm>
          <a:prstGeom prst="ellipse">
            <a:avLst/>
          </a:prstGeom>
          <a:solidFill>
            <a:srgbClr val="0079C2"/>
          </a:solidFill>
          <a:ln w="9525"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</a:rPr>
              <a:t>?</a:t>
            </a:r>
            <a:endParaRPr kumimoji="0" lang="ko-KR" altLang="en-US" sz="1100" b="1" dirty="0" err="1">
              <a:solidFill>
                <a:schemeClr val="bg1"/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42807"/>
              </p:ext>
            </p:extLst>
          </p:nvPr>
        </p:nvGraphicFramePr>
        <p:xfrm>
          <a:off x="2117073" y="2445894"/>
          <a:ext cx="4878081" cy="2484000"/>
        </p:xfrm>
        <a:graphic>
          <a:graphicData uri="http://schemas.openxmlformats.org/drawingml/2006/table">
            <a:tbl>
              <a:tblPr firstRow="1" bandRow="1"/>
              <a:tblGrid>
                <a:gridCol w="738270"/>
                <a:gridCol w="297457"/>
                <a:gridCol w="648072"/>
                <a:gridCol w="3194282"/>
              </a:tblGrid>
              <a:tr h="288000">
                <a:tc rowSpan="4" gridSpan="2"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휴대전화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010-1234-1234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pro@mypl.com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8000">
                <a:tc gridSpan="2" vMerge="1"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기타문구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800" b="0" u="none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/67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7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속표지문구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800" b="0" u="none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/500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3" name="그룹 52"/>
          <p:cNvGrpSpPr>
            <a:grpSpLocks noChangeAspect="1"/>
          </p:cNvGrpSpPr>
          <p:nvPr/>
        </p:nvGrpSpPr>
        <p:grpSpPr>
          <a:xfrm>
            <a:off x="2164940" y="2492896"/>
            <a:ext cx="938009" cy="1122968"/>
            <a:chOff x="2264773" y="2564904"/>
            <a:chExt cx="2805635" cy="1107606"/>
          </a:xfrm>
          <a:solidFill>
            <a:schemeClr val="bg1">
              <a:lumMod val="95000"/>
            </a:schemeClr>
          </a:solidFill>
        </p:grpSpPr>
        <p:sp>
          <p:nvSpPr>
            <p:cNvPr id="54" name="직사각형 53"/>
            <p:cNvSpPr>
              <a:spLocks noChangeAspect="1"/>
            </p:cNvSpPr>
            <p:nvPr/>
          </p:nvSpPr>
          <p:spPr bwMode="auto">
            <a:xfrm>
              <a:off x="2264773" y="2564904"/>
              <a:ext cx="2805635" cy="110525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2264774" y="2567310"/>
              <a:ext cx="2805634" cy="1105200"/>
            </a:xfrm>
            <a:prstGeom prst="line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2264773" y="2567310"/>
              <a:ext cx="2805634" cy="1105200"/>
            </a:xfrm>
            <a:prstGeom prst="line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254"/>
          <p:cNvSpPr>
            <a:spLocks noChangeArrowheads="1"/>
          </p:cNvSpPr>
          <p:nvPr/>
        </p:nvSpPr>
        <p:spPr bwMode="auto">
          <a:xfrm>
            <a:off x="3847381" y="3055515"/>
            <a:ext cx="3101033" cy="215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58" name="Rectangle 254"/>
          <p:cNvSpPr>
            <a:spLocks noChangeArrowheads="1"/>
          </p:cNvSpPr>
          <p:nvPr/>
        </p:nvSpPr>
        <p:spPr bwMode="auto">
          <a:xfrm>
            <a:off x="3847382" y="3341397"/>
            <a:ext cx="3101033" cy="57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grpSp>
        <p:nvGrpSpPr>
          <p:cNvPr id="59" name="그룹 94"/>
          <p:cNvGrpSpPr>
            <a:grpSpLocks/>
          </p:cNvGrpSpPr>
          <p:nvPr/>
        </p:nvGrpSpPr>
        <p:grpSpPr bwMode="auto">
          <a:xfrm>
            <a:off x="6876978" y="3341397"/>
            <a:ext cx="71437" cy="576000"/>
            <a:chOff x="4880992" y="1836198"/>
            <a:chExt cx="72008" cy="1887996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4880992" y="1836198"/>
              <a:ext cx="72008" cy="188799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ko-KR" altLang="en-US" sz="800" dirty="0"/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4880992" y="2188911"/>
              <a:ext cx="72008" cy="6839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ko-KR" altLang="en-US" sz="800" dirty="0"/>
            </a:p>
          </p:txBody>
        </p:sp>
      </p:grpSp>
      <p:sp>
        <p:nvSpPr>
          <p:cNvPr id="62" name="Rectangle 254"/>
          <p:cNvSpPr>
            <a:spLocks noChangeArrowheads="1"/>
          </p:cNvSpPr>
          <p:nvPr/>
        </p:nvSpPr>
        <p:spPr bwMode="auto">
          <a:xfrm>
            <a:off x="2915728" y="3995539"/>
            <a:ext cx="4002433" cy="86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grpSp>
        <p:nvGrpSpPr>
          <p:cNvPr id="63" name="그룹 94"/>
          <p:cNvGrpSpPr>
            <a:grpSpLocks/>
          </p:cNvGrpSpPr>
          <p:nvPr/>
        </p:nvGrpSpPr>
        <p:grpSpPr bwMode="auto">
          <a:xfrm>
            <a:off x="6843540" y="3995539"/>
            <a:ext cx="71437" cy="864000"/>
            <a:chOff x="4880992" y="1836198"/>
            <a:chExt cx="72008" cy="1887996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4880992" y="1836198"/>
              <a:ext cx="72008" cy="188799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ko-KR" altLang="en-US" sz="800" dirty="0"/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4880992" y="2188911"/>
              <a:ext cx="72008" cy="6839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ko-KR" altLang="en-US" sz="800" dirty="0"/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2179192" y="3676484"/>
            <a:ext cx="420422" cy="216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등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록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666528" y="3676484"/>
            <a:ext cx="420422" cy="216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삭제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6411318" y="5367783"/>
            <a:ext cx="539750" cy="215900"/>
          </a:xfrm>
          <a:prstGeom prst="roundRect">
            <a:avLst>
              <a:gd name="adj" fmla="val 14029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</a:t>
            </a: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5817500" y="5367783"/>
            <a:ext cx="539750" cy="215900"/>
          </a:xfrm>
          <a:prstGeom prst="roundRect">
            <a:avLst>
              <a:gd name="adj" fmla="val 14029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미리보기</a:t>
            </a:r>
            <a:endParaRPr kumimoji="0"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13604" y="4969743"/>
            <a:ext cx="4881552" cy="35643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본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입력창은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인사말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좋은 글귀 등을 삽입하기 위한 것으로 상품설명이 및 타사 상품과의 비교 등 본래 용도 외의 글은 기재할 수 없습니다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117582" y="2492896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096801" y="3632260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2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954697" y="3632260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3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727012" y="5326182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4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831740" y="5326182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5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5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 bwMode="auto">
          <a:xfrm>
            <a:off x="920552" y="1442566"/>
            <a:ext cx="6184081" cy="421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2040515" y="1801343"/>
            <a:ext cx="0" cy="383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CO0901-001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안내 </a:t>
            </a:r>
            <a:r>
              <a:rPr lang="ko-KR" altLang="en-US" dirty="0" err="1"/>
              <a:t>말풍선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전체 공통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D70D0333-5C28-449E-BE7C-783511C0BB9B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920552" y="1442568"/>
            <a:ext cx="6184081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제어판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918161" y="1458443"/>
            <a:ext cx="15398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000000"/>
                </a:solidFill>
              </a:rPr>
              <a:t>X</a:t>
            </a:r>
            <a:endParaRPr lang="ko-KR" altLang="en-US" b="1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846724" y="1442568"/>
            <a:ext cx="0" cy="3190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848597"/>
              </p:ext>
            </p:extLst>
          </p:nvPr>
        </p:nvGraphicFramePr>
        <p:xfrm>
          <a:off x="7675563" y="908050"/>
          <a:ext cx="2052637" cy="2495073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아이콘 클릭 시 안내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공통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2072680" y="1862076"/>
            <a:ext cx="972505" cy="19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en-US" altLang="ko-KR" sz="800" b="1" dirty="0" smtClean="0"/>
              <a:t>| </a:t>
            </a:r>
            <a:r>
              <a:rPr lang="ko-KR" altLang="en-US" sz="800" b="1" dirty="0" smtClean="0"/>
              <a:t>보고서 설정 </a:t>
            </a:r>
            <a:r>
              <a:rPr lang="en-US" altLang="ko-KR" sz="800" b="1" dirty="0" smtClean="0"/>
              <a:t>- </a:t>
            </a:r>
            <a:r>
              <a:rPr lang="en-US" altLang="ko-KR" sz="800" b="1" dirty="0" err="1" smtClean="0"/>
              <a:t>LiPS</a:t>
            </a:r>
            <a:endParaRPr lang="ko-KR" altLang="en-US" sz="800" b="1" i="1" dirty="0" smtClean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598479"/>
              </p:ext>
            </p:extLst>
          </p:nvPr>
        </p:nvGraphicFramePr>
        <p:xfrm>
          <a:off x="946430" y="1809969"/>
          <a:ext cx="1080000" cy="152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</a:tblGrid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보고서 설정</a:t>
                      </a: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0000FF"/>
                          </a:solidFill>
                        </a:rPr>
                        <a:t>LiPS</a:t>
                      </a:r>
                      <a:endParaRPr lang="ko-KR" altLang="en-US" sz="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108000" marR="72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계약리뷰</a:t>
                      </a:r>
                    </a:p>
                  </a:txBody>
                  <a:tcPr marL="108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출력항목기본값</a:t>
                      </a:r>
                    </a:p>
                  </a:txBody>
                  <a:tcPr marL="108000" marR="72000" marT="36000" marB="3600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Profile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mCuREX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단말기등록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DM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발송지 설정</a:t>
                      </a: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 bwMode="auto">
          <a:xfrm>
            <a:off x="2081306" y="2141164"/>
            <a:ext cx="8280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겉표지</a:t>
            </a:r>
            <a:endParaRPr lang="ko-KR" altLang="en-US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901373" y="2141164"/>
            <a:ext cx="82800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속표지</a:t>
            </a: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358772"/>
              </p:ext>
            </p:extLst>
          </p:nvPr>
        </p:nvGraphicFramePr>
        <p:xfrm>
          <a:off x="2209101" y="4365104"/>
          <a:ext cx="4760123" cy="631680"/>
        </p:xfrm>
        <a:graphic>
          <a:graphicData uri="http://schemas.openxmlformats.org/drawingml/2006/table">
            <a:tbl>
              <a:tblPr firstRow="1" bandRow="1"/>
              <a:tblGrid>
                <a:gridCol w="614544"/>
                <a:gridCol w="4145579"/>
              </a:tblGrid>
              <a:tr h="287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소제목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800" b="0" u="none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/35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고객명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(0/18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6" name="Rectangle 254"/>
          <p:cNvSpPr>
            <a:spLocks noChangeArrowheads="1"/>
          </p:cNvSpPr>
          <p:nvPr/>
        </p:nvSpPr>
        <p:spPr bwMode="auto">
          <a:xfrm>
            <a:off x="2876160" y="4425610"/>
            <a:ext cx="4032000" cy="215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67" name="Rectangle 254"/>
          <p:cNvSpPr>
            <a:spLocks noChangeArrowheads="1"/>
          </p:cNvSpPr>
          <p:nvPr/>
        </p:nvSpPr>
        <p:spPr bwMode="auto">
          <a:xfrm>
            <a:off x="2876162" y="4725268"/>
            <a:ext cx="4032000" cy="215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b="0" dirty="0" smtClean="0">
                <a:solidFill>
                  <a:prstClr val="black"/>
                </a:solidFill>
                <a:latin typeface="+mn-ea"/>
                <a:ea typeface="+mn-ea"/>
              </a:rPr>
              <a:t>홍길동님께</a:t>
            </a:r>
            <a:endParaRPr lang="ko-KR" altLang="en-US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208070" y="2690272"/>
            <a:ext cx="896400" cy="1421547"/>
            <a:chOff x="2208070" y="2690272"/>
            <a:chExt cx="896400" cy="1421547"/>
          </a:xfrm>
        </p:grpSpPr>
        <p:sp>
          <p:nvSpPr>
            <p:cNvPr id="31" name="TextBox 30"/>
            <p:cNvSpPr txBox="1"/>
            <p:nvPr/>
          </p:nvSpPr>
          <p:spPr>
            <a:xfrm>
              <a:off x="2505846" y="3933056"/>
              <a:ext cx="300848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b="1" dirty="0" smtClean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표지</a:t>
              </a:r>
              <a:r>
                <a:rPr lang="en-US" altLang="ko-KR" sz="800" b="1" dirty="0" smtClean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>
              <a:spLocks noChangeAspect="1"/>
            </p:cNvSpPr>
            <p:nvPr/>
          </p:nvSpPr>
          <p:spPr bwMode="auto">
            <a:xfrm>
              <a:off x="2208070" y="2690272"/>
              <a:ext cx="896400" cy="12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9C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thumbnail</a:t>
              </a:r>
              <a:endPara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455488" y="2690272"/>
            <a:ext cx="896400" cy="1421547"/>
            <a:chOff x="3250686" y="2690272"/>
            <a:chExt cx="896400" cy="1421547"/>
          </a:xfrm>
        </p:grpSpPr>
        <p:sp>
          <p:nvSpPr>
            <p:cNvPr id="37" name="TextBox 36"/>
            <p:cNvSpPr txBox="1"/>
            <p:nvPr/>
          </p:nvSpPr>
          <p:spPr>
            <a:xfrm>
              <a:off x="3550065" y="3933056"/>
              <a:ext cx="297642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표지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3250686" y="2690272"/>
              <a:ext cx="896400" cy="12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thumbnail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702906" y="2679469"/>
            <a:ext cx="896400" cy="1412223"/>
            <a:chOff x="4342432" y="2679469"/>
            <a:chExt cx="896400" cy="1412223"/>
          </a:xfrm>
        </p:grpSpPr>
        <p:sp>
          <p:nvSpPr>
            <p:cNvPr id="40" name="TextBox 39"/>
            <p:cNvSpPr txBox="1"/>
            <p:nvPr/>
          </p:nvSpPr>
          <p:spPr>
            <a:xfrm>
              <a:off x="4641811" y="3912929"/>
              <a:ext cx="297642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표지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4342432" y="2679469"/>
              <a:ext cx="896400" cy="12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thumbnail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950324" y="2679469"/>
            <a:ext cx="896400" cy="1429855"/>
            <a:chOff x="5385048" y="2679469"/>
            <a:chExt cx="896400" cy="1429855"/>
          </a:xfrm>
        </p:grpSpPr>
        <p:sp>
          <p:nvSpPr>
            <p:cNvPr id="43" name="TextBox 42"/>
            <p:cNvSpPr txBox="1"/>
            <p:nvPr/>
          </p:nvSpPr>
          <p:spPr>
            <a:xfrm>
              <a:off x="5684427" y="3912929"/>
              <a:ext cx="297642" cy="196395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표지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5385048" y="2679469"/>
              <a:ext cx="896400" cy="12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thumbnail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083510" y="2420888"/>
            <a:ext cx="656714" cy="196395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표지 지정</a:t>
            </a: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6424402" y="5157192"/>
            <a:ext cx="539750" cy="215900"/>
          </a:xfrm>
          <a:prstGeom prst="roundRect">
            <a:avLst>
              <a:gd name="adj" fmla="val 14029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</a:t>
            </a: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5817096" y="5157192"/>
            <a:ext cx="539750" cy="215900"/>
          </a:xfrm>
          <a:prstGeom prst="roundRect">
            <a:avLst>
              <a:gd name="adj" fmla="val 14029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미리보기</a:t>
            </a:r>
            <a:endParaRPr kumimoji="0"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046625" y="1879328"/>
            <a:ext cx="144000" cy="144000"/>
          </a:xfrm>
          <a:prstGeom prst="ellipse">
            <a:avLst/>
          </a:prstGeom>
          <a:solidFill>
            <a:srgbClr val="0079C2"/>
          </a:solidFill>
          <a:ln w="9525"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</a:rPr>
              <a:t>?</a:t>
            </a:r>
            <a:endParaRPr kumimoji="0" lang="ko-KR" altLang="en-US" sz="1100" b="1" dirty="0" err="1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856656" y="2102626"/>
            <a:ext cx="5112568" cy="1626560"/>
            <a:chOff x="1496616" y="2089726"/>
            <a:chExt cx="5112568" cy="1626560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1496616" y="2118604"/>
              <a:ext cx="5112568" cy="1597682"/>
            </a:xfrm>
            <a:prstGeom prst="rect">
              <a:avLst/>
            </a:prstGeom>
            <a:solidFill>
              <a:srgbClr val="E5F5FF"/>
            </a:solidFill>
            <a:ln w="28575">
              <a:solidFill>
                <a:srgbClr val="0079C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27664" y="2089726"/>
              <a:ext cx="153371" cy="285587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X</a:t>
              </a:r>
              <a:endParaRPr lang="ko-KR" altLang="en-US" sz="14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948285" y="2516547"/>
            <a:ext cx="4916104" cy="836571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latin typeface="맑은 고딕" pitchFamily="50" charset="-127"/>
                <a:ea typeface="맑은 고딕" pitchFamily="50" charset="-127"/>
              </a:rPr>
              <a:t>LiPS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겉표지와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속표지의 기본값을 설정할 수 있습니다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표지의 옵션에서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자주쓰시는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겉표지를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선택하실 수 있습니다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기타문구와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속표지 문구를 작성하시면 </a:t>
            </a:r>
            <a:r>
              <a:rPr lang="en-US" altLang="ko-KR" sz="800" dirty="0" err="1" smtClean="0">
                <a:latin typeface="맑은 고딕" pitchFamily="50" charset="-127"/>
                <a:ea typeface="맑은 고딕" pitchFamily="50" charset="-127"/>
              </a:rPr>
              <a:t>LiPS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보고서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출력시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기본값으로 출력됩니다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latin typeface="맑은 고딕" pitchFamily="50" charset="-127"/>
                <a:ea typeface="맑은 고딕" pitchFamily="50" charset="-127"/>
              </a:rPr>
              <a:t>LiPS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각 메뉴에서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보고서출력시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겉표지나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속표지의 값을 임시적으로 수정하여 출력할 수 있습니다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이 때에는 수정한 값은 저장이 되지 않으며 다시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출력시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제어판의 값을 다시 기본값으로 불러옵니다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28108" y="2213660"/>
            <a:ext cx="498016" cy="196524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표지설정</a:t>
            </a:r>
          </a:p>
        </p:txBody>
      </p:sp>
      <p:sp>
        <p:nvSpPr>
          <p:cNvPr id="56" name="타원 55"/>
          <p:cNvSpPr/>
          <p:nvPr/>
        </p:nvSpPr>
        <p:spPr>
          <a:xfrm>
            <a:off x="3104470" y="1761655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7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 bwMode="auto">
          <a:xfrm>
            <a:off x="920552" y="1442566"/>
            <a:ext cx="6184081" cy="421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040515" y="1801343"/>
            <a:ext cx="0" cy="383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CO0501-003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계약리뷰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가족보장표지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제어판 </a:t>
            </a:r>
            <a:r>
              <a:rPr lang="en-US" altLang="ko-KR" dirty="0"/>
              <a:t>&gt; </a:t>
            </a:r>
            <a:r>
              <a:rPr lang="ko-KR" altLang="en-US" dirty="0"/>
              <a:t>보고서 설정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계약리뷰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가족보장표지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D70D0333-5C28-449E-BE7C-783511C0BB9B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920552" y="1442568"/>
            <a:ext cx="6184081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제어판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918161" y="1458443"/>
            <a:ext cx="15398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000000"/>
                </a:solidFill>
              </a:rPr>
              <a:t>X</a:t>
            </a:r>
            <a:endParaRPr lang="ko-KR" altLang="en-US" b="1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846724" y="1442568"/>
            <a:ext cx="0" cy="3190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482376"/>
              </p:ext>
            </p:extLst>
          </p:nvPr>
        </p:nvGraphicFramePr>
        <p:xfrm>
          <a:off x="7675563" y="908050"/>
          <a:ext cx="2052637" cy="2373255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As-Is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Thumbnail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사이즈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249*340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1:1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작아진 사이즈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2072680" y="1862076"/>
            <a:ext cx="1180896" cy="19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800" b="1" dirty="0" smtClean="0"/>
              <a:t>| </a:t>
            </a:r>
            <a:r>
              <a:rPr lang="ko-KR" altLang="en-US" sz="800" b="1" dirty="0" smtClean="0"/>
              <a:t>보고서 </a:t>
            </a:r>
            <a:r>
              <a:rPr lang="ko-KR" altLang="en-US" sz="800" b="1" dirty="0"/>
              <a:t>설정 </a:t>
            </a:r>
            <a:r>
              <a:rPr lang="en-US" altLang="ko-KR" sz="800" b="1" dirty="0" smtClean="0"/>
              <a:t>- </a:t>
            </a:r>
            <a:r>
              <a:rPr lang="ko-KR" altLang="en-US" sz="800" b="1" dirty="0" smtClean="0"/>
              <a:t>계약리뷰</a:t>
            </a:r>
            <a:endParaRPr lang="ko-KR" altLang="en-US" sz="800" b="1" i="1" dirty="0" smtClean="0"/>
          </a:p>
        </p:txBody>
      </p:sp>
      <p:grpSp>
        <p:nvGrpSpPr>
          <p:cNvPr id="28" name="그룹 27"/>
          <p:cNvGrpSpPr/>
          <p:nvPr/>
        </p:nvGrpSpPr>
        <p:grpSpPr>
          <a:xfrm>
            <a:off x="2208070" y="2690272"/>
            <a:ext cx="896400" cy="1421547"/>
            <a:chOff x="2208070" y="2690272"/>
            <a:chExt cx="896400" cy="1421547"/>
          </a:xfrm>
        </p:grpSpPr>
        <p:sp>
          <p:nvSpPr>
            <p:cNvPr id="11" name="TextBox 10"/>
            <p:cNvSpPr txBox="1"/>
            <p:nvPr/>
          </p:nvSpPr>
          <p:spPr>
            <a:xfrm>
              <a:off x="2505846" y="3933056"/>
              <a:ext cx="300848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b="1" dirty="0" smtClean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표지</a:t>
              </a:r>
              <a:r>
                <a:rPr lang="en-US" altLang="ko-KR" sz="800" b="1" dirty="0" smtClean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/>
            <p:cNvSpPr>
              <a:spLocks noChangeAspect="1"/>
            </p:cNvSpPr>
            <p:nvPr/>
          </p:nvSpPr>
          <p:spPr bwMode="auto">
            <a:xfrm>
              <a:off x="2208070" y="2690272"/>
              <a:ext cx="896400" cy="12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9C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thumbnail</a:t>
              </a:r>
              <a:endPara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455488" y="2690272"/>
            <a:ext cx="896400" cy="1421547"/>
            <a:chOff x="3250686" y="2690272"/>
            <a:chExt cx="896400" cy="1421547"/>
          </a:xfrm>
        </p:grpSpPr>
        <p:sp>
          <p:nvSpPr>
            <p:cNvPr id="16" name="TextBox 15"/>
            <p:cNvSpPr txBox="1"/>
            <p:nvPr/>
          </p:nvSpPr>
          <p:spPr>
            <a:xfrm>
              <a:off x="3550065" y="3933056"/>
              <a:ext cx="297642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표지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3250686" y="2690272"/>
              <a:ext cx="896400" cy="12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thumbnail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702906" y="2679469"/>
            <a:ext cx="896400" cy="1412223"/>
            <a:chOff x="4342432" y="2679469"/>
            <a:chExt cx="896400" cy="1412223"/>
          </a:xfrm>
        </p:grpSpPr>
        <p:sp>
          <p:nvSpPr>
            <p:cNvPr id="18" name="TextBox 17"/>
            <p:cNvSpPr txBox="1"/>
            <p:nvPr/>
          </p:nvSpPr>
          <p:spPr>
            <a:xfrm>
              <a:off x="4641811" y="3912929"/>
              <a:ext cx="297642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표지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4342432" y="2679469"/>
              <a:ext cx="896400" cy="12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thumbnail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950324" y="2679469"/>
            <a:ext cx="896400" cy="1429855"/>
            <a:chOff x="5385048" y="2679469"/>
            <a:chExt cx="896400" cy="1429855"/>
          </a:xfrm>
        </p:grpSpPr>
        <p:sp>
          <p:nvSpPr>
            <p:cNvPr id="22" name="TextBox 21"/>
            <p:cNvSpPr txBox="1"/>
            <p:nvPr/>
          </p:nvSpPr>
          <p:spPr>
            <a:xfrm>
              <a:off x="5684427" y="3912929"/>
              <a:ext cx="297642" cy="196395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표지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5385048" y="2679469"/>
              <a:ext cx="896400" cy="12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thumbnail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083510" y="2420888"/>
            <a:ext cx="656714" cy="196395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표지 지정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2081306" y="2141164"/>
            <a:ext cx="8280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가족보장 표지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2907898" y="2141164"/>
            <a:ext cx="82800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개인보장 표지</a:t>
            </a: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6306974" y="4495117"/>
            <a:ext cx="539750" cy="215900"/>
          </a:xfrm>
          <a:prstGeom prst="roundRect">
            <a:avLst>
              <a:gd name="adj" fmla="val 14029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</a:t>
            </a: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916522"/>
              </p:ext>
            </p:extLst>
          </p:nvPr>
        </p:nvGraphicFramePr>
        <p:xfrm>
          <a:off x="946430" y="1809969"/>
          <a:ext cx="1080000" cy="152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</a:tblGrid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보고서 설정</a:t>
                      </a: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LiPS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8000" marR="72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계약리뷰</a:t>
                      </a:r>
                    </a:p>
                  </a:txBody>
                  <a:tcPr marL="108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출력항목기본값</a:t>
                      </a:r>
                    </a:p>
                  </a:txBody>
                  <a:tcPr marL="108000" marR="72000" marT="36000" marB="3600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Profile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mCuREX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단말기등록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DM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발송지 설정</a:t>
                      </a: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0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238125" y="214313"/>
            <a:ext cx="7500938" cy="296862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메뉴구조도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FDA72599-7CF9-472B-A0A7-56010D6BE2E1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66713" y="1201738"/>
            <a:ext cx="10795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고객정보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735138" y="1201738"/>
            <a:ext cx="10795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800" dirty="0" err="1" smtClean="0">
                <a:latin typeface="맑은 고딕" pitchFamily="50" charset="-127"/>
                <a:ea typeface="맑은 고딕" pitchFamily="50" charset="-127"/>
              </a:rPr>
              <a:t>LiPS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103563" y="1201738"/>
            <a:ext cx="10795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계약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368800" y="1201738"/>
            <a:ext cx="10795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스마트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CRM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062788" y="1201738"/>
            <a:ext cx="1081087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유틸리티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103563" y="1700808"/>
            <a:ext cx="10795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계약검색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103563" y="2131020"/>
            <a:ext cx="10795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계약리스트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103563" y="2564408"/>
            <a:ext cx="10795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계약리뷰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744663" y="1700808"/>
            <a:ext cx="10795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니즈분석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1733550" y="3890865"/>
            <a:ext cx="1081088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계획수립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4368800" y="1700808"/>
            <a:ext cx="10795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스마트서비스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4368800" y="2131020"/>
            <a:ext cx="10795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일정표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4368800" y="2564408"/>
            <a:ext cx="10795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CS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스테이션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4368800" y="3753000"/>
            <a:ext cx="10795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활동통계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44488" y="1700808"/>
            <a:ext cx="1081087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고객통합뷰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44488" y="2131020"/>
            <a:ext cx="1081087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고객정보관리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1733550" y="5332089"/>
            <a:ext cx="1081088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Sales Material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7062788" y="1700808"/>
            <a:ext cx="1081087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신규개인등록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7062788" y="2131020"/>
            <a:ext cx="1081087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신규단체등록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7062788" y="2564408"/>
            <a:ext cx="1081087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전산발행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7062788" y="2996208"/>
            <a:ext cx="1081087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작업기록검색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103563" y="3304034"/>
            <a:ext cx="10795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청약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298" name="그룹 10"/>
          <p:cNvGrpSpPr>
            <a:grpSpLocks/>
          </p:cNvGrpSpPr>
          <p:nvPr/>
        </p:nvGrpSpPr>
        <p:grpSpPr bwMode="auto">
          <a:xfrm>
            <a:off x="6392863" y="638175"/>
            <a:ext cx="3368675" cy="323850"/>
            <a:chOff x="6393160" y="637828"/>
            <a:chExt cx="3368824" cy="324643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6393160" y="637828"/>
              <a:ext cx="3368824" cy="32464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구분</a:t>
              </a:r>
            </a:p>
          </p:txBody>
        </p:sp>
        <p:grpSp>
          <p:nvGrpSpPr>
            <p:cNvPr id="11301" name="그룹 3"/>
            <p:cNvGrpSpPr>
              <a:grpSpLocks/>
            </p:cNvGrpSpPr>
            <p:nvPr/>
          </p:nvGrpSpPr>
          <p:grpSpPr bwMode="auto">
            <a:xfrm>
              <a:off x="6964359" y="692149"/>
              <a:ext cx="2669038" cy="216000"/>
              <a:chOff x="6681192" y="694882"/>
              <a:chExt cx="2669038" cy="216000"/>
            </a:xfrm>
          </p:grpSpPr>
          <p:sp>
            <p:nvSpPr>
              <p:cNvPr id="52" name="직사각형 51"/>
              <p:cNvSpPr/>
              <p:nvPr/>
            </p:nvSpPr>
            <p:spPr bwMode="auto">
              <a:xfrm>
                <a:off x="6681518" y="694668"/>
                <a:ext cx="215910" cy="2164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7762653" y="694668"/>
                <a:ext cx="214322" cy="2164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304" name="TextBox 1"/>
              <p:cNvSpPr txBox="1">
                <a:spLocks noChangeArrowheads="1"/>
              </p:cNvSpPr>
              <p:nvPr/>
            </p:nvSpPr>
            <p:spPr bwMode="auto">
              <a:xfrm>
                <a:off x="6955612" y="704620"/>
                <a:ext cx="488398" cy="196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18000" rIns="18000" bIns="1800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11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900"/>
                  <a:t>: 1Depth</a:t>
                </a:r>
                <a:endParaRPr lang="ko-KR" altLang="en-US" sz="900"/>
              </a:p>
            </p:txBody>
          </p:sp>
          <p:sp>
            <p:nvSpPr>
              <p:cNvPr id="11305" name="TextBox 53"/>
              <p:cNvSpPr txBox="1">
                <a:spLocks noChangeArrowheads="1"/>
              </p:cNvSpPr>
              <p:nvPr/>
            </p:nvSpPr>
            <p:spPr bwMode="auto">
              <a:xfrm>
                <a:off x="8012514" y="704620"/>
                <a:ext cx="488398" cy="196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18000" rIns="18000" bIns="1800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11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900"/>
                  <a:t>: 2Depth</a:t>
                </a:r>
                <a:endParaRPr lang="ko-KR" altLang="en-US" sz="900"/>
              </a:p>
            </p:txBody>
          </p:sp>
          <p:sp>
            <p:nvSpPr>
              <p:cNvPr id="11306" name="TextBox 55"/>
              <p:cNvSpPr txBox="1">
                <a:spLocks noChangeArrowheads="1"/>
              </p:cNvSpPr>
              <p:nvPr/>
            </p:nvSpPr>
            <p:spPr bwMode="auto">
              <a:xfrm>
                <a:off x="8630999" y="704620"/>
                <a:ext cx="719231" cy="196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18000" rIns="18000" bIns="18000">
                <a:spAutoFit/>
              </a:bodyPr>
              <a:lstStyle>
                <a:lvl1pPr marL="2286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11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Font typeface="Wingdings" pitchFamily="2" charset="2"/>
                  <a:buChar char="§"/>
                </a:pPr>
                <a:r>
                  <a:rPr lang="en-US" altLang="ko-KR" sz="900"/>
                  <a:t>: 3Depth</a:t>
                </a:r>
                <a:endParaRPr lang="ko-KR" altLang="en-US" sz="900"/>
              </a:p>
            </p:txBody>
          </p:sp>
        </p:grpSp>
      </p:grpSp>
      <p:sp>
        <p:nvSpPr>
          <p:cNvPr id="43" name="직사각형 42"/>
          <p:cNvSpPr/>
          <p:nvPr/>
        </p:nvSpPr>
        <p:spPr bwMode="auto">
          <a:xfrm>
            <a:off x="344488" y="2996208"/>
            <a:ext cx="1081087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감사고객관리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103563" y="4213695"/>
            <a:ext cx="10795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보험금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368800" y="4185792"/>
            <a:ext cx="10795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접촉이력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368800" y="4617840"/>
            <a:ext cx="10795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메모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7"/>
          <p:cNvSpPr txBox="1">
            <a:spLocks noChangeArrowheads="1"/>
          </p:cNvSpPr>
          <p:nvPr/>
        </p:nvSpPr>
        <p:spPr bwMode="auto">
          <a:xfrm>
            <a:off x="344488" y="2500728"/>
            <a:ext cx="1224136" cy="35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반송관리대상리스트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삭제리스</a:t>
            </a:r>
            <a:r>
              <a:rPr lang="ko-KR" altLang="en-US" sz="800" dirty="0"/>
              <a:t>트</a:t>
            </a:r>
          </a:p>
        </p:txBody>
      </p:sp>
      <p:sp>
        <p:nvSpPr>
          <p:cNvPr id="54" name="TextBox 57"/>
          <p:cNvSpPr txBox="1">
            <a:spLocks noChangeArrowheads="1"/>
          </p:cNvSpPr>
          <p:nvPr/>
        </p:nvSpPr>
        <p:spPr bwMode="auto">
          <a:xfrm>
            <a:off x="1744663" y="2024808"/>
            <a:ext cx="1224136" cy="1796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err="1" smtClean="0"/>
              <a:t>니즈분석메인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생애</a:t>
            </a:r>
            <a:r>
              <a:rPr lang="en-US" altLang="ko-KR" sz="800" dirty="0" smtClean="0"/>
              <a:t>Story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노후보장시뮬레이션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재무계산</a:t>
            </a:r>
            <a:r>
              <a:rPr lang="ko-KR" altLang="en-US" sz="800" dirty="0"/>
              <a:t>기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수입</a:t>
            </a:r>
            <a:r>
              <a:rPr lang="en-US" altLang="ko-KR" sz="800" dirty="0"/>
              <a:t>/</a:t>
            </a:r>
            <a:r>
              <a:rPr lang="ko-KR" altLang="en-US" sz="800" dirty="0" smtClean="0"/>
              <a:t>지출분석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자산</a:t>
            </a:r>
            <a:r>
              <a:rPr lang="en-US" altLang="ko-KR" sz="800" dirty="0"/>
              <a:t>/</a:t>
            </a:r>
            <a:r>
              <a:rPr lang="ko-KR" altLang="en-US" sz="800" dirty="0" smtClean="0"/>
              <a:t>부채분석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사망보장분석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노후보장분석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목적자금분석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증권분석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보고서</a:t>
            </a:r>
            <a:endParaRPr lang="ko-KR" altLang="en-US" sz="800" dirty="0"/>
          </a:p>
        </p:txBody>
      </p:sp>
      <p:sp>
        <p:nvSpPr>
          <p:cNvPr id="55" name="TextBox 57"/>
          <p:cNvSpPr txBox="1">
            <a:spLocks noChangeArrowheads="1"/>
          </p:cNvSpPr>
          <p:nvPr/>
        </p:nvSpPr>
        <p:spPr bwMode="auto">
          <a:xfrm>
            <a:off x="1744663" y="4226697"/>
            <a:ext cx="1224136" cy="99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개인설계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개인가상설계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단체설계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단체가상설계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/>
              <a:t>복</a:t>
            </a:r>
            <a:r>
              <a:rPr lang="ko-KR" altLang="en-US" sz="800" dirty="0" smtClean="0"/>
              <a:t>합설계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중도부가설계</a:t>
            </a:r>
            <a:endParaRPr lang="ko-KR" altLang="en-US" sz="800" dirty="0"/>
          </a:p>
        </p:txBody>
      </p:sp>
      <p:sp>
        <p:nvSpPr>
          <p:cNvPr id="56" name="TextBox 57"/>
          <p:cNvSpPr txBox="1">
            <a:spLocks noChangeArrowheads="1"/>
          </p:cNvSpPr>
          <p:nvPr/>
        </p:nvSpPr>
        <p:spPr bwMode="auto">
          <a:xfrm>
            <a:off x="3103563" y="3635579"/>
            <a:ext cx="1224136" cy="51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증권전달대상계약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청약진행사항</a:t>
            </a:r>
            <a:endParaRPr lang="en-US" altLang="ko-KR" sz="800" dirty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ko-KR" sz="800" dirty="0" err="1" smtClean="0"/>
              <a:t>ThankyouCall</a:t>
            </a:r>
            <a:endParaRPr lang="en-US" altLang="ko-KR" sz="800" dirty="0" smtClean="0"/>
          </a:p>
        </p:txBody>
      </p:sp>
      <p:sp>
        <p:nvSpPr>
          <p:cNvPr id="58" name="직사각형 57"/>
          <p:cNvSpPr/>
          <p:nvPr/>
        </p:nvSpPr>
        <p:spPr bwMode="auto">
          <a:xfrm>
            <a:off x="3103563" y="4996258"/>
            <a:ext cx="10795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유지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율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57"/>
          <p:cNvSpPr txBox="1">
            <a:spLocks noChangeArrowheads="1"/>
          </p:cNvSpPr>
          <p:nvPr/>
        </p:nvSpPr>
        <p:spPr bwMode="auto">
          <a:xfrm>
            <a:off x="4368800" y="2888408"/>
            <a:ext cx="1376288" cy="836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방문패키지출력현황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기념일서비스예약현황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ko-KR" sz="800" dirty="0" smtClean="0"/>
              <a:t>SMS</a:t>
            </a:r>
            <a:r>
              <a:rPr lang="ko-KR" altLang="en-US" sz="800" dirty="0" smtClean="0"/>
              <a:t>센터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ko-KR" sz="800" dirty="0" smtClean="0"/>
              <a:t>EMAIL</a:t>
            </a:r>
            <a:r>
              <a:rPr lang="ko-KR" altLang="en-US" sz="800" dirty="0" smtClean="0"/>
              <a:t>센터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ko-KR" sz="800" dirty="0" smtClean="0"/>
              <a:t>LP</a:t>
            </a:r>
            <a:r>
              <a:rPr lang="ko-KR" altLang="en-US" sz="800" dirty="0"/>
              <a:t>소식지</a:t>
            </a:r>
          </a:p>
        </p:txBody>
      </p:sp>
      <p:sp>
        <p:nvSpPr>
          <p:cNvPr id="48" name="TextBox 57"/>
          <p:cNvSpPr txBox="1">
            <a:spLocks noChangeArrowheads="1"/>
          </p:cNvSpPr>
          <p:nvPr/>
        </p:nvSpPr>
        <p:spPr bwMode="auto">
          <a:xfrm>
            <a:off x="3103563" y="2888408"/>
            <a:ext cx="1224136" cy="35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계약리뷰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계약리뷰예약출</a:t>
            </a:r>
            <a:r>
              <a:rPr lang="ko-KR" altLang="en-US" sz="800" dirty="0"/>
              <a:t>력</a:t>
            </a:r>
            <a:endParaRPr lang="en-US" altLang="ko-KR" sz="800" dirty="0" smtClean="0"/>
          </a:p>
        </p:txBody>
      </p:sp>
      <p:sp>
        <p:nvSpPr>
          <p:cNvPr id="57" name="TextBox 57"/>
          <p:cNvSpPr txBox="1">
            <a:spLocks noChangeArrowheads="1"/>
          </p:cNvSpPr>
          <p:nvPr/>
        </p:nvSpPr>
        <p:spPr bwMode="auto">
          <a:xfrm>
            <a:off x="3103563" y="4552071"/>
            <a:ext cx="1224136" cy="35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/>
              <a:t>수익자관련보험계약</a:t>
            </a:r>
            <a:endParaRPr lang="en-US" altLang="ko-KR" sz="800" dirty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dirty="0" smtClean="0"/>
              <a:t>보험금지급진행사항</a:t>
            </a:r>
            <a:endParaRPr lang="en-US" altLang="ko-KR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 bwMode="auto">
          <a:xfrm>
            <a:off x="920552" y="1442566"/>
            <a:ext cx="6184081" cy="421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040515" y="1801343"/>
            <a:ext cx="0" cy="383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CO0501-004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계약리뷰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개인보장표지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제어판 </a:t>
            </a:r>
            <a:r>
              <a:rPr lang="en-US" altLang="ko-KR" dirty="0"/>
              <a:t>&gt; </a:t>
            </a:r>
            <a:r>
              <a:rPr lang="ko-KR" altLang="en-US" dirty="0"/>
              <a:t>보고서 설정 </a:t>
            </a:r>
            <a:r>
              <a:rPr lang="en-US" altLang="ko-KR" dirty="0"/>
              <a:t>&gt; </a:t>
            </a:r>
            <a:r>
              <a:rPr lang="ko-KR" altLang="en-US" dirty="0"/>
              <a:t>계약리뷰 </a:t>
            </a:r>
            <a:r>
              <a:rPr lang="en-US" altLang="ko-KR" dirty="0"/>
              <a:t>&gt; </a:t>
            </a:r>
            <a:r>
              <a:rPr lang="ko-KR" altLang="en-US" dirty="0" smtClean="0"/>
              <a:t>개인보장표지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D70D0333-5C28-449E-BE7C-783511C0BB9B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920552" y="1442568"/>
            <a:ext cx="6184081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제어판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918161" y="1458443"/>
            <a:ext cx="15398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000000"/>
                </a:solidFill>
              </a:rPr>
              <a:t>X</a:t>
            </a:r>
            <a:endParaRPr lang="ko-KR" altLang="en-US" b="1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846724" y="1442568"/>
            <a:ext cx="0" cy="3190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91888"/>
              </p:ext>
            </p:extLst>
          </p:nvPr>
        </p:nvGraphicFramePr>
        <p:xfrm>
          <a:off x="7675563" y="908050"/>
          <a:ext cx="2052637" cy="2373255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As-Is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Thumbnail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사이즈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249*340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1:1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작아진 사이즈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2072680" y="1862076"/>
            <a:ext cx="1180896" cy="17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800" b="1" dirty="0" smtClean="0"/>
              <a:t>| </a:t>
            </a:r>
            <a:r>
              <a:rPr lang="ko-KR" altLang="en-US" sz="800" b="1" dirty="0"/>
              <a:t>보고서 설정 </a:t>
            </a:r>
            <a:r>
              <a:rPr lang="en-US" altLang="ko-KR" sz="800" b="1" dirty="0"/>
              <a:t>- </a:t>
            </a:r>
            <a:r>
              <a:rPr lang="ko-KR" altLang="en-US" sz="800" b="1" dirty="0"/>
              <a:t>계약리뷰</a:t>
            </a:r>
            <a:endParaRPr lang="ko-KR" altLang="en-US" sz="800" b="1" i="1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208070" y="2690272"/>
            <a:ext cx="896400" cy="1421547"/>
            <a:chOff x="2208070" y="2690272"/>
            <a:chExt cx="896400" cy="1421547"/>
          </a:xfrm>
        </p:grpSpPr>
        <p:sp>
          <p:nvSpPr>
            <p:cNvPr id="11" name="TextBox 10"/>
            <p:cNvSpPr txBox="1"/>
            <p:nvPr/>
          </p:nvSpPr>
          <p:spPr>
            <a:xfrm>
              <a:off x="2505846" y="3933056"/>
              <a:ext cx="300848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b="1" dirty="0" smtClean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표지</a:t>
              </a:r>
              <a:r>
                <a:rPr lang="en-US" altLang="ko-KR" sz="800" b="1" dirty="0" smtClean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/>
            <p:cNvSpPr>
              <a:spLocks noChangeAspect="1"/>
            </p:cNvSpPr>
            <p:nvPr/>
          </p:nvSpPr>
          <p:spPr bwMode="auto">
            <a:xfrm>
              <a:off x="2208070" y="2690272"/>
              <a:ext cx="896400" cy="12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9C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thumbnail</a:t>
              </a:r>
              <a:endPara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455488" y="2690272"/>
            <a:ext cx="896400" cy="1421547"/>
            <a:chOff x="3250686" y="2690272"/>
            <a:chExt cx="896400" cy="1421547"/>
          </a:xfrm>
        </p:grpSpPr>
        <p:sp>
          <p:nvSpPr>
            <p:cNvPr id="16" name="TextBox 15"/>
            <p:cNvSpPr txBox="1"/>
            <p:nvPr/>
          </p:nvSpPr>
          <p:spPr>
            <a:xfrm>
              <a:off x="3550065" y="3933056"/>
              <a:ext cx="297642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표지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3250686" y="2690272"/>
              <a:ext cx="896400" cy="12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thumbnail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702906" y="2679469"/>
            <a:ext cx="896400" cy="1412223"/>
            <a:chOff x="4342432" y="2679469"/>
            <a:chExt cx="896400" cy="1412223"/>
          </a:xfrm>
        </p:grpSpPr>
        <p:sp>
          <p:nvSpPr>
            <p:cNvPr id="18" name="TextBox 17"/>
            <p:cNvSpPr txBox="1"/>
            <p:nvPr/>
          </p:nvSpPr>
          <p:spPr>
            <a:xfrm>
              <a:off x="4641811" y="3912929"/>
              <a:ext cx="297642" cy="17876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표지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4342432" y="2679469"/>
              <a:ext cx="896400" cy="12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thumbnail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950324" y="2679469"/>
            <a:ext cx="896400" cy="1429855"/>
            <a:chOff x="5385048" y="2679469"/>
            <a:chExt cx="896400" cy="1429855"/>
          </a:xfrm>
        </p:grpSpPr>
        <p:sp>
          <p:nvSpPr>
            <p:cNvPr id="22" name="TextBox 21"/>
            <p:cNvSpPr txBox="1"/>
            <p:nvPr/>
          </p:nvSpPr>
          <p:spPr>
            <a:xfrm>
              <a:off x="5684427" y="3912929"/>
              <a:ext cx="297642" cy="196395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표지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5385048" y="2679469"/>
              <a:ext cx="896400" cy="12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thumbnail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083510" y="2420888"/>
            <a:ext cx="656714" cy="196395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표지 지정</a:t>
            </a: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6306974" y="4495117"/>
            <a:ext cx="539750" cy="215900"/>
          </a:xfrm>
          <a:prstGeom prst="roundRect">
            <a:avLst>
              <a:gd name="adj" fmla="val 14029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</a:t>
            </a: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2081306" y="2141164"/>
            <a:ext cx="82800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가족보장 표지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2907898" y="2141164"/>
            <a:ext cx="8280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개인보장 표지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57074"/>
              </p:ext>
            </p:extLst>
          </p:nvPr>
        </p:nvGraphicFramePr>
        <p:xfrm>
          <a:off x="946430" y="1809969"/>
          <a:ext cx="1080000" cy="152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</a:tblGrid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보고서 설정</a:t>
                      </a: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LiPS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8000" marR="72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계약리뷰</a:t>
                      </a:r>
                    </a:p>
                  </a:txBody>
                  <a:tcPr marL="108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출력항목기본값</a:t>
                      </a:r>
                    </a:p>
                  </a:txBody>
                  <a:tcPr marL="108000" marR="72000" marT="36000" marB="3600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Profile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mCuREX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단말기등록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DM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발송지 설정</a:t>
                      </a: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5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 bwMode="auto">
          <a:xfrm>
            <a:off x="920552" y="1442566"/>
            <a:ext cx="6184081" cy="421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040515" y="1801343"/>
            <a:ext cx="0" cy="383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CO0501-005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출력항목기본값 </a:t>
            </a:r>
            <a:r>
              <a:rPr lang="en-US" altLang="ko-KR" dirty="0" smtClean="0"/>
              <a:t>- </a:t>
            </a:r>
            <a:r>
              <a:rPr lang="ko-KR" altLang="en-US" dirty="0" err="1"/>
              <a:t>니즈분석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제어판 </a:t>
            </a:r>
            <a:r>
              <a:rPr lang="en-US" altLang="ko-KR" dirty="0"/>
              <a:t>&gt; </a:t>
            </a:r>
            <a:r>
              <a:rPr lang="ko-KR" altLang="en-US" dirty="0"/>
              <a:t>보고서 설정 </a:t>
            </a:r>
            <a:r>
              <a:rPr lang="en-US" altLang="ko-KR" dirty="0"/>
              <a:t>&gt; </a:t>
            </a:r>
            <a:r>
              <a:rPr lang="ko-KR" altLang="en-US" dirty="0" smtClean="0"/>
              <a:t>출력항목기본값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니즈분석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D70D0333-5C28-449E-BE7C-783511C0BB9B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920552" y="1442568"/>
            <a:ext cx="6184081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제어판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918161" y="1458443"/>
            <a:ext cx="15398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000000"/>
                </a:solidFill>
              </a:rPr>
              <a:t>X</a:t>
            </a:r>
            <a:endParaRPr lang="ko-KR" altLang="en-US" b="1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846724" y="1442568"/>
            <a:ext cx="0" cy="3190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10011"/>
              </p:ext>
            </p:extLst>
          </p:nvPr>
        </p:nvGraphicFramePr>
        <p:xfrm>
          <a:off x="7675563" y="908050"/>
          <a:ext cx="2052637" cy="2738811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 후 저장 시 출력기본값으로 저장됨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니즈분석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출력항목 기본값 설정 안내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2072680" y="1862076"/>
            <a:ext cx="1562410" cy="19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800" b="1" dirty="0" smtClean="0"/>
              <a:t>| </a:t>
            </a:r>
            <a:r>
              <a:rPr lang="ko-KR" altLang="en-US" sz="800" b="1" dirty="0" smtClean="0"/>
              <a:t>보고서 </a:t>
            </a:r>
            <a:r>
              <a:rPr lang="ko-KR" altLang="en-US" sz="800" b="1" dirty="0"/>
              <a:t>설정 </a:t>
            </a:r>
            <a:r>
              <a:rPr lang="en-US" altLang="ko-KR" sz="800" b="1" dirty="0" smtClean="0"/>
              <a:t>- </a:t>
            </a:r>
            <a:r>
              <a:rPr lang="ko-KR" altLang="en-US" sz="800" b="1" dirty="0" smtClean="0"/>
              <a:t>출력항목 기본값</a:t>
            </a:r>
            <a:endParaRPr lang="ko-KR" altLang="en-US" sz="800" b="1" i="1" dirty="0" smtClean="0"/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6470007" y="4933600"/>
            <a:ext cx="539750" cy="215900"/>
          </a:xfrm>
          <a:prstGeom prst="roundRect">
            <a:avLst>
              <a:gd name="adj" fmla="val 14029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</a:t>
            </a: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87770"/>
              </p:ext>
            </p:extLst>
          </p:nvPr>
        </p:nvGraphicFramePr>
        <p:xfrm>
          <a:off x="946430" y="1809969"/>
          <a:ext cx="1080000" cy="152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</a:tblGrid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보고서 설정</a:t>
                      </a: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LiPS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8000" marR="72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계약리뷰</a:t>
                      </a:r>
                    </a:p>
                  </a:txBody>
                  <a:tcPr marL="108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출력항목기본값</a:t>
                      </a:r>
                    </a:p>
                  </a:txBody>
                  <a:tcPr marL="108000" marR="72000" marT="36000" marB="3600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Profile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mCuREX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단말기등록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DM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발송지 설정</a:t>
                      </a: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 bwMode="auto">
          <a:xfrm>
            <a:off x="2139001" y="2471075"/>
            <a:ext cx="4896000" cy="23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10677"/>
              </p:ext>
            </p:extLst>
          </p:nvPr>
        </p:nvGraphicFramePr>
        <p:xfrm>
          <a:off x="2146899" y="2476179"/>
          <a:ext cx="1573225" cy="2321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5"/>
                <a:gridCol w="1368000"/>
              </a:tblGrid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생애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Story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ko-KR" altLang="en-US" sz="800" dirty="0" err="1" smtClean="0"/>
                        <a:t>전생애</a:t>
                      </a:r>
                      <a:r>
                        <a:rPr lang="ko-KR" altLang="en-US" sz="800" dirty="0" smtClean="0"/>
                        <a:t> 시뮬레이션</a:t>
                      </a:r>
                      <a:endParaRPr lang="en-US" altLang="ko-KR" sz="80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ko-KR" altLang="en-US" sz="800" dirty="0" smtClean="0"/>
                        <a:t>사망 시뮬레이션</a:t>
                      </a:r>
                      <a:endParaRPr lang="en-US" altLang="ko-KR" sz="80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ko-KR" altLang="en-US" sz="800" dirty="0" smtClean="0"/>
                        <a:t>질병 시뮬레이션</a:t>
                      </a:r>
                      <a:endParaRPr lang="en-US" altLang="ko-KR" sz="80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ko-KR" altLang="en-US" sz="800" dirty="0" smtClean="0"/>
                        <a:t>노후 시뮬레이션</a:t>
                      </a:r>
                      <a:endParaRPr lang="en-US" altLang="ko-KR" sz="80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3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노후보장시뮬레이션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보유자산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공적연금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희망 뭘 수령액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가입시기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2531458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2747301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2963144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3178987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3394830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3763323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3982066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4200809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4419552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4638293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82520"/>
              </p:ext>
            </p:extLst>
          </p:nvPr>
        </p:nvGraphicFramePr>
        <p:xfrm>
          <a:off x="3771994" y="2476179"/>
          <a:ext cx="1615810" cy="235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10"/>
                <a:gridCol w="1368000"/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수입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지출분석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수입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지출분석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지출조정</a:t>
                      </a:r>
                      <a:endParaRPr lang="en-US" altLang="ko-KR" sz="800" b="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" b="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" b="0" dirty="0" smtClean="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/>
                        <a:t>자산부채분석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자산부채분석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사망보장분석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연령별 필요자금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연령별 누적 필요자금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연령별 누적 준비자금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연령별 필요보장자금분석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600" y="2519403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600" y="2731995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600" y="2944586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600" y="3255265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600" y="3484743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600" y="3790027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600" y="4006051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600" y="4222075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600" y="4438099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600" y="4654123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0" name="표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698913"/>
              </p:ext>
            </p:extLst>
          </p:nvPr>
        </p:nvGraphicFramePr>
        <p:xfrm>
          <a:off x="5428625" y="2476179"/>
          <a:ext cx="1615810" cy="204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10"/>
                <a:gridCol w="1368000"/>
              </a:tblGrid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노후보장분석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필요보장자금 분석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요약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연령별 필요자금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연령별 준비자금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연령별 필요보장자금분석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목적자금분석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자녀교육자금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자녀결혼자금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기타목적자금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1" y="2531457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1" y="2747481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1" y="2963505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1" y="3708112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1" y="3921711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1" y="4135310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1" y="4348909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1" y="3179529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1" y="3395553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3550729" y="4897550"/>
            <a:ext cx="144000" cy="144000"/>
          </a:xfrm>
          <a:prstGeom prst="ellipse">
            <a:avLst/>
          </a:prstGeom>
          <a:solidFill>
            <a:srgbClr val="0079C2"/>
          </a:solidFill>
          <a:ln w="9525"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</a:rPr>
              <a:t>?</a:t>
            </a:r>
            <a:endParaRPr kumimoji="0" lang="ko-KR" altLang="en-US" sz="1100" b="1" dirty="0" err="1">
              <a:solidFill>
                <a:schemeClr val="bg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057360" y="5157192"/>
            <a:ext cx="5112568" cy="1626560"/>
            <a:chOff x="1496616" y="2089726"/>
            <a:chExt cx="5112568" cy="1626560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1496616" y="2118604"/>
              <a:ext cx="5112568" cy="1597682"/>
            </a:xfrm>
            <a:prstGeom prst="rect">
              <a:avLst/>
            </a:prstGeom>
            <a:solidFill>
              <a:srgbClr val="E5F5FF"/>
            </a:solidFill>
            <a:ln w="28575">
              <a:solidFill>
                <a:srgbClr val="0079C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27664" y="2089726"/>
              <a:ext cx="153371" cy="285587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X</a:t>
              </a:r>
              <a:endParaRPr lang="ko-KR" altLang="en-US" sz="14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148989" y="5571113"/>
            <a:ext cx="4916104" cy="996614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latin typeface="맑은 고딕" pitchFamily="50" charset="-127"/>
                <a:ea typeface="맑은 고딕" pitchFamily="50" charset="-127"/>
              </a:rPr>
              <a:t>LiPS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의 왼쪽 메뉴에서의 출력물에 대해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기계약리뷰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복합설계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증권분석 제외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기본 출력 보고서를 지정할 수 있습니다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여기에서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지정된 보고서는 </a:t>
            </a:r>
            <a:r>
              <a:rPr lang="en-US" altLang="ko-KR" sz="800" dirty="0" err="1">
                <a:latin typeface="맑은 고딕" pitchFamily="50" charset="-127"/>
                <a:ea typeface="맑은 고딕" pitchFamily="50" charset="-127"/>
              </a:rPr>
              <a:t>LiPS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각 메뉴에서 보고서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출력시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기본적으로 선택되며 각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팝업창에서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이를 기본으로 추가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삭제할 수 있습니다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Life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Planner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는 이 옵션을 선택함으로써 자주 쓰는 보고서를 선택하여 기본 보고서로 활용할 수 있습니다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28812" y="5268226"/>
            <a:ext cx="1656988" cy="196524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b="1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니즈분석</a:t>
            </a:r>
            <a:r>
              <a:rPr lang="ko-KR" altLang="en-US" sz="9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출력항목 기본값 설정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2081306" y="2141164"/>
            <a:ext cx="8280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니즈분석</a:t>
            </a:r>
            <a:endParaRPr lang="ko-KR" altLang="en-US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901373" y="2141164"/>
            <a:ext cx="82800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800" smtClean="0">
                <a:latin typeface="맑은 고딕" pitchFamily="50" charset="-127"/>
                <a:ea typeface="맑은 고딕" pitchFamily="50" charset="-127"/>
              </a:rPr>
              <a:t>복합설계</a:t>
            </a:r>
            <a:endParaRPr lang="ko-KR" altLang="en-US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729373" y="2141164"/>
            <a:ext cx="82800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계약리뷰</a:t>
            </a:r>
          </a:p>
        </p:txBody>
      </p:sp>
      <p:sp>
        <p:nvSpPr>
          <p:cNvPr id="61" name="타원 60"/>
          <p:cNvSpPr/>
          <p:nvPr/>
        </p:nvSpPr>
        <p:spPr>
          <a:xfrm>
            <a:off x="2968014" y="5119010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2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9001" y="4880082"/>
            <a:ext cx="1411728" cy="196395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니즈분석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출력항목 기본값</a:t>
            </a:r>
          </a:p>
        </p:txBody>
      </p:sp>
      <p:sp>
        <p:nvSpPr>
          <p:cNvPr id="62" name="타원 61"/>
          <p:cNvSpPr/>
          <p:nvPr/>
        </p:nvSpPr>
        <p:spPr>
          <a:xfrm>
            <a:off x="6379519" y="4859897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4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 bwMode="auto">
          <a:xfrm>
            <a:off x="920552" y="1442566"/>
            <a:ext cx="6184081" cy="421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040515" y="1801343"/>
            <a:ext cx="0" cy="383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CO0501-006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출력항목기본값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복합설계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제어판 </a:t>
            </a:r>
            <a:r>
              <a:rPr lang="en-US" altLang="ko-KR" dirty="0"/>
              <a:t>&gt; </a:t>
            </a:r>
            <a:r>
              <a:rPr lang="ko-KR" altLang="en-US" dirty="0" smtClean="0"/>
              <a:t>보고서 </a:t>
            </a:r>
            <a:r>
              <a:rPr lang="ko-KR" altLang="en-US" dirty="0"/>
              <a:t>설정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출력항목기본값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복합설</a:t>
            </a:r>
            <a:r>
              <a:rPr lang="ko-KR" altLang="en-US" dirty="0"/>
              <a:t>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D70D0333-5C28-449E-BE7C-783511C0BB9B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920552" y="1442568"/>
            <a:ext cx="6184081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제어판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918161" y="1458443"/>
            <a:ext cx="15398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000000"/>
                </a:solidFill>
              </a:rPr>
              <a:t>X</a:t>
            </a:r>
            <a:endParaRPr lang="ko-KR" altLang="en-US" b="1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846724" y="1442568"/>
            <a:ext cx="0" cy="3190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55976"/>
              </p:ext>
            </p:extLst>
          </p:nvPr>
        </p:nvGraphicFramePr>
        <p:xfrm>
          <a:off x="7675563" y="908050"/>
          <a:ext cx="2052637" cy="2616993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 후 저장 시 출력기본값으로 저장됨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2072680" y="1862076"/>
            <a:ext cx="1562410" cy="19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800" b="1" dirty="0" smtClean="0"/>
              <a:t>| </a:t>
            </a:r>
            <a:r>
              <a:rPr lang="ko-KR" altLang="en-US" sz="800" b="1" dirty="0" smtClean="0"/>
              <a:t>보고서 </a:t>
            </a:r>
            <a:r>
              <a:rPr lang="ko-KR" altLang="en-US" sz="800" b="1" dirty="0"/>
              <a:t>설정 </a:t>
            </a:r>
            <a:r>
              <a:rPr lang="en-US" altLang="ko-KR" sz="800" b="1" dirty="0" smtClean="0"/>
              <a:t>- </a:t>
            </a:r>
            <a:r>
              <a:rPr lang="ko-KR" altLang="en-US" sz="800" b="1" dirty="0" smtClean="0"/>
              <a:t>출력항목 기본값</a:t>
            </a:r>
            <a:endParaRPr lang="ko-KR" altLang="en-US" sz="800" b="1" i="1" dirty="0" smtClean="0"/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6470007" y="5085308"/>
            <a:ext cx="539750" cy="215900"/>
          </a:xfrm>
          <a:prstGeom prst="roundRect">
            <a:avLst>
              <a:gd name="adj" fmla="val 14029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</a:t>
            </a: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166"/>
              </p:ext>
            </p:extLst>
          </p:nvPr>
        </p:nvGraphicFramePr>
        <p:xfrm>
          <a:off x="946430" y="1809969"/>
          <a:ext cx="1080000" cy="152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</a:tblGrid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보고서 설정</a:t>
                      </a: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LiPS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8000" marR="72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계약리뷰</a:t>
                      </a:r>
                    </a:p>
                  </a:txBody>
                  <a:tcPr marL="108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출력항목기본값</a:t>
                      </a:r>
                    </a:p>
                  </a:txBody>
                  <a:tcPr marL="108000" marR="72000" marT="36000" marB="3600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Profile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mCuREX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단말기등록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DM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발송지 설정</a:t>
                      </a: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977461"/>
              </p:ext>
            </p:extLst>
          </p:nvPr>
        </p:nvGraphicFramePr>
        <p:xfrm>
          <a:off x="2146899" y="2476179"/>
          <a:ext cx="4894333" cy="243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5"/>
                <a:gridCol w="4689108"/>
              </a:tblGrid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보장리뷰 및 복합설계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ko-KR" altLang="en-US" sz="800" dirty="0" err="1" smtClean="0"/>
                        <a:t>피보험자별</a:t>
                      </a:r>
                      <a:r>
                        <a:rPr lang="ko-KR" altLang="en-US" sz="800" dirty="0" smtClean="0"/>
                        <a:t> 보유계약리스트</a:t>
                      </a:r>
                      <a:endParaRPr lang="en-US" altLang="ko-KR" sz="80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ko-KR" altLang="en-US" sz="800" dirty="0" smtClean="0"/>
                        <a:t>사망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질병보장 시뮬레이션</a:t>
                      </a:r>
                      <a:endParaRPr lang="en-US" altLang="ko-KR" sz="80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ko-KR" altLang="en-US" sz="800" dirty="0" smtClean="0"/>
                        <a:t>연령별 사망 보장내역</a:t>
                      </a:r>
                      <a:endParaRPr lang="en-US" altLang="ko-KR" sz="80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ko-KR" altLang="en-US" sz="800" dirty="0" smtClean="0"/>
                        <a:t>상세 질병 보장내역</a:t>
                      </a:r>
                      <a:r>
                        <a:rPr lang="en-US" altLang="ko-KR" sz="800" dirty="0" smtClean="0"/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상세 질병 보장내역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상세 질병 보장내역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상세 질병 보장내역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연령별 노후보장내역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특약기간별급부예시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특약기간별급부예시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2531458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2747301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2963144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3178987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3394830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/>
          <p:cNvSpPr/>
          <p:nvPr/>
        </p:nvSpPr>
        <p:spPr bwMode="auto">
          <a:xfrm>
            <a:off x="2081306" y="2141164"/>
            <a:ext cx="82800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니즈분석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901373" y="2141164"/>
            <a:ext cx="8280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800" b="1">
                <a:latin typeface="맑은 고딕" pitchFamily="50" charset="-127"/>
                <a:ea typeface="맑은 고딕" pitchFamily="50" charset="-127"/>
              </a:rPr>
              <a:t>복합설계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729373" y="2141164"/>
            <a:ext cx="82800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계약리뷰</a:t>
            </a:r>
          </a:p>
        </p:txBody>
      </p: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3640555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3856398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4072241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4288084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4503927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4713187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6379519" y="5048225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 bwMode="auto">
          <a:xfrm>
            <a:off x="920552" y="1442566"/>
            <a:ext cx="6184081" cy="421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040515" y="1801343"/>
            <a:ext cx="0" cy="383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CO0501-007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출력항목기본값 </a:t>
            </a:r>
            <a:r>
              <a:rPr lang="en-US" altLang="ko-KR" dirty="0"/>
              <a:t>- </a:t>
            </a:r>
            <a:r>
              <a:rPr lang="ko-KR" altLang="en-US" dirty="0" smtClean="0"/>
              <a:t>계약리</a:t>
            </a:r>
            <a:r>
              <a:rPr lang="ko-KR" altLang="en-US" dirty="0"/>
              <a:t>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제어판 </a:t>
            </a:r>
            <a:r>
              <a:rPr lang="en-US" altLang="ko-KR" dirty="0"/>
              <a:t>&gt; </a:t>
            </a:r>
            <a:r>
              <a:rPr lang="ko-KR" altLang="en-US" dirty="0"/>
              <a:t>보고서 설정 </a:t>
            </a:r>
            <a:r>
              <a:rPr lang="en-US" altLang="ko-KR" dirty="0"/>
              <a:t>&gt; </a:t>
            </a:r>
            <a:r>
              <a:rPr lang="ko-KR" altLang="en-US" dirty="0"/>
              <a:t>출력항목기본값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계약리뷰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D70D0333-5C28-449E-BE7C-783511C0BB9B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920552" y="1442568"/>
            <a:ext cx="6184081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제어판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918161" y="1458443"/>
            <a:ext cx="15398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000000"/>
                </a:solidFill>
              </a:rPr>
              <a:t>X</a:t>
            </a:r>
            <a:endParaRPr lang="ko-KR" altLang="en-US" b="1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846724" y="1442568"/>
            <a:ext cx="0" cy="3190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778259"/>
              </p:ext>
            </p:extLst>
          </p:nvPr>
        </p:nvGraphicFramePr>
        <p:xfrm>
          <a:off x="7675563" y="908050"/>
          <a:ext cx="2052637" cy="2616993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 후 저장 시 출력기본값으로 저장됨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2072680" y="1862076"/>
            <a:ext cx="1562410" cy="19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800" b="1" dirty="0" smtClean="0"/>
              <a:t>| </a:t>
            </a:r>
            <a:r>
              <a:rPr lang="ko-KR" altLang="en-US" sz="800" b="1" dirty="0" smtClean="0"/>
              <a:t>보고서 </a:t>
            </a:r>
            <a:r>
              <a:rPr lang="ko-KR" altLang="en-US" sz="800" b="1" dirty="0"/>
              <a:t>설정 </a:t>
            </a:r>
            <a:r>
              <a:rPr lang="en-US" altLang="ko-KR" sz="800" b="1" dirty="0" smtClean="0"/>
              <a:t>- </a:t>
            </a:r>
            <a:r>
              <a:rPr lang="ko-KR" altLang="en-US" sz="800" b="1" dirty="0" smtClean="0"/>
              <a:t>출력항목 기본값</a:t>
            </a:r>
            <a:endParaRPr lang="ko-KR" altLang="en-US" sz="800" b="1" i="1" dirty="0" smtClean="0"/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6470007" y="5085308"/>
            <a:ext cx="539750" cy="215900"/>
          </a:xfrm>
          <a:prstGeom prst="roundRect">
            <a:avLst>
              <a:gd name="adj" fmla="val 14029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</a:t>
            </a: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618956"/>
              </p:ext>
            </p:extLst>
          </p:nvPr>
        </p:nvGraphicFramePr>
        <p:xfrm>
          <a:off x="946430" y="1809969"/>
          <a:ext cx="1080000" cy="152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</a:tblGrid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보고서 설정</a:t>
                      </a: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LiPS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8000" marR="72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계약리뷰</a:t>
                      </a:r>
                    </a:p>
                  </a:txBody>
                  <a:tcPr marL="108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출력항목기본값</a:t>
                      </a:r>
                    </a:p>
                  </a:txBody>
                  <a:tcPr marL="108000" marR="72000" marT="36000" marB="3600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Profile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mCuREX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단말기등록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DM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발송지 설정</a:t>
                      </a: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직사각형 57"/>
          <p:cNvSpPr/>
          <p:nvPr/>
        </p:nvSpPr>
        <p:spPr bwMode="auto">
          <a:xfrm>
            <a:off x="2081306" y="2141164"/>
            <a:ext cx="82800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니즈분석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901373" y="2141164"/>
            <a:ext cx="82800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800" smtClean="0">
                <a:latin typeface="맑은 고딕" pitchFamily="50" charset="-127"/>
                <a:ea typeface="맑은 고딕" pitchFamily="50" charset="-127"/>
              </a:rPr>
              <a:t>복합설계</a:t>
            </a:r>
            <a:endParaRPr lang="ko-KR" altLang="en-US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729373" y="2141164"/>
            <a:ext cx="8280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계약리뷰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2139001" y="2471074"/>
            <a:ext cx="4896000" cy="2462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24952"/>
              </p:ext>
            </p:extLst>
          </p:nvPr>
        </p:nvGraphicFramePr>
        <p:xfrm>
          <a:off x="2146899" y="2476179"/>
          <a:ext cx="2158029" cy="243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5"/>
                <a:gridCol w="1952804"/>
              </a:tblGrid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계약정보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ko-KR" altLang="en-US" sz="800" dirty="0" smtClean="0"/>
                        <a:t>고객정보확인서</a:t>
                      </a:r>
                      <a:endParaRPr lang="en-US" altLang="ko-KR" sz="80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ko-KR" altLang="en-US" sz="800" dirty="0" smtClean="0"/>
                        <a:t>보유계약리스트</a:t>
                      </a:r>
                      <a:endParaRPr lang="en-US" altLang="ko-KR" sz="80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ko-KR" altLang="en-US" sz="800" dirty="0" err="1" smtClean="0"/>
                        <a:t>보험증권별</a:t>
                      </a:r>
                      <a:r>
                        <a:rPr lang="ko-KR" altLang="en-US" sz="800" dirty="0" smtClean="0"/>
                        <a:t> 세부사항</a:t>
                      </a:r>
                      <a:endParaRPr lang="en-US" altLang="ko-KR" sz="80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ko-KR" altLang="en-US" sz="800" dirty="0" err="1" smtClean="0"/>
                        <a:t>변액리뷰</a:t>
                      </a:r>
                      <a:endParaRPr lang="en-US" altLang="ko-KR" sz="80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펀드리뷰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기계약보장내역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연금전환특약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가입당시연금전환특약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실버널싱연금전환특약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2531458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2747301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2963144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3178987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3394830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3640555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3856398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4072241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4288084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4503927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81659"/>
              </p:ext>
            </p:extLst>
          </p:nvPr>
        </p:nvGraphicFramePr>
        <p:xfrm>
          <a:off x="4448944" y="2476179"/>
          <a:ext cx="2158029" cy="243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5"/>
                <a:gridCol w="1952804"/>
              </a:tblGrid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보장리뷰 및 복합설계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ko-KR" altLang="en-US" sz="800" dirty="0" err="1" smtClean="0"/>
                        <a:t>피보험자별</a:t>
                      </a:r>
                      <a:r>
                        <a:rPr lang="ko-KR" altLang="en-US" sz="800" dirty="0" smtClean="0"/>
                        <a:t> 보유계약리스트</a:t>
                      </a:r>
                      <a:endParaRPr lang="en-US" altLang="ko-KR" sz="80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ko-KR" altLang="en-US" sz="800" dirty="0" smtClean="0"/>
                        <a:t>사망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질병보장 시뮬레이션</a:t>
                      </a:r>
                      <a:endParaRPr lang="en-US" altLang="ko-KR" sz="80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ko-KR" altLang="en-US" sz="800" dirty="0" smtClean="0"/>
                        <a:t>연령별 사망 보장내역</a:t>
                      </a:r>
                      <a:endParaRPr lang="en-US" altLang="ko-KR" sz="80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ko-KR" altLang="en-US" sz="800" dirty="0" smtClean="0"/>
                        <a:t>상세 질병 보장내역</a:t>
                      </a:r>
                      <a:r>
                        <a:rPr lang="en-US" altLang="ko-KR" sz="800" dirty="0" smtClean="0"/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상세 질병 보장내역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상세 질병 보장내역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상세 질병 보장내역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연령별 노후보장내역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특약기간별급부예시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특약기간별급부예시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29" y="2531458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29" y="2747301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29" y="2963144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29" y="3178987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29" y="3394830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29" y="3640555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29" y="3856398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29" y="4072241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29" y="4288084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29" y="4503927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29" y="4713187"/>
            <a:ext cx="12541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6379519" y="5013176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1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 bwMode="auto">
          <a:xfrm>
            <a:off x="920552" y="1442566"/>
            <a:ext cx="6184081" cy="421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040515" y="1801343"/>
            <a:ext cx="0" cy="383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CO0502-001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Profile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제어판 </a:t>
            </a:r>
            <a:r>
              <a:rPr lang="en-US" altLang="ko-KR" dirty="0"/>
              <a:t>&gt; </a:t>
            </a:r>
            <a:r>
              <a:rPr lang="en-US" altLang="ko-KR" dirty="0" smtClean="0"/>
              <a:t>Profile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D70D0333-5C28-449E-BE7C-783511C0BB9B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920552" y="1442568"/>
            <a:ext cx="6184081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제어판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918161" y="1458443"/>
            <a:ext cx="15398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000000"/>
                </a:solidFill>
              </a:rPr>
              <a:t>X</a:t>
            </a:r>
            <a:endParaRPr lang="ko-KR" altLang="en-US" b="1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846724" y="1442568"/>
            <a:ext cx="0" cy="3190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20281"/>
              </p:ext>
            </p:extLst>
          </p:nvPr>
        </p:nvGraphicFramePr>
        <p:xfrm>
          <a:off x="7675563" y="908050"/>
          <a:ext cx="2052637" cy="3957558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초기값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이미지 있음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등록된 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Thumbnail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원래 사이즈에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1:1</a:t>
                      </a: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[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파일올리기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호출 →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파일올리기내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이미지 사이즈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150*165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출력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후 디폴트 이미지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초기값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기본이미지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셋팅됨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디자인에서 디폴트이미지 제작필요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휴대전화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To-Be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변경 못하도록 함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변경가능했음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 저장해야 반영 </a:t>
                      </a: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2072680" y="1862076"/>
            <a:ext cx="629463" cy="17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800" b="1" dirty="0" smtClean="0"/>
              <a:t>| Profile</a:t>
            </a:r>
            <a:r>
              <a:rPr lang="ko-KR" altLang="en-US" sz="800" b="1" dirty="0" smtClean="0"/>
              <a:t>설정</a:t>
            </a:r>
            <a:endParaRPr lang="ko-KR" altLang="en-US" sz="800" b="1" i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110267" y="2112912"/>
            <a:ext cx="1903850" cy="17876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LP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소식지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/ e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레터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Profile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설정입니다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6452755" y="4869284"/>
            <a:ext cx="539750" cy="215900"/>
          </a:xfrm>
          <a:prstGeom prst="roundRect">
            <a:avLst>
              <a:gd name="adj" fmla="val 14029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</a:t>
            </a: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758938"/>
              </p:ext>
            </p:extLst>
          </p:nvPr>
        </p:nvGraphicFramePr>
        <p:xfrm>
          <a:off x="2117073" y="2348880"/>
          <a:ext cx="4878081" cy="2376264"/>
        </p:xfrm>
        <a:graphic>
          <a:graphicData uri="http://schemas.openxmlformats.org/drawingml/2006/table">
            <a:tbl>
              <a:tblPr firstRow="1" bandRow="1"/>
              <a:tblGrid>
                <a:gridCol w="1179743"/>
                <a:gridCol w="740346"/>
                <a:gridCol w="2957992"/>
              </a:tblGrid>
              <a:tr h="28800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휴대전화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010-1234-1234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pro@mypl.com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264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인사글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800" b="0" u="none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/1000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Rectangle 254"/>
          <p:cNvSpPr>
            <a:spLocks noChangeArrowheads="1"/>
          </p:cNvSpPr>
          <p:nvPr/>
        </p:nvSpPr>
        <p:spPr bwMode="auto">
          <a:xfrm>
            <a:off x="4080278" y="2989878"/>
            <a:ext cx="2837883" cy="169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grpSp>
        <p:nvGrpSpPr>
          <p:cNvPr id="46" name="그룹 94"/>
          <p:cNvGrpSpPr>
            <a:grpSpLocks/>
          </p:cNvGrpSpPr>
          <p:nvPr/>
        </p:nvGrpSpPr>
        <p:grpSpPr bwMode="auto">
          <a:xfrm>
            <a:off x="6843540" y="2989878"/>
            <a:ext cx="71437" cy="1692000"/>
            <a:chOff x="4880992" y="1836198"/>
            <a:chExt cx="72008" cy="1887996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4880992" y="1836198"/>
              <a:ext cx="72008" cy="188799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ko-KR" altLang="en-US" sz="800" dirty="0"/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4880992" y="2188911"/>
              <a:ext cx="72008" cy="6839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ko-KR" altLang="en-US" sz="800" dirty="0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235296" y="3475130"/>
            <a:ext cx="420422" cy="216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등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록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22632" y="3475130"/>
            <a:ext cx="420422" cy="216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삭제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2244807" y="2420886"/>
            <a:ext cx="907993" cy="998792"/>
            <a:chOff x="2264773" y="2564904"/>
            <a:chExt cx="2805635" cy="1107606"/>
          </a:xfrm>
          <a:solidFill>
            <a:schemeClr val="bg1">
              <a:lumMod val="95000"/>
            </a:schemeClr>
          </a:solidFill>
        </p:grpSpPr>
        <p:sp>
          <p:nvSpPr>
            <p:cNvPr id="29" name="직사각형 28"/>
            <p:cNvSpPr>
              <a:spLocks noChangeAspect="1"/>
            </p:cNvSpPr>
            <p:nvPr/>
          </p:nvSpPr>
          <p:spPr bwMode="auto">
            <a:xfrm>
              <a:off x="2264773" y="2564904"/>
              <a:ext cx="2805635" cy="110525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264774" y="2567310"/>
              <a:ext cx="2805634" cy="1105200"/>
            </a:xfrm>
            <a:prstGeom prst="line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2264773" y="2567310"/>
              <a:ext cx="2805634" cy="1105200"/>
            </a:xfrm>
            <a:prstGeom prst="line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61504"/>
              </p:ext>
            </p:extLst>
          </p:nvPr>
        </p:nvGraphicFramePr>
        <p:xfrm>
          <a:off x="946430" y="1809969"/>
          <a:ext cx="1080000" cy="152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</a:tblGrid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보고서 설정</a:t>
                      </a: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LiPS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8000" marR="72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계약리뷰</a:t>
                      </a:r>
                    </a:p>
                  </a:txBody>
                  <a:tcPr marL="108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출력항목기본값</a:t>
                      </a:r>
                    </a:p>
                  </a:txBody>
                  <a:tcPr marL="108000" marR="72000" marT="36000" marB="3600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rgbClr val="0000FF"/>
                          </a:solidFill>
                        </a:rPr>
                        <a:t>Profile</a:t>
                      </a:r>
                      <a:r>
                        <a:rPr lang="ko-KR" altLang="en-US" sz="800" b="1" baseline="0" dirty="0" smtClean="0">
                          <a:solidFill>
                            <a:srgbClr val="0000FF"/>
                          </a:solidFill>
                        </a:rPr>
                        <a:t>설정</a:t>
                      </a:r>
                      <a:endParaRPr lang="ko-KR" altLang="en-US" sz="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mCuREX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단말기등록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DM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발송지 설정</a:t>
                      </a: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타원 37"/>
          <p:cNvSpPr/>
          <p:nvPr/>
        </p:nvSpPr>
        <p:spPr>
          <a:xfrm>
            <a:off x="2247338" y="2426082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123992" y="3475130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2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23629" y="2291675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4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667810" y="3402155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3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362267" y="4796259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5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3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CO0701-001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파일 업로드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파일 업로드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D70D0333-5C28-449E-BE7C-783511C0BB9B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905700" y="2224154"/>
            <a:ext cx="3722818" cy="20013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905700" y="2224155"/>
            <a:ext cx="372281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업로드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42046" y="2240030"/>
            <a:ext cx="15398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000000"/>
                </a:solidFill>
              </a:rPr>
              <a:t>X</a:t>
            </a:r>
            <a:endParaRPr lang="ko-KR" altLang="en-US" b="1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370609" y="2224155"/>
            <a:ext cx="0" cy="3190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54"/>
          <p:cNvSpPr>
            <a:spLocks noChangeArrowheads="1"/>
          </p:cNvSpPr>
          <p:nvPr/>
        </p:nvSpPr>
        <p:spPr bwMode="auto">
          <a:xfrm>
            <a:off x="2058666" y="2770427"/>
            <a:ext cx="2611806" cy="215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b="0" dirty="0" smtClean="0">
                <a:solidFill>
                  <a:srgbClr val="FF0000"/>
                </a:solidFill>
                <a:latin typeface="+mn-ea"/>
                <a:ea typeface="+mn-ea"/>
              </a:rPr>
              <a:t>찾아보기 팝업</a:t>
            </a:r>
            <a:endParaRPr lang="ko-KR" altLang="en-US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58666" y="2770327"/>
            <a:ext cx="648000" cy="216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찾아보기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8666" y="3130467"/>
            <a:ext cx="3311943" cy="516483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등록 가능한 파일종류는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jpg, gif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이며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최대용량을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500KB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개인사진 업로드 시 해상도를 변경하여 업로드해주세요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이미지 사이즈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150X165)</a:t>
            </a:r>
            <a:endParaRPr lang="ko-KR" altLang="en-US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849633"/>
              </p:ext>
            </p:extLst>
          </p:nvPr>
        </p:nvGraphicFramePr>
        <p:xfrm>
          <a:off x="7675563" y="908050"/>
          <a:ext cx="2052637" cy="2616993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 사이즈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버튼 눌러서 이동한 화면에서 필요한 이미지의 사이즈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2058666" y="3775230"/>
            <a:ext cx="338338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 bwMode="auto">
          <a:xfrm>
            <a:off x="4902296" y="3893368"/>
            <a:ext cx="539750" cy="215900"/>
          </a:xfrm>
          <a:prstGeom prst="roundRect">
            <a:avLst>
              <a:gd name="adj" fmla="val 14029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</a:t>
            </a: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sp>
        <p:nvSpPr>
          <p:cNvPr id="18" name="타원 17"/>
          <p:cNvSpPr/>
          <p:nvPr/>
        </p:nvSpPr>
        <p:spPr>
          <a:xfrm>
            <a:off x="2089613" y="3463182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1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CO0801-001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err="1" smtClean="0"/>
              <a:t>미리보기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미리보기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D70D0333-5C28-449E-BE7C-783511C0BB9B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712640" y="908718"/>
            <a:ext cx="4658922" cy="54726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712640" y="908720"/>
            <a:ext cx="465892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9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미리보기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185090" y="924595"/>
            <a:ext cx="15398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000000"/>
                </a:solidFill>
              </a:rPr>
              <a:t>X</a:t>
            </a:r>
            <a:endParaRPr lang="ko-KR" altLang="en-US" b="1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113653" y="908720"/>
            <a:ext cx="0" cy="3190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12053"/>
              </p:ext>
            </p:extLst>
          </p:nvPr>
        </p:nvGraphicFramePr>
        <p:xfrm>
          <a:off x="7675563" y="908050"/>
          <a:ext cx="2052637" cy="2373255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8" name="그룹 17"/>
          <p:cNvGrpSpPr>
            <a:grpSpLocks noChangeAspect="1"/>
          </p:cNvGrpSpPr>
          <p:nvPr/>
        </p:nvGrpSpPr>
        <p:grpSpPr>
          <a:xfrm>
            <a:off x="1801726" y="1308488"/>
            <a:ext cx="4480750" cy="4928824"/>
            <a:chOff x="2264773" y="2564904"/>
            <a:chExt cx="2805635" cy="1107606"/>
          </a:xfrm>
          <a:solidFill>
            <a:schemeClr val="bg1">
              <a:lumMod val="95000"/>
            </a:schemeClr>
          </a:solidFill>
        </p:grpSpPr>
        <p:sp>
          <p:nvSpPr>
            <p:cNvPr id="19" name="직사각형 18"/>
            <p:cNvSpPr>
              <a:spLocks noChangeAspect="1"/>
            </p:cNvSpPr>
            <p:nvPr/>
          </p:nvSpPr>
          <p:spPr bwMode="auto">
            <a:xfrm>
              <a:off x="2264773" y="2564904"/>
              <a:ext cx="2805635" cy="110525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264774" y="2567310"/>
              <a:ext cx="2805634" cy="1105200"/>
            </a:xfrm>
            <a:prstGeom prst="line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2264773" y="2567310"/>
              <a:ext cx="2805634" cy="1105200"/>
            </a:xfrm>
            <a:prstGeom prst="line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5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auto">
          <a:xfrm>
            <a:off x="920552" y="1442566"/>
            <a:ext cx="6184081" cy="421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040515" y="1801343"/>
            <a:ext cx="0" cy="383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CO0503-001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 err="1" smtClean="0"/>
              <a:t>mCuREX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단말기등록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제어판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mCuREX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단말기등록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D70D0333-5C28-449E-BE7C-783511C0BB9B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920552" y="1442568"/>
            <a:ext cx="6184081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제어판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918161" y="1458443"/>
            <a:ext cx="15398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000000"/>
                </a:solidFill>
              </a:rPr>
              <a:t>X</a:t>
            </a:r>
            <a:endParaRPr lang="ko-KR" altLang="en-US" b="1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846724" y="1442568"/>
            <a:ext cx="0" cy="3190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01649"/>
              </p:ext>
            </p:extLst>
          </p:nvPr>
        </p:nvGraphicFramePr>
        <p:xfrm>
          <a:off x="7675563" y="908050"/>
          <a:ext cx="2052637" cy="2373255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As-Is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동일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01505" y="2132856"/>
            <a:ext cx="4968000" cy="1316702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단말기 고유번호를 아래에 입력 후 등록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해주시기 바랍니다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단말기 고유번호는 단말기에 </a:t>
            </a:r>
            <a:r>
              <a:rPr lang="en-US" altLang="ko-KR" sz="800" dirty="0" err="1" smtClean="0">
                <a:latin typeface="맑은 고딕" pitchFamily="50" charset="-127"/>
                <a:ea typeface="맑은 고딕" pitchFamily="50" charset="-127"/>
              </a:rPr>
              <a:t>mCuREX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의 최초 로그인 화면의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단말기 등록안내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를 통해 확인 가능합니다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단말기 등록은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기기 종류별로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대씩 등록하실 수 있습니다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예시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등록가능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Case: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아이폰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아이패드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아이폰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태블릿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스마트폰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아이패드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스마트폰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태블릿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등록불가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Case: 2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대의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아이폰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대의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스마트폰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대의 아이패드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대의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태블릿</a:t>
            </a:r>
            <a:endParaRPr lang="ko-KR" altLang="en-US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96736"/>
              </p:ext>
            </p:extLst>
          </p:nvPr>
        </p:nvGraphicFramePr>
        <p:xfrm>
          <a:off x="2117073" y="3353249"/>
          <a:ext cx="4878081" cy="575250"/>
        </p:xfrm>
        <a:graphic>
          <a:graphicData uri="http://schemas.openxmlformats.org/drawingml/2006/table">
            <a:tbl>
              <a:tblPr firstRow="1" bandRow="1"/>
              <a:tblGrid>
                <a:gridCol w="614544"/>
                <a:gridCol w="3613167"/>
                <a:gridCol w="650370"/>
              </a:tblGrid>
              <a:tr h="287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254"/>
          <p:cNvSpPr>
            <a:spLocks noChangeArrowheads="1"/>
          </p:cNvSpPr>
          <p:nvPr/>
        </p:nvSpPr>
        <p:spPr bwMode="auto">
          <a:xfrm>
            <a:off x="2801386" y="3387753"/>
            <a:ext cx="3446494" cy="215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6" name="Rectangle 254"/>
          <p:cNvSpPr>
            <a:spLocks noChangeArrowheads="1"/>
          </p:cNvSpPr>
          <p:nvPr/>
        </p:nvSpPr>
        <p:spPr bwMode="auto">
          <a:xfrm>
            <a:off x="2801386" y="3687411"/>
            <a:ext cx="3446494" cy="215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6381074" y="3387753"/>
            <a:ext cx="539750" cy="215900"/>
          </a:xfrm>
          <a:prstGeom prst="roundRect">
            <a:avLst>
              <a:gd name="adj" fmla="val 14029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0"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6381074" y="3687411"/>
            <a:ext cx="539750" cy="215900"/>
          </a:xfrm>
          <a:prstGeom prst="roundRect">
            <a:avLst>
              <a:gd name="adj" fmla="val 14029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0"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2072680" y="1862076"/>
            <a:ext cx="1067083" cy="19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800" b="1" dirty="0" smtClean="0"/>
              <a:t>| </a:t>
            </a:r>
            <a:r>
              <a:rPr lang="en-US" altLang="ko-KR" sz="800" b="1" dirty="0" err="1" smtClean="0"/>
              <a:t>mCuREX</a:t>
            </a: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단말기등록</a:t>
            </a:r>
            <a:endParaRPr lang="ko-KR" altLang="en-US" sz="800" b="1" i="1" dirty="0" smtClean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85450"/>
              </p:ext>
            </p:extLst>
          </p:nvPr>
        </p:nvGraphicFramePr>
        <p:xfrm>
          <a:off x="4515451" y="5445224"/>
          <a:ext cx="4878081" cy="575250"/>
        </p:xfrm>
        <a:graphic>
          <a:graphicData uri="http://schemas.openxmlformats.org/drawingml/2006/table">
            <a:tbl>
              <a:tblPr firstRow="1" bandRow="1"/>
              <a:tblGrid>
                <a:gridCol w="614544"/>
                <a:gridCol w="3613167"/>
                <a:gridCol w="650370"/>
              </a:tblGrid>
              <a:tr h="287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as32-aas8-asdfi-aoadkljf-aljsdfi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Rectangle 254"/>
          <p:cNvSpPr>
            <a:spLocks noChangeArrowheads="1"/>
          </p:cNvSpPr>
          <p:nvPr/>
        </p:nvSpPr>
        <p:spPr bwMode="auto">
          <a:xfrm>
            <a:off x="5199764" y="5779386"/>
            <a:ext cx="3446494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8779452" y="5479728"/>
            <a:ext cx="539750" cy="215900"/>
          </a:xfrm>
          <a:prstGeom prst="roundRect">
            <a:avLst>
              <a:gd name="adj" fmla="val 14029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0"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8779452" y="5779386"/>
            <a:ext cx="539750" cy="215900"/>
          </a:xfrm>
          <a:prstGeom prst="roundRect">
            <a:avLst>
              <a:gd name="adj" fmla="val 14029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0"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28335"/>
              </p:ext>
            </p:extLst>
          </p:nvPr>
        </p:nvGraphicFramePr>
        <p:xfrm>
          <a:off x="946430" y="1809969"/>
          <a:ext cx="1080000" cy="152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</a:tblGrid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보고서 설정</a:t>
                      </a: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LiPS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8000" marR="72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계약리뷰</a:t>
                      </a:r>
                    </a:p>
                  </a:txBody>
                  <a:tcPr marL="108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출력항목기본값</a:t>
                      </a:r>
                    </a:p>
                  </a:txBody>
                  <a:tcPr marL="108000" marR="72000" marT="36000" marB="3600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Profile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err="1" smtClean="0">
                          <a:solidFill>
                            <a:srgbClr val="0000FF"/>
                          </a:solidFill>
                        </a:rPr>
                        <a:t>mCuREX</a:t>
                      </a:r>
                      <a:r>
                        <a:rPr lang="en-US" altLang="ko-KR" sz="800" b="1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단말기등록</a:t>
                      </a:r>
                      <a:endParaRPr lang="ko-KR" altLang="en-US" sz="8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DM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발송지 설정</a:t>
                      </a: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8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auto">
          <a:xfrm>
            <a:off x="920552" y="1442566"/>
            <a:ext cx="6184081" cy="421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040515" y="1801343"/>
            <a:ext cx="0" cy="383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CO0504-001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DM</a:t>
            </a:r>
            <a:r>
              <a:rPr lang="ko-KR" altLang="en-US" dirty="0"/>
              <a:t>발송지설정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제어판 </a:t>
            </a:r>
            <a:r>
              <a:rPr lang="en-US" altLang="ko-KR" dirty="0" smtClean="0"/>
              <a:t>&gt; DM</a:t>
            </a:r>
            <a:r>
              <a:rPr lang="ko-KR" altLang="en-US" dirty="0" smtClean="0"/>
              <a:t>발송지설정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D70D0333-5C28-449E-BE7C-783511C0BB9B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920552" y="1442568"/>
            <a:ext cx="6184081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제어판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918161" y="1458443"/>
            <a:ext cx="15398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000000"/>
                </a:solidFill>
              </a:rPr>
              <a:t>X</a:t>
            </a:r>
            <a:endParaRPr lang="ko-KR" altLang="en-US" b="1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846724" y="1442568"/>
            <a:ext cx="0" cy="3190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55082"/>
              </p:ext>
            </p:extLst>
          </p:nvPr>
        </p:nvGraphicFramePr>
        <p:xfrm>
          <a:off x="7675563" y="908050"/>
          <a:ext cx="2052637" cy="2373255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As-Is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→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As-Is: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제어판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환경설정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안내장 발송지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2072680" y="1862076"/>
            <a:ext cx="831441" cy="19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800" b="1" dirty="0" smtClean="0"/>
              <a:t>| DM</a:t>
            </a:r>
            <a:r>
              <a:rPr lang="ko-KR" altLang="en-US" sz="800" b="1" dirty="0" smtClean="0"/>
              <a:t>발송지 설정</a:t>
            </a:r>
            <a:endParaRPr lang="ko-KR" altLang="en-US" sz="800" b="1" i="1" dirty="0" smtClean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50679"/>
              </p:ext>
            </p:extLst>
          </p:nvPr>
        </p:nvGraphicFramePr>
        <p:xfrm>
          <a:off x="946430" y="1809969"/>
          <a:ext cx="1080000" cy="152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</a:tblGrid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보고서 설정</a:t>
                      </a: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LiPS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8000" marR="72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계약리뷰</a:t>
                      </a:r>
                    </a:p>
                  </a:txBody>
                  <a:tcPr marL="108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출력항목기본값</a:t>
                      </a:r>
                    </a:p>
                  </a:txBody>
                  <a:tcPr marL="108000" marR="72000" marT="36000" marB="3600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Profile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mCuREX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단말기등록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0000FF"/>
                          </a:solidFill>
                        </a:rPr>
                        <a:t>DM</a:t>
                      </a: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발송지 설정</a:t>
                      </a: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584016"/>
              </p:ext>
            </p:extLst>
          </p:nvPr>
        </p:nvGraphicFramePr>
        <p:xfrm>
          <a:off x="2117073" y="2386384"/>
          <a:ext cx="4878081" cy="287625"/>
        </p:xfrm>
        <a:graphic>
          <a:graphicData uri="http://schemas.openxmlformats.org/drawingml/2006/table">
            <a:tbl>
              <a:tblPr firstRow="1" bandRow="1"/>
              <a:tblGrid>
                <a:gridCol w="4878081"/>
              </a:tblGrid>
              <a:tr h="287625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101505" y="2132856"/>
            <a:ext cx="4968000" cy="178763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고객등록 시 안내장 발송지를 지정합니다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3584848" y="2411391"/>
            <a:ext cx="539750" cy="215900"/>
          </a:xfrm>
          <a:prstGeom prst="roundRect">
            <a:avLst>
              <a:gd name="adj" fmla="val 14029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kumimoji="0"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28"/>
          <p:cNvGrpSpPr>
            <a:grpSpLocks/>
          </p:cNvGrpSpPr>
          <p:nvPr/>
        </p:nvGrpSpPr>
        <p:grpSpPr bwMode="auto">
          <a:xfrm>
            <a:off x="2216696" y="2411391"/>
            <a:ext cx="1211884" cy="215900"/>
            <a:chOff x="3149647" y="2032101"/>
            <a:chExt cx="1213816" cy="243162"/>
          </a:xfrm>
        </p:grpSpPr>
        <p:sp>
          <p:nvSpPr>
            <p:cNvPr id="38" name="직사각형 37"/>
            <p:cNvSpPr/>
            <p:nvPr/>
          </p:nvSpPr>
          <p:spPr>
            <a:xfrm>
              <a:off x="3149647" y="2032101"/>
              <a:ext cx="1213816" cy="2431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36000" rIns="54000" bIns="36000" anchor="ctr"/>
            <a:lstStyle/>
            <a:p>
              <a:pPr>
                <a:defRPr/>
              </a:pPr>
              <a:r>
                <a:rPr lang="ko-KR" altLang="en-US" sz="800" dirty="0" err="1" smtClean="0">
                  <a:solidFill>
                    <a:schemeClr val="tx1"/>
                  </a:solidFill>
                </a:rPr>
                <a:t>미지정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3"/>
            <p:cNvSpPr txBox="1">
              <a:spLocks noChangeArrowheads="1"/>
            </p:cNvSpPr>
            <p:nvPr/>
          </p:nvSpPr>
          <p:spPr bwMode="auto">
            <a:xfrm>
              <a:off x="4185669" y="2043461"/>
              <a:ext cx="175304" cy="22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ts val="600"/>
                </a:spcBef>
                <a:buFontTx/>
                <a:buNone/>
              </a:pPr>
              <a:r>
                <a:rPr lang="ko-KR" altLang="en-US" sz="800" dirty="0"/>
                <a:t>▼</a:t>
              </a:r>
            </a:p>
          </p:txBody>
        </p:sp>
      </p:grpSp>
      <p:sp>
        <p:nvSpPr>
          <p:cNvPr id="40" name="직사각형 39"/>
          <p:cNvSpPr/>
          <p:nvPr/>
        </p:nvSpPr>
        <p:spPr bwMode="auto">
          <a:xfrm>
            <a:off x="7833320" y="3548566"/>
            <a:ext cx="2072680" cy="1407402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DM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발송지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라벨지발송지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명칭 통일 필요</a:t>
            </a:r>
          </a:p>
        </p:txBody>
      </p:sp>
    </p:spTree>
    <p:extLst>
      <p:ext uri="{BB962C8B-B14F-4D97-AF65-F5344CB8AC3E}">
        <p14:creationId xmlns:p14="http://schemas.microsoft.com/office/powerpoint/2010/main" val="12759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작업기록검색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28A3796F-3039-4051-B631-00E89EE53886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0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415925" y="2500313"/>
            <a:ext cx="9074150" cy="714375"/>
          </a:xfrm>
        </p:spPr>
        <p:txBody>
          <a:bodyPr/>
          <a:lstStyle/>
          <a:p>
            <a:r>
              <a:rPr lang="en-US" altLang="ko-KR" smtClean="0"/>
              <a:t>Ⅱ. </a:t>
            </a:r>
            <a:r>
              <a:rPr lang="ko-KR" altLang="en-US" smtClean="0"/>
              <a:t>레이아웃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23642189-78B5-455D-9B28-C75E8FF0890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CO0601-001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작업기록검색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</a:t>
            </a:r>
            <a:r>
              <a:rPr lang="ko-KR" altLang="en-US" dirty="0"/>
              <a:t>객</a:t>
            </a:r>
            <a:r>
              <a:rPr lang="ko-KR" altLang="en-US" dirty="0" smtClean="0"/>
              <a:t>기준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작업기록검색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고객기준</a:t>
            </a:r>
            <a:r>
              <a:rPr lang="en-US" altLang="ko-KR" dirty="0" smtClean="0"/>
              <a:t>(</a:t>
            </a:r>
            <a:r>
              <a:rPr lang="ko-KR" altLang="en-US" dirty="0" smtClean="0"/>
              <a:t>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D70D0333-5C28-449E-BE7C-783511C0BB9B}" type="slidenum">
              <a:rPr lang="ko-KR" altLang="en-US" smtClean="0"/>
              <a:pPr>
                <a:defRPr/>
              </a:pPr>
              <a:t>50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776536" y="1083792"/>
            <a:ext cx="6256089" cy="52975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76536" y="1083793"/>
            <a:ext cx="6256089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작업기록검색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6153" y="1099668"/>
            <a:ext cx="15398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000000"/>
                </a:solidFill>
              </a:rPr>
              <a:t>X</a:t>
            </a:r>
            <a:endParaRPr lang="ko-KR" altLang="en-US" b="1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774716" y="1083793"/>
            <a:ext cx="0" cy="3190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91518"/>
              </p:ext>
            </p:extLst>
          </p:nvPr>
        </p:nvGraphicFramePr>
        <p:xfrm>
          <a:off x="7675563" y="908050"/>
          <a:ext cx="2052637" cy="2738762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검색조건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검색기간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초기값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한달전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Validation ?</a:t>
                      </a: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고객명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고객통합뷰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화면으로 이동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작업기록검색 팝업은 닫힘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As-Is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동일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양쪽 모서리가 둥근 사각형 10"/>
          <p:cNvSpPr/>
          <p:nvPr/>
        </p:nvSpPr>
        <p:spPr>
          <a:xfrm>
            <a:off x="914226" y="1556792"/>
            <a:ext cx="900112" cy="250825"/>
          </a:xfrm>
          <a:prstGeom prst="round2SameRect">
            <a:avLst>
              <a:gd name="adj1" fmla="val 34386"/>
              <a:gd name="adj2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 dirty="0" smtClean="0">
                <a:solidFill>
                  <a:schemeClr val="tx1"/>
                </a:solidFill>
              </a:rPr>
              <a:t>고객기</a:t>
            </a:r>
            <a:r>
              <a:rPr lang="ko-KR" altLang="en-US" sz="800" b="1" dirty="0">
                <a:solidFill>
                  <a:schemeClr val="tx1"/>
                </a:solidFill>
              </a:rPr>
              <a:t>준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909463" y="1807617"/>
            <a:ext cx="59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양쪽 모서리가 둥근 사각형 12"/>
          <p:cNvSpPr/>
          <p:nvPr/>
        </p:nvSpPr>
        <p:spPr>
          <a:xfrm>
            <a:off x="1815926" y="1556792"/>
            <a:ext cx="898525" cy="250825"/>
          </a:xfrm>
          <a:prstGeom prst="round2SameRect">
            <a:avLst>
              <a:gd name="adj1" fmla="val 3438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LP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9464" y="1893170"/>
            <a:ext cx="6013684" cy="75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19370"/>
              </p:ext>
            </p:extLst>
          </p:nvPr>
        </p:nvGraphicFramePr>
        <p:xfrm>
          <a:off x="931688" y="1964607"/>
          <a:ext cx="5953774" cy="32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944"/>
                <a:gridCol w="2263579"/>
                <a:gridCol w="642165"/>
                <a:gridCol w="2339086"/>
              </a:tblGrid>
              <a:tr h="32385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검색조건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814" marB="458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814" marB="458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검색기간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814" marB="458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814" marB="4581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611440" y="2004294"/>
            <a:ext cx="649287" cy="215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2014-01-05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95652" y="2004294"/>
            <a:ext cx="323850" cy="2159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달력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70315" y="2004294"/>
            <a:ext cx="649287" cy="215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2014-02-05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62465" y="2004294"/>
            <a:ext cx="323850" cy="2159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달력</a:t>
            </a: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5648077" y="2015407"/>
            <a:ext cx="10795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800"/>
              <a:t>~</a:t>
            </a:r>
            <a:endParaRPr lang="ko-KR" altLang="en-US" sz="800"/>
          </a:p>
        </p:txBody>
      </p:sp>
      <p:sp>
        <p:nvSpPr>
          <p:cNvPr id="21" name="모서리가 둥근 직사각형 58"/>
          <p:cNvSpPr>
            <a:spLocks noChangeArrowheads="1"/>
          </p:cNvSpPr>
          <p:nvPr/>
        </p:nvSpPr>
        <p:spPr bwMode="auto">
          <a:xfrm>
            <a:off x="6216954" y="2343225"/>
            <a:ext cx="598487" cy="215900"/>
          </a:xfrm>
          <a:prstGeom prst="roundRect">
            <a:avLst>
              <a:gd name="adj" fmla="val 14028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22" name="타원 21"/>
          <p:cNvSpPr/>
          <p:nvPr/>
        </p:nvSpPr>
        <p:spPr>
          <a:xfrm>
            <a:off x="4520952" y="1893169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2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grpSp>
        <p:nvGrpSpPr>
          <p:cNvPr id="23" name="그룹 28"/>
          <p:cNvGrpSpPr>
            <a:grpSpLocks/>
          </p:cNvGrpSpPr>
          <p:nvPr/>
        </p:nvGrpSpPr>
        <p:grpSpPr bwMode="auto">
          <a:xfrm>
            <a:off x="1696863" y="2015407"/>
            <a:ext cx="2096990" cy="215900"/>
            <a:chOff x="2263130" y="2032101"/>
            <a:chExt cx="2100333" cy="243162"/>
          </a:xfrm>
        </p:grpSpPr>
        <p:sp>
          <p:nvSpPr>
            <p:cNvPr id="24" name="직사각형 23"/>
            <p:cNvSpPr/>
            <p:nvPr/>
          </p:nvSpPr>
          <p:spPr>
            <a:xfrm>
              <a:off x="2263130" y="2032101"/>
              <a:ext cx="2100333" cy="2431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36000" rIns="54000" bIns="36000" anchor="ctr"/>
            <a:lstStyle/>
            <a:p>
              <a:pPr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33"/>
            <p:cNvSpPr txBox="1">
              <a:spLocks noChangeArrowheads="1"/>
            </p:cNvSpPr>
            <p:nvPr/>
          </p:nvSpPr>
          <p:spPr bwMode="auto">
            <a:xfrm>
              <a:off x="4185669" y="2043461"/>
              <a:ext cx="175304" cy="22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ts val="600"/>
                </a:spcBef>
                <a:buFontTx/>
                <a:buNone/>
              </a:pPr>
              <a:r>
                <a:rPr lang="ko-KR" altLang="en-US" sz="800" dirty="0"/>
                <a:t>▼</a:t>
              </a:r>
            </a:p>
          </p:txBody>
        </p:sp>
      </p:grpSp>
      <p:sp>
        <p:nvSpPr>
          <p:cNvPr id="26" name="타원 25"/>
          <p:cNvSpPr/>
          <p:nvPr/>
        </p:nvSpPr>
        <p:spPr>
          <a:xfrm>
            <a:off x="1606375" y="1913806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grpSp>
        <p:nvGrpSpPr>
          <p:cNvPr id="27" name="그룹 28"/>
          <p:cNvGrpSpPr>
            <a:grpSpLocks/>
          </p:cNvGrpSpPr>
          <p:nvPr/>
        </p:nvGrpSpPr>
        <p:grpSpPr bwMode="auto">
          <a:xfrm>
            <a:off x="7809010" y="3933056"/>
            <a:ext cx="2096990" cy="215900"/>
            <a:chOff x="2263130" y="2032101"/>
            <a:chExt cx="2100333" cy="243162"/>
          </a:xfrm>
        </p:grpSpPr>
        <p:sp>
          <p:nvSpPr>
            <p:cNvPr id="28" name="직사각형 27"/>
            <p:cNvSpPr/>
            <p:nvPr/>
          </p:nvSpPr>
          <p:spPr>
            <a:xfrm>
              <a:off x="2263130" y="2032101"/>
              <a:ext cx="2100333" cy="2431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36000" rIns="54000" bIns="36000" anchor="ctr"/>
            <a:lstStyle/>
            <a:p>
              <a:pPr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33"/>
            <p:cNvSpPr txBox="1">
              <a:spLocks noChangeArrowheads="1"/>
            </p:cNvSpPr>
            <p:nvPr/>
          </p:nvSpPr>
          <p:spPr bwMode="auto">
            <a:xfrm>
              <a:off x="4185669" y="2043461"/>
              <a:ext cx="175304" cy="22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ts val="600"/>
                </a:spcBef>
                <a:buFontTx/>
                <a:buNone/>
              </a:pPr>
              <a:r>
                <a:rPr lang="ko-KR" altLang="en-US" sz="800" dirty="0"/>
                <a:t>▼</a:t>
              </a:r>
            </a:p>
          </p:txBody>
        </p:sp>
      </p:grpSp>
      <p:sp>
        <p:nvSpPr>
          <p:cNvPr id="30" name="직사각형 29"/>
          <p:cNvSpPr/>
          <p:nvPr/>
        </p:nvSpPr>
        <p:spPr bwMode="auto">
          <a:xfrm>
            <a:off x="7809010" y="4147492"/>
            <a:ext cx="2094504" cy="203909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61116" y="4199801"/>
            <a:ext cx="1573632" cy="1956877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고객정보저장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고객정보삭제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또는 부양가족삭제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배우자추가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자녀추가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이메일발송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니드분석저장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Annual Review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상품설계저장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상품설계삭제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재정안정계획서인쇄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재정안정계획서이메일발송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상담일지메모저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ko-KR" altLang="en-US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5"/>
          <p:cNvGrpSpPr>
            <a:grpSpLocks/>
          </p:cNvGrpSpPr>
          <p:nvPr/>
        </p:nvGrpSpPr>
        <p:grpSpPr bwMode="auto">
          <a:xfrm>
            <a:off x="2331187" y="5927597"/>
            <a:ext cx="3170237" cy="179387"/>
            <a:chOff x="558255" y="5793469"/>
            <a:chExt cx="3170609" cy="179344"/>
          </a:xfrm>
        </p:grpSpPr>
        <p:sp>
          <p:nvSpPr>
            <p:cNvPr id="35" name="Text Box 188"/>
            <p:cNvSpPr txBox="1">
              <a:spLocks noChangeArrowheads="1"/>
            </p:cNvSpPr>
            <p:nvPr/>
          </p:nvSpPr>
          <p:spPr bwMode="auto">
            <a:xfrm>
              <a:off x="712802" y="5793469"/>
              <a:ext cx="2893741" cy="17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800" dirty="0">
                  <a:solidFill>
                    <a:srgbClr val="000000"/>
                  </a:solidFill>
                </a:rPr>
                <a:t>◀  </a:t>
              </a:r>
              <a:r>
                <a:rPr lang="en-US" altLang="ko-KR" sz="800" dirty="0">
                  <a:solidFill>
                    <a:srgbClr val="000000"/>
                  </a:solidFill>
                </a:rPr>
                <a:t>|  1  |  2  |  3  |  4  |  </a:t>
              </a:r>
              <a:r>
                <a:rPr lang="en-US" altLang="ko-KR" sz="800" dirty="0">
                  <a:solidFill>
                    <a:srgbClr val="FF0000"/>
                  </a:solidFill>
                </a:rPr>
                <a:t>5 </a:t>
              </a:r>
              <a:r>
                <a:rPr lang="en-US" altLang="ko-KR" sz="800" dirty="0">
                  <a:solidFill>
                    <a:srgbClr val="000000"/>
                  </a:solidFill>
                </a:rPr>
                <a:t> |  6  |  7  |  8  |  9  |  10  |  ▶</a:t>
              </a:r>
              <a:endParaRPr lang="ko-KR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6" name="직사각형 104"/>
            <p:cNvSpPr>
              <a:spLocks noChangeArrowheads="1"/>
            </p:cNvSpPr>
            <p:nvPr/>
          </p:nvSpPr>
          <p:spPr bwMode="auto">
            <a:xfrm>
              <a:off x="558255" y="5793471"/>
              <a:ext cx="287258" cy="178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800">
                  <a:solidFill>
                    <a:srgbClr val="000000"/>
                  </a:solidFill>
                </a:rPr>
                <a:t>◀</a:t>
              </a:r>
              <a:endParaRPr lang="ko-KR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7" name="직사각형 105"/>
            <p:cNvSpPr>
              <a:spLocks noChangeArrowheads="1"/>
            </p:cNvSpPr>
            <p:nvPr/>
          </p:nvSpPr>
          <p:spPr bwMode="auto">
            <a:xfrm>
              <a:off x="595953" y="5793471"/>
              <a:ext cx="287258" cy="178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800">
                  <a:solidFill>
                    <a:srgbClr val="000000"/>
                  </a:solidFill>
                </a:rPr>
                <a:t>◀</a:t>
              </a:r>
              <a:endParaRPr lang="ko-KR" altLang="en-US" sz="2000">
                <a:solidFill>
                  <a:srgbClr val="000000"/>
                </a:solidFill>
              </a:endParaRPr>
            </a:p>
          </p:txBody>
        </p:sp>
        <p:grpSp>
          <p:nvGrpSpPr>
            <p:cNvPr id="38" name="그룹 1"/>
            <p:cNvGrpSpPr>
              <a:grpSpLocks/>
            </p:cNvGrpSpPr>
            <p:nvPr/>
          </p:nvGrpSpPr>
          <p:grpSpPr bwMode="auto">
            <a:xfrm>
              <a:off x="3403907" y="5793471"/>
              <a:ext cx="324957" cy="178510"/>
              <a:chOff x="3403907" y="5793471"/>
              <a:chExt cx="324957" cy="178510"/>
            </a:xfrm>
          </p:grpSpPr>
          <p:sp>
            <p:nvSpPr>
              <p:cNvPr id="39" name="직사각형 108"/>
              <p:cNvSpPr>
                <a:spLocks noChangeArrowheads="1"/>
              </p:cNvSpPr>
              <p:nvPr/>
            </p:nvSpPr>
            <p:spPr bwMode="auto">
              <a:xfrm>
                <a:off x="3403907" y="5793471"/>
                <a:ext cx="287258" cy="178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1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ko-KR" sz="800">
                    <a:solidFill>
                      <a:srgbClr val="000000"/>
                    </a:solidFill>
                  </a:rPr>
                  <a:t>▶</a:t>
                </a:r>
                <a:endParaRPr lang="ko-KR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직사각형 112"/>
              <p:cNvSpPr>
                <a:spLocks noChangeArrowheads="1"/>
              </p:cNvSpPr>
              <p:nvPr/>
            </p:nvSpPr>
            <p:spPr bwMode="auto">
              <a:xfrm>
                <a:off x="3441606" y="5793471"/>
                <a:ext cx="287258" cy="178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1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ko-KR" sz="800">
                    <a:solidFill>
                      <a:srgbClr val="000000"/>
                    </a:solidFill>
                  </a:rPr>
                  <a:t>▶</a:t>
                </a:r>
                <a:endParaRPr lang="ko-KR" altLang="en-US" sz="20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905025" y="2710327"/>
            <a:ext cx="1232192" cy="216401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고객기준전체목록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(296)</a:t>
            </a:r>
            <a:endParaRPr lang="ko-KR" altLang="en-US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320436" y="3212976"/>
            <a:ext cx="2583078" cy="674813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항목 재정의 필요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ctr">
              <a:buFont typeface="Wingdings"/>
              <a:buChar char="à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로그정책에 따라 달라짐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논의해야 함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4360"/>
              </p:ext>
            </p:extLst>
          </p:nvPr>
        </p:nvGraphicFramePr>
        <p:xfrm>
          <a:off x="895500" y="2951201"/>
          <a:ext cx="5989963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55"/>
                <a:gridCol w="2031301"/>
                <a:gridCol w="505016"/>
                <a:gridCol w="432048"/>
                <a:gridCol w="720080"/>
                <a:gridCol w="1296144"/>
                <a:gridCol w="636319"/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작업내용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고객명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주민등록번호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작업일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작업자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296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김푸르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본인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820201-1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2014-03-19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10:31:18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295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294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293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292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291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289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288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287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286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직사각형 11"/>
          <p:cNvSpPr>
            <a:spLocks noChangeArrowheads="1"/>
          </p:cNvSpPr>
          <p:nvPr/>
        </p:nvSpPr>
        <p:spPr bwMode="auto">
          <a:xfrm>
            <a:off x="3368823" y="3550382"/>
            <a:ext cx="1567011" cy="2326890"/>
          </a:xfrm>
          <a:prstGeom prst="rect">
            <a:avLst/>
          </a:prstGeom>
          <a:solidFill>
            <a:srgbClr val="7030A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rgbClr val="0000FF"/>
                </a:solidFill>
              </a:rPr>
              <a:t>검색결과 중 개인정보에 해당하는 부분들은</a:t>
            </a:r>
            <a:endParaRPr lang="en-US" altLang="ko-KR" sz="1000" b="1">
              <a:solidFill>
                <a:srgbClr val="0000FF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rgbClr val="0000FF"/>
                </a:solidFill>
              </a:rPr>
              <a:t>추후 개인정보보호정책 반영</a:t>
            </a:r>
            <a:endParaRPr lang="en-US" altLang="ko-KR" sz="1000" b="1">
              <a:solidFill>
                <a:srgbClr val="0000FF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ko-KR" sz="1000" b="1">
              <a:solidFill>
                <a:srgbClr val="0000FF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000" b="1">
                <a:solidFill>
                  <a:srgbClr val="0000FF"/>
                </a:solidFill>
              </a:rPr>
              <a:t>(</a:t>
            </a:r>
            <a:r>
              <a:rPr lang="ko-KR" altLang="en-US" sz="1000" b="1">
                <a:solidFill>
                  <a:srgbClr val="0000FF"/>
                </a:solidFill>
              </a:rPr>
              <a:t>예</a:t>
            </a:r>
            <a:r>
              <a:rPr lang="en-US" altLang="ko-KR" sz="1000" b="1">
                <a:solidFill>
                  <a:srgbClr val="0000FF"/>
                </a:solidFill>
              </a:rPr>
              <a:t>: </a:t>
            </a:r>
            <a:r>
              <a:rPr lang="ko-KR" altLang="en-US" sz="1000" b="1">
                <a:solidFill>
                  <a:srgbClr val="0000FF"/>
                </a:solidFill>
              </a:rPr>
              <a:t>이름</a:t>
            </a:r>
            <a:r>
              <a:rPr lang="en-US" altLang="ko-KR" sz="1000" b="1">
                <a:solidFill>
                  <a:srgbClr val="0000FF"/>
                </a:solidFill>
              </a:rPr>
              <a:t>, </a:t>
            </a:r>
            <a:r>
              <a:rPr lang="ko-KR" altLang="en-US" sz="1000" b="1">
                <a:solidFill>
                  <a:srgbClr val="0000FF"/>
                </a:solidFill>
              </a:rPr>
              <a:t>주민번호</a:t>
            </a:r>
            <a:r>
              <a:rPr lang="en-US" altLang="ko-KR" sz="1000" b="1">
                <a:solidFill>
                  <a:srgbClr val="0000FF"/>
                </a:solidFill>
              </a:rPr>
              <a:t>, </a:t>
            </a:r>
            <a:r>
              <a:rPr lang="ko-KR" altLang="en-US" sz="1000" b="1">
                <a:solidFill>
                  <a:srgbClr val="0000FF"/>
                </a:solidFill>
              </a:rPr>
              <a:t>핸드폰번호 등</a:t>
            </a:r>
            <a:r>
              <a:rPr lang="en-US" altLang="ko-KR" sz="1000" b="1">
                <a:solidFill>
                  <a:srgbClr val="0000FF"/>
                </a:solidFill>
              </a:rPr>
              <a:t>)</a:t>
            </a:r>
            <a:endParaRPr lang="ko-KR" altLang="en-US" sz="1000" b="1">
              <a:solidFill>
                <a:srgbClr val="0000FF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278335" y="3157836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3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277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CO0601-002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작업기록검색 </a:t>
            </a:r>
            <a:r>
              <a:rPr lang="en-US" altLang="ko-KR" dirty="0" smtClean="0"/>
              <a:t>- LP</a:t>
            </a:r>
            <a:r>
              <a:rPr lang="ko-KR" altLang="en-US" dirty="0" smtClean="0"/>
              <a:t>기준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작업기록검색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LP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(</a:t>
            </a:r>
            <a:r>
              <a:rPr lang="ko-KR" altLang="en-US" dirty="0" smtClean="0"/>
              <a:t>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D70D0333-5C28-449E-BE7C-783511C0BB9B}" type="slidenum">
              <a:rPr lang="ko-KR" altLang="en-US" smtClean="0"/>
              <a:pPr>
                <a:defRPr/>
              </a:pPr>
              <a:t>51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776536" y="1083792"/>
            <a:ext cx="6256089" cy="52975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76536" y="1083793"/>
            <a:ext cx="6256089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작업기록검색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6153" y="1099668"/>
            <a:ext cx="15398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000000"/>
                </a:solidFill>
              </a:rPr>
              <a:t>X</a:t>
            </a:r>
            <a:endParaRPr lang="ko-KR" altLang="en-US" b="1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774716" y="1083793"/>
            <a:ext cx="0" cy="3190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모서리가 둥근 사각형 10"/>
          <p:cNvSpPr/>
          <p:nvPr/>
        </p:nvSpPr>
        <p:spPr>
          <a:xfrm>
            <a:off x="914226" y="1556792"/>
            <a:ext cx="900112" cy="250825"/>
          </a:xfrm>
          <a:prstGeom prst="round2SameRect">
            <a:avLst>
              <a:gd name="adj1" fmla="val 3438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고객기준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909463" y="1807617"/>
            <a:ext cx="59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양쪽 모서리가 둥근 사각형 12"/>
          <p:cNvSpPr/>
          <p:nvPr/>
        </p:nvSpPr>
        <p:spPr>
          <a:xfrm>
            <a:off x="1815926" y="1556792"/>
            <a:ext cx="898525" cy="250825"/>
          </a:xfrm>
          <a:prstGeom prst="round2SameRect">
            <a:avLst>
              <a:gd name="adj1" fmla="val 34386"/>
              <a:gd name="adj2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LP</a:t>
            </a:r>
            <a:r>
              <a:rPr lang="ko-KR" altLang="en-US" sz="800" b="1" dirty="0">
                <a:solidFill>
                  <a:schemeClr val="tx1"/>
                </a:solidFill>
              </a:rPr>
              <a:t>기준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09464" y="1893170"/>
            <a:ext cx="6013684" cy="75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51265"/>
              </p:ext>
            </p:extLst>
          </p:nvPr>
        </p:nvGraphicFramePr>
        <p:xfrm>
          <a:off x="931688" y="1964607"/>
          <a:ext cx="5953774" cy="32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944"/>
                <a:gridCol w="2263579"/>
                <a:gridCol w="642165"/>
                <a:gridCol w="2339086"/>
              </a:tblGrid>
              <a:tr h="32385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검색조건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814" marB="458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814" marB="458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검색기간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814" marB="458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814" marB="4581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611440" y="2004294"/>
            <a:ext cx="649287" cy="215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2014-01-05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95652" y="2004294"/>
            <a:ext cx="323850" cy="2159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달력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70315" y="2004294"/>
            <a:ext cx="649287" cy="215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2014-02-05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62465" y="2004294"/>
            <a:ext cx="323850" cy="2159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달력</a:t>
            </a: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5648077" y="2015407"/>
            <a:ext cx="10795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800"/>
              <a:t>~</a:t>
            </a:r>
            <a:endParaRPr lang="ko-KR" altLang="en-US" sz="800"/>
          </a:p>
        </p:txBody>
      </p:sp>
      <p:sp>
        <p:nvSpPr>
          <p:cNvPr id="21" name="모서리가 둥근 직사각형 58"/>
          <p:cNvSpPr>
            <a:spLocks noChangeArrowheads="1"/>
          </p:cNvSpPr>
          <p:nvPr/>
        </p:nvSpPr>
        <p:spPr bwMode="auto">
          <a:xfrm>
            <a:off x="6216954" y="2343225"/>
            <a:ext cx="598487" cy="215900"/>
          </a:xfrm>
          <a:prstGeom prst="roundRect">
            <a:avLst>
              <a:gd name="adj" fmla="val 14028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22" name="타원 21"/>
          <p:cNvSpPr/>
          <p:nvPr/>
        </p:nvSpPr>
        <p:spPr>
          <a:xfrm>
            <a:off x="4520952" y="1893169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</a:rPr>
              <a:t>2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grpSp>
        <p:nvGrpSpPr>
          <p:cNvPr id="23" name="그룹 28"/>
          <p:cNvGrpSpPr>
            <a:grpSpLocks/>
          </p:cNvGrpSpPr>
          <p:nvPr/>
        </p:nvGrpSpPr>
        <p:grpSpPr bwMode="auto">
          <a:xfrm>
            <a:off x="1696863" y="2015407"/>
            <a:ext cx="2096990" cy="215900"/>
            <a:chOff x="2263130" y="2032101"/>
            <a:chExt cx="2100333" cy="243162"/>
          </a:xfrm>
        </p:grpSpPr>
        <p:sp>
          <p:nvSpPr>
            <p:cNvPr id="24" name="직사각형 23"/>
            <p:cNvSpPr/>
            <p:nvPr/>
          </p:nvSpPr>
          <p:spPr>
            <a:xfrm>
              <a:off x="2263130" y="2032101"/>
              <a:ext cx="2100333" cy="2431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36000" rIns="54000" bIns="36000" anchor="ctr"/>
            <a:lstStyle/>
            <a:p>
              <a:pPr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33"/>
            <p:cNvSpPr txBox="1">
              <a:spLocks noChangeArrowheads="1"/>
            </p:cNvSpPr>
            <p:nvPr/>
          </p:nvSpPr>
          <p:spPr bwMode="auto">
            <a:xfrm>
              <a:off x="4185669" y="2043461"/>
              <a:ext cx="175304" cy="22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ts val="600"/>
                </a:spcBef>
                <a:buFontTx/>
                <a:buNone/>
              </a:pPr>
              <a:r>
                <a:rPr lang="ko-KR" altLang="en-US" sz="800" dirty="0"/>
                <a:t>▼</a:t>
              </a:r>
            </a:p>
          </p:txBody>
        </p:sp>
      </p:grpSp>
      <p:sp>
        <p:nvSpPr>
          <p:cNvPr id="26" name="타원 25"/>
          <p:cNvSpPr/>
          <p:nvPr/>
        </p:nvSpPr>
        <p:spPr>
          <a:xfrm>
            <a:off x="1606375" y="1913806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  <p:grpSp>
        <p:nvGrpSpPr>
          <p:cNvPr id="34" name="그룹 5"/>
          <p:cNvGrpSpPr>
            <a:grpSpLocks/>
          </p:cNvGrpSpPr>
          <p:nvPr/>
        </p:nvGrpSpPr>
        <p:grpSpPr bwMode="auto">
          <a:xfrm>
            <a:off x="2331187" y="5927597"/>
            <a:ext cx="3170237" cy="179387"/>
            <a:chOff x="558255" y="5793469"/>
            <a:chExt cx="3170609" cy="179344"/>
          </a:xfrm>
        </p:grpSpPr>
        <p:sp>
          <p:nvSpPr>
            <p:cNvPr id="35" name="Text Box 188"/>
            <p:cNvSpPr txBox="1">
              <a:spLocks noChangeArrowheads="1"/>
            </p:cNvSpPr>
            <p:nvPr/>
          </p:nvSpPr>
          <p:spPr bwMode="auto">
            <a:xfrm>
              <a:off x="712802" y="5793469"/>
              <a:ext cx="2893741" cy="17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800" dirty="0">
                  <a:solidFill>
                    <a:srgbClr val="000000"/>
                  </a:solidFill>
                </a:rPr>
                <a:t>◀  </a:t>
              </a:r>
              <a:r>
                <a:rPr lang="en-US" altLang="ko-KR" sz="800" dirty="0">
                  <a:solidFill>
                    <a:srgbClr val="000000"/>
                  </a:solidFill>
                </a:rPr>
                <a:t>|  1  |  2  |  3  |  4  |  </a:t>
              </a:r>
              <a:r>
                <a:rPr lang="en-US" altLang="ko-KR" sz="800" dirty="0">
                  <a:solidFill>
                    <a:srgbClr val="FF0000"/>
                  </a:solidFill>
                </a:rPr>
                <a:t>5 </a:t>
              </a:r>
              <a:r>
                <a:rPr lang="en-US" altLang="ko-KR" sz="800" dirty="0">
                  <a:solidFill>
                    <a:srgbClr val="000000"/>
                  </a:solidFill>
                </a:rPr>
                <a:t> |  6  |  7  |  8  |  9  |  10  |  ▶</a:t>
              </a:r>
              <a:endParaRPr lang="ko-KR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6" name="직사각형 104"/>
            <p:cNvSpPr>
              <a:spLocks noChangeArrowheads="1"/>
            </p:cNvSpPr>
            <p:nvPr/>
          </p:nvSpPr>
          <p:spPr bwMode="auto">
            <a:xfrm>
              <a:off x="558255" y="5793471"/>
              <a:ext cx="287258" cy="178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800">
                  <a:solidFill>
                    <a:srgbClr val="000000"/>
                  </a:solidFill>
                </a:rPr>
                <a:t>◀</a:t>
              </a:r>
              <a:endParaRPr lang="ko-KR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7" name="직사각형 105"/>
            <p:cNvSpPr>
              <a:spLocks noChangeArrowheads="1"/>
            </p:cNvSpPr>
            <p:nvPr/>
          </p:nvSpPr>
          <p:spPr bwMode="auto">
            <a:xfrm>
              <a:off x="595953" y="5793471"/>
              <a:ext cx="287258" cy="178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800">
                  <a:solidFill>
                    <a:srgbClr val="000000"/>
                  </a:solidFill>
                </a:rPr>
                <a:t>◀</a:t>
              </a:r>
              <a:endParaRPr lang="ko-KR" altLang="en-US" sz="2000">
                <a:solidFill>
                  <a:srgbClr val="000000"/>
                </a:solidFill>
              </a:endParaRPr>
            </a:p>
          </p:txBody>
        </p:sp>
        <p:grpSp>
          <p:nvGrpSpPr>
            <p:cNvPr id="38" name="그룹 1"/>
            <p:cNvGrpSpPr>
              <a:grpSpLocks/>
            </p:cNvGrpSpPr>
            <p:nvPr/>
          </p:nvGrpSpPr>
          <p:grpSpPr bwMode="auto">
            <a:xfrm>
              <a:off x="3403907" y="5793471"/>
              <a:ext cx="324957" cy="178510"/>
              <a:chOff x="3403907" y="5793471"/>
              <a:chExt cx="324957" cy="178510"/>
            </a:xfrm>
          </p:grpSpPr>
          <p:sp>
            <p:nvSpPr>
              <p:cNvPr id="39" name="직사각형 108"/>
              <p:cNvSpPr>
                <a:spLocks noChangeArrowheads="1"/>
              </p:cNvSpPr>
              <p:nvPr/>
            </p:nvSpPr>
            <p:spPr bwMode="auto">
              <a:xfrm>
                <a:off x="3403907" y="5793471"/>
                <a:ext cx="287258" cy="178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1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ko-KR" sz="800">
                    <a:solidFill>
                      <a:srgbClr val="000000"/>
                    </a:solidFill>
                  </a:rPr>
                  <a:t>▶</a:t>
                </a:r>
                <a:endParaRPr lang="ko-KR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직사각형 112"/>
              <p:cNvSpPr>
                <a:spLocks noChangeArrowheads="1"/>
              </p:cNvSpPr>
              <p:nvPr/>
            </p:nvSpPr>
            <p:spPr bwMode="auto">
              <a:xfrm>
                <a:off x="3441606" y="5793471"/>
                <a:ext cx="287258" cy="178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1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ko-KR" sz="800">
                    <a:solidFill>
                      <a:srgbClr val="000000"/>
                    </a:solidFill>
                  </a:rPr>
                  <a:t>▶</a:t>
                </a:r>
                <a:endParaRPr lang="ko-KR" altLang="en-US" sz="20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905025" y="2710327"/>
            <a:ext cx="1131203" cy="216401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LP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기준전체목록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(296)</a:t>
            </a:r>
            <a:endParaRPr lang="ko-KR" altLang="en-US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9838"/>
              </p:ext>
            </p:extLst>
          </p:nvPr>
        </p:nvGraphicFramePr>
        <p:xfrm>
          <a:off x="895500" y="2951201"/>
          <a:ext cx="5989963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55"/>
                <a:gridCol w="3688445"/>
                <a:gridCol w="1296144"/>
                <a:gridCol w="636319"/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작업내용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작업일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작업자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296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2014-03-19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10:31:18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295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294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293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292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291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289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288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287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286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37068"/>
              </p:ext>
            </p:extLst>
          </p:nvPr>
        </p:nvGraphicFramePr>
        <p:xfrm>
          <a:off x="7675563" y="908050"/>
          <a:ext cx="2052637" cy="2616993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검색조건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검색기간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초기값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한달전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Validation ?</a:t>
                      </a: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6" name="그룹 28"/>
          <p:cNvGrpSpPr>
            <a:grpSpLocks/>
          </p:cNvGrpSpPr>
          <p:nvPr/>
        </p:nvGrpSpPr>
        <p:grpSpPr bwMode="auto">
          <a:xfrm>
            <a:off x="7809010" y="3933056"/>
            <a:ext cx="2096990" cy="215900"/>
            <a:chOff x="2263130" y="2032101"/>
            <a:chExt cx="2100333" cy="243162"/>
          </a:xfrm>
        </p:grpSpPr>
        <p:sp>
          <p:nvSpPr>
            <p:cNvPr id="47" name="직사각형 46"/>
            <p:cNvSpPr/>
            <p:nvPr/>
          </p:nvSpPr>
          <p:spPr>
            <a:xfrm>
              <a:off x="2263130" y="2032101"/>
              <a:ext cx="2100333" cy="2431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36000" rIns="54000" bIns="36000" anchor="ctr"/>
            <a:lstStyle/>
            <a:p>
              <a:pPr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33"/>
            <p:cNvSpPr txBox="1">
              <a:spLocks noChangeArrowheads="1"/>
            </p:cNvSpPr>
            <p:nvPr/>
          </p:nvSpPr>
          <p:spPr bwMode="auto">
            <a:xfrm>
              <a:off x="4185669" y="2043461"/>
              <a:ext cx="175304" cy="22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ts val="600"/>
                </a:spcBef>
                <a:buFontTx/>
                <a:buNone/>
              </a:pPr>
              <a:r>
                <a:rPr lang="ko-KR" altLang="en-US" sz="800" dirty="0"/>
                <a:t>▼</a:t>
              </a:r>
            </a:p>
          </p:txBody>
        </p:sp>
      </p:grpSp>
      <p:sp>
        <p:nvSpPr>
          <p:cNvPr id="49" name="직사각형 48"/>
          <p:cNvSpPr/>
          <p:nvPr/>
        </p:nvSpPr>
        <p:spPr bwMode="auto">
          <a:xfrm>
            <a:off x="7809010" y="4147493"/>
            <a:ext cx="2094504" cy="13697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1116" y="4199801"/>
            <a:ext cx="1235398" cy="115665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변경된내용만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업료드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검색리스트인쇄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strike="sngStrike" dirty="0" err="1" smtClean="0">
                <a:latin typeface="맑은 고딕" pitchFamily="50" charset="-127"/>
                <a:ea typeface="맑은 고딕" pitchFamily="50" charset="-127"/>
              </a:rPr>
              <a:t>외부데이터불러오기</a:t>
            </a:r>
            <a:endParaRPr lang="en-US" altLang="ko-KR" sz="800" strike="sngStrike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분류데이터관리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800" strike="sngStrike" dirty="0" err="1" smtClean="0">
                <a:latin typeface="맑은 고딕" pitchFamily="50" charset="-127"/>
                <a:ea typeface="맑은 고딕" pitchFamily="50" charset="-127"/>
              </a:rPr>
              <a:t>iLiPS</a:t>
            </a:r>
            <a:r>
              <a:rPr lang="ko-KR" altLang="en-US" sz="800" strike="sngStrike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800" strike="sngStrike" dirty="0" err="1" smtClean="0">
                <a:latin typeface="맑은 고딕" pitchFamily="50" charset="-127"/>
                <a:ea typeface="맑은 고딕" pitchFamily="50" charset="-127"/>
              </a:rPr>
              <a:t>LiPS</a:t>
            </a:r>
            <a:r>
              <a:rPr lang="ko-KR" altLang="en-US" sz="800" strike="sngStrike" dirty="0" smtClean="0">
                <a:latin typeface="맑은 고딕" pitchFamily="50" charset="-127"/>
                <a:ea typeface="맑은 고딕" pitchFamily="50" charset="-127"/>
              </a:rPr>
              <a:t>간 자료동기화</a:t>
            </a:r>
            <a:endParaRPr lang="en-US" altLang="ko-KR" sz="800" strike="sngStrike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800" strike="sngStrike" dirty="0" err="1" smtClean="0">
                <a:latin typeface="맑은 고딕" pitchFamily="50" charset="-127"/>
                <a:ea typeface="맑은 고딕" pitchFamily="50" charset="-127"/>
              </a:rPr>
              <a:t>LiPS</a:t>
            </a:r>
            <a:r>
              <a:rPr lang="ko-KR" altLang="en-US" sz="800" strike="sngStrike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800" strike="sngStrike" dirty="0" err="1" smtClean="0">
                <a:latin typeface="맑은 고딕" pitchFamily="50" charset="-127"/>
                <a:ea typeface="맑은 고딕" pitchFamily="50" charset="-127"/>
              </a:rPr>
              <a:t>Pda</a:t>
            </a:r>
            <a:r>
              <a:rPr lang="ko-KR" altLang="en-US" sz="800" strike="sngStrike" dirty="0" smtClean="0">
                <a:latin typeface="맑은 고딕" pitchFamily="50" charset="-127"/>
                <a:ea typeface="맑은 고딕" pitchFamily="50" charset="-127"/>
              </a:rPr>
              <a:t>간</a:t>
            </a:r>
            <a:r>
              <a:rPr lang="en-US" altLang="ko-KR" sz="800" strike="sngStrike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strike="sngStrike" dirty="0" smtClean="0">
                <a:latin typeface="맑은 고딕" pitchFamily="50" charset="-127"/>
                <a:ea typeface="맑은 고딕" pitchFamily="50" charset="-127"/>
              </a:rPr>
              <a:t>자료동기화</a:t>
            </a:r>
            <a:endParaRPr lang="en-US" altLang="ko-KR" sz="800" strike="sngStrike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800" strike="sngStrike" dirty="0" err="1" smtClean="0">
                <a:latin typeface="맑은 고딕" pitchFamily="50" charset="-127"/>
                <a:ea typeface="맑은 고딕" pitchFamily="50" charset="-127"/>
              </a:rPr>
              <a:t>iLiPS</a:t>
            </a:r>
            <a:r>
              <a:rPr lang="ko-KR" altLang="en-US" sz="800" strike="sngStrike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800" strike="sngStrike" dirty="0" err="1">
                <a:latin typeface="맑은 고딕" pitchFamily="50" charset="-127"/>
                <a:ea typeface="맑은 고딕" pitchFamily="50" charset="-127"/>
              </a:rPr>
              <a:t>Pda</a:t>
            </a:r>
            <a:r>
              <a:rPr lang="ko-KR" altLang="en-US" sz="800" strike="sngStrike" dirty="0">
                <a:latin typeface="맑은 고딕" pitchFamily="50" charset="-127"/>
                <a:ea typeface="맑은 고딕" pitchFamily="50" charset="-127"/>
              </a:rPr>
              <a:t>간</a:t>
            </a:r>
            <a:r>
              <a:rPr lang="en-US" altLang="ko-KR" sz="800" strike="sngStrike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strike="sngStrike" dirty="0" smtClean="0">
                <a:latin typeface="맑은 고딕" pitchFamily="50" charset="-127"/>
                <a:ea typeface="맑은 고딕" pitchFamily="50" charset="-127"/>
              </a:rPr>
              <a:t>자료동기화</a:t>
            </a:r>
            <a:endParaRPr lang="en-US" altLang="ko-KR" sz="800" strike="sngStrike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7320436" y="3212976"/>
            <a:ext cx="2583078" cy="674813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항목 재정의 필요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ctr">
              <a:buFont typeface="Wingdings"/>
              <a:buChar char="à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로그정책에 따라 달라짐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논의해야 함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911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예외처리 화</a:t>
            </a:r>
            <a:r>
              <a:rPr lang="ko-KR" altLang="en-US" dirty="0"/>
              <a:t>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28A3796F-3039-4051-B631-00E89EE53886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3212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CO1001-001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err="1" smtClean="0"/>
              <a:t>로딩바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페이지 전체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로딩바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AAC9C25E-78D8-4DED-8B88-82C6701C6124}" type="slidenum">
              <a:rPr lang="ko-KR" altLang="en-US" smtClean="0"/>
              <a:pPr>
                <a:defRPr/>
              </a:pPr>
              <a:t>53</a:t>
            </a:fld>
            <a:endParaRPr lang="ko-KR" altLang="en-US" dirty="0"/>
          </a:p>
        </p:txBody>
      </p:sp>
      <p:graphicFrame>
        <p:nvGraphicFramePr>
          <p:cNvPr id="6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89239"/>
              </p:ext>
            </p:extLst>
          </p:nvPr>
        </p:nvGraphicFramePr>
        <p:xfrm>
          <a:off x="7675563" y="908050"/>
          <a:ext cx="2052637" cy="2373255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전체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로딩바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디자인 시 형태 변경 가능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 bwMode="auto">
          <a:xfrm>
            <a:off x="2720752" y="3284984"/>
            <a:ext cx="2592288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720752" y="3284984"/>
            <a:ext cx="1656184" cy="360040"/>
          </a:xfrm>
          <a:prstGeom prst="rect">
            <a:avLst/>
          </a:prstGeom>
          <a:solidFill>
            <a:srgbClr val="0079C2"/>
          </a:solidFill>
          <a:ln w="9525">
            <a:solidFill>
              <a:srgbClr val="0079C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8844" y="3717032"/>
            <a:ext cx="1115172" cy="39645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처리중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>
              <a:lnSpc>
                <a:spcPct val="130000"/>
              </a:lnSpc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잠시만 기다려주세요</a:t>
            </a:r>
          </a:p>
        </p:txBody>
      </p:sp>
    </p:spTree>
    <p:extLst>
      <p:ext uri="{BB962C8B-B14F-4D97-AF65-F5344CB8AC3E}">
        <p14:creationId xmlns:p14="http://schemas.microsoft.com/office/powerpoint/2010/main" val="1130842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CO1002-001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err="1"/>
              <a:t>로딩바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페이지 내 일부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로딩바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AAC9C25E-78D8-4DED-8B88-82C6701C6124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  <p:graphicFrame>
        <p:nvGraphicFramePr>
          <p:cNvPr id="6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73410"/>
              </p:ext>
            </p:extLst>
          </p:nvPr>
        </p:nvGraphicFramePr>
        <p:xfrm>
          <a:off x="7675563" y="908050"/>
          <a:ext cx="2052637" cy="2373255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일부분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로딩바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디자인 시 형태 변경 가능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22257"/>
              </p:ext>
            </p:extLst>
          </p:nvPr>
        </p:nvGraphicFramePr>
        <p:xfrm>
          <a:off x="2257638" y="3108913"/>
          <a:ext cx="5364636" cy="3171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35"/>
                <a:gridCol w="419537"/>
                <a:gridCol w="506850"/>
                <a:gridCol w="584891"/>
                <a:gridCol w="324940"/>
                <a:gridCol w="324940"/>
                <a:gridCol w="584891"/>
                <a:gridCol w="454916"/>
                <a:gridCol w="555785"/>
                <a:gridCol w="324036"/>
                <a:gridCol w="324036"/>
                <a:gridCol w="720079"/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고객분류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피보험자명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보험연령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보험료</a:t>
                      </a: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6" marR="36016" marT="71990" marB="7199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6" marR="36016" marT="71990" marB="7199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출력주소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6" marR="36016" marT="71990" marB="7199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6" marR="36016" marT="71990" marB="7199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합계보험료</a:t>
                      </a: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주계약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특약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16" marR="36016" marT="71990" marB="7199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1982-02-01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237,600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237,000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72010" marB="720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800" b="0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72010" marB="720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72010" marB="720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72010" marB="720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기계약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김푸르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1982-02-01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237,600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237,000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72010" marB="720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  <a:endParaRPr lang="ko-KR" altLang="en-US" sz="800" b="0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1978-01-01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257,900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257,000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72010" marB="720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u="sng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800" b="1" u="sng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3" marR="35993" marT="36009" marB="3600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양쪽 모서리가 둥근 사각형 11"/>
          <p:cNvSpPr/>
          <p:nvPr/>
        </p:nvSpPr>
        <p:spPr>
          <a:xfrm>
            <a:off x="166688" y="1652615"/>
            <a:ext cx="900112" cy="250825"/>
          </a:xfrm>
          <a:prstGeom prst="round2SameRect">
            <a:avLst>
              <a:gd name="adj1" fmla="val 3438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피보험자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1068388" y="1652615"/>
            <a:ext cx="898525" cy="250825"/>
          </a:xfrm>
          <a:prstGeom prst="round2SameRect">
            <a:avLst>
              <a:gd name="adj1" fmla="val 3438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가입설계</a:t>
            </a: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1970088" y="1652615"/>
            <a:ext cx="898525" cy="250825"/>
          </a:xfrm>
          <a:prstGeom prst="round2SameRect">
            <a:avLst>
              <a:gd name="adj1" fmla="val 34386"/>
              <a:gd name="adj2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청약정보</a:t>
            </a: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2868613" y="1652615"/>
            <a:ext cx="898525" cy="250825"/>
          </a:xfrm>
          <a:prstGeom prst="round2SameRect">
            <a:avLst>
              <a:gd name="adj1" fmla="val 3438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보장내용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>
            <a:off x="3767620" y="1652615"/>
            <a:ext cx="898525" cy="250825"/>
          </a:xfrm>
          <a:prstGeom prst="round2SameRect">
            <a:avLst>
              <a:gd name="adj1" fmla="val 3438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8241" y="1492005"/>
            <a:ext cx="276802" cy="40568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...</a:t>
            </a:r>
            <a:endParaRPr lang="ko-KR" altLang="en-US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19"/>
          <p:cNvSpPr txBox="1">
            <a:spLocks noChangeArrowheads="1"/>
          </p:cNvSpPr>
          <p:nvPr/>
        </p:nvSpPr>
        <p:spPr bwMode="auto">
          <a:xfrm>
            <a:off x="2294154" y="1969701"/>
            <a:ext cx="759306" cy="17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b="1" dirty="0" smtClean="0"/>
              <a:t>계약자 정보</a:t>
            </a:r>
            <a:endParaRPr lang="ko-KR" altLang="en-US" sz="800" b="1" dirty="0"/>
          </a:p>
        </p:txBody>
      </p:sp>
      <p:sp>
        <p:nvSpPr>
          <p:cNvPr id="19" name="TextBox 119"/>
          <p:cNvSpPr txBox="1">
            <a:spLocks noChangeArrowheads="1"/>
          </p:cNvSpPr>
          <p:nvPr/>
        </p:nvSpPr>
        <p:spPr bwMode="auto">
          <a:xfrm>
            <a:off x="170073" y="1968161"/>
            <a:ext cx="12382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b="1"/>
              <a:t>공동청약 </a:t>
            </a:r>
            <a:r>
              <a:rPr lang="en-US" altLang="ko-KR" sz="800" b="1"/>
              <a:t>Life Planner</a:t>
            </a:r>
            <a:endParaRPr lang="ko-KR" altLang="en-US" sz="800" b="1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23" y="2003086"/>
            <a:ext cx="125413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83240"/>
              </p:ext>
            </p:extLst>
          </p:nvPr>
        </p:nvGraphicFramePr>
        <p:xfrm>
          <a:off x="170551" y="2191998"/>
          <a:ext cx="2033588" cy="86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435"/>
                <a:gridCol w="1220153"/>
              </a:tblGrid>
              <a:tr h="288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LP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3" marR="35993" marT="36130" marB="3613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김엘피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(SL123)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3" marR="35993" marT="36130" marB="3613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공동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LP 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순위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3" marR="35993" marT="36130" marB="3613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이공동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(SM123)    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3" marR="35993" marT="36130" marB="3613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공동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LP 3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순위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3" marR="35993" marT="36130" marB="3613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3" marR="35993" marT="36130" marB="3613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446901" y="2801598"/>
            <a:ext cx="287338" cy="2159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17377"/>
              </p:ext>
            </p:extLst>
          </p:nvPr>
        </p:nvGraphicFramePr>
        <p:xfrm>
          <a:off x="2252879" y="2211001"/>
          <a:ext cx="5340350" cy="288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969"/>
                <a:gridCol w="3675345"/>
                <a:gridCol w="693036"/>
              </a:tblGrid>
              <a:tr h="28813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smtClean="0">
                          <a:solidFill>
                            <a:srgbClr val="FF0000"/>
                          </a:solidFill>
                        </a:rPr>
                        <a:t>계약자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marL="35995" marR="35995" marT="36094" marB="3609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푸르덴셜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(123-12-12345)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5995" marR="35995" marT="36094" marB="3609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정보입력 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5" marR="35995" marT="36094" marB="360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101"/>
          <p:cNvSpPr txBox="1">
            <a:spLocks noChangeArrowheads="1"/>
          </p:cNvSpPr>
          <p:nvPr/>
        </p:nvSpPr>
        <p:spPr bwMode="auto">
          <a:xfrm>
            <a:off x="2230654" y="2544847"/>
            <a:ext cx="34988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ko-KR" altLang="en-US" sz="700" dirty="0">
                <a:solidFill>
                  <a:srgbClr val="000000"/>
                </a:solidFill>
              </a:rPr>
              <a:t>저장된 계획수립 불러오기가 아닌 경우</a:t>
            </a:r>
            <a:r>
              <a:rPr lang="en-US" altLang="ko-KR" sz="700" dirty="0">
                <a:solidFill>
                  <a:srgbClr val="000000"/>
                </a:solidFill>
              </a:rPr>
              <a:t>, </a:t>
            </a:r>
            <a:r>
              <a:rPr lang="ko-KR" altLang="en-US" sz="700" dirty="0">
                <a:solidFill>
                  <a:srgbClr val="000000"/>
                </a:solidFill>
              </a:rPr>
              <a:t>최근에 입력하셨던 정보가 보여집니다</a:t>
            </a:r>
            <a:r>
              <a:rPr lang="en-US" altLang="ko-KR" sz="700" dirty="0">
                <a:solidFill>
                  <a:srgbClr val="000000"/>
                </a:solidFill>
              </a:rPr>
              <a:t>.</a:t>
            </a:r>
            <a:endParaRPr lang="ko-KR" altLang="en-US" sz="700" dirty="0">
              <a:solidFill>
                <a:srgbClr val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94160" y="2555914"/>
            <a:ext cx="144462" cy="142875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/>
                </a:solidFill>
              </a:rPr>
              <a:t>X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197123" y="3121674"/>
            <a:ext cx="1989553" cy="75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ts val="300"/>
              </a:spcBef>
              <a:buFont typeface="Wingdings" pitchFamily="2" charset="2"/>
              <a:buChar char="v"/>
            </a:pPr>
            <a:r>
              <a:rPr lang="en-US" altLang="ko-KR" sz="700" dirty="0" smtClean="0"/>
              <a:t>SM</a:t>
            </a:r>
            <a:r>
              <a:rPr lang="ko-KR" altLang="en-US" sz="700" dirty="0" smtClean="0"/>
              <a:t>은 대표</a:t>
            </a:r>
            <a:r>
              <a:rPr lang="en-US" altLang="ko-KR" sz="700" dirty="0" smtClean="0"/>
              <a:t>LP</a:t>
            </a:r>
            <a:r>
              <a:rPr lang="ko-KR" altLang="en-US" sz="700" dirty="0" smtClean="0"/>
              <a:t>가 될 수 없습니다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공동청약에 대한 계획수립은 </a:t>
            </a:r>
            <a:r>
              <a:rPr lang="en-US" altLang="ko-KR" sz="700" dirty="0" smtClean="0"/>
              <a:t>LP</a:t>
            </a:r>
            <a:r>
              <a:rPr lang="ko-KR" altLang="en-US" sz="700" dirty="0" smtClean="0"/>
              <a:t>가 진행해주시기 바랍니다</a:t>
            </a:r>
            <a:r>
              <a:rPr lang="en-US" altLang="ko-KR" sz="700" dirty="0" smtClean="0"/>
              <a:t>.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Char char="v"/>
            </a:pPr>
            <a:r>
              <a:rPr lang="ko-KR" altLang="en-US" sz="700" dirty="0" smtClean="0"/>
              <a:t>자기계약은 공동청약으로 진행 불가합니다</a:t>
            </a:r>
            <a:r>
              <a:rPr lang="en-US" altLang="ko-KR" sz="700" dirty="0" smtClean="0"/>
              <a:t>.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Char char="v"/>
            </a:pPr>
            <a:r>
              <a:rPr lang="ko-KR" altLang="en-US" sz="700" dirty="0" smtClean="0"/>
              <a:t>공동청약 </a:t>
            </a:r>
            <a:r>
              <a:rPr lang="ko-KR" altLang="en-US" sz="700" dirty="0" err="1" smtClean="0"/>
              <a:t>배분율은</a:t>
            </a:r>
            <a:r>
              <a:rPr lang="ko-KR" altLang="en-US" sz="700" dirty="0" smtClean="0"/>
              <a:t> 공동청약확인서상에 기재해 주시기 바랍니다</a:t>
            </a:r>
            <a:r>
              <a:rPr lang="en-US" altLang="ko-KR" sz="700" dirty="0" smtClean="0"/>
              <a:t>.</a:t>
            </a:r>
            <a:endParaRPr lang="en-US" altLang="ko-KR" sz="700" dirty="0"/>
          </a:p>
        </p:txBody>
      </p:sp>
      <p:sp>
        <p:nvSpPr>
          <p:cNvPr id="27" name="TextBox 119"/>
          <p:cNvSpPr txBox="1">
            <a:spLocks noChangeArrowheads="1"/>
          </p:cNvSpPr>
          <p:nvPr/>
        </p:nvSpPr>
        <p:spPr bwMode="auto">
          <a:xfrm>
            <a:off x="2294154" y="2795828"/>
            <a:ext cx="861899" cy="17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800" b="1" dirty="0" smtClean="0"/>
              <a:t>피보험자 정보</a:t>
            </a:r>
            <a:endParaRPr lang="ko-KR" altLang="en-US" sz="800" b="1" dirty="0"/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94" y="2912917"/>
            <a:ext cx="125413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197461" y="2877425"/>
            <a:ext cx="2410398" cy="196395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기계약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고객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RAD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의 기존 우편물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수령처로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적용하기</a:t>
            </a:r>
            <a:endParaRPr lang="ko-KR" alt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48325" y="3919665"/>
            <a:ext cx="287078" cy="2159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 err="1" smtClean="0">
                <a:solidFill>
                  <a:schemeClr val="tx1"/>
                </a:solidFill>
              </a:rPr>
              <a:t>미리보</a:t>
            </a:r>
            <a:r>
              <a:rPr lang="ko-KR" altLang="en-US" sz="800" dirty="0" err="1">
                <a:solidFill>
                  <a:schemeClr val="tx1"/>
                </a:solidFill>
              </a:rPr>
              <a:t>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264227" y="3919665"/>
            <a:ext cx="287338" cy="2159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출력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48325" y="3620497"/>
            <a:ext cx="287078" cy="2159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 err="1" smtClean="0">
                <a:solidFill>
                  <a:schemeClr val="tx1"/>
                </a:solidFill>
              </a:rPr>
              <a:t>미리보</a:t>
            </a:r>
            <a:r>
              <a:rPr lang="ko-KR" altLang="en-US" sz="800" dirty="0" err="1">
                <a:solidFill>
                  <a:schemeClr val="tx1"/>
                </a:solidFill>
              </a:rPr>
              <a:t>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64227" y="3620497"/>
            <a:ext cx="287338" cy="2159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출력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223838" y="1362075"/>
            <a:ext cx="634272" cy="21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000" b="1" dirty="0" smtClean="0"/>
              <a:t>| </a:t>
            </a:r>
            <a:r>
              <a:rPr lang="ko-KR" altLang="en-US" sz="1000" b="1" dirty="0" smtClean="0"/>
              <a:t>단체설계</a:t>
            </a:r>
            <a:endParaRPr lang="ko-KR" altLang="en-US" sz="1000" b="1" i="1" dirty="0" smtClean="0"/>
          </a:p>
        </p:txBody>
      </p:sp>
      <p:sp>
        <p:nvSpPr>
          <p:cNvPr id="42" name="왼쪽 대괄호 41"/>
          <p:cNvSpPr/>
          <p:nvPr/>
        </p:nvSpPr>
        <p:spPr>
          <a:xfrm rot="16200000">
            <a:off x="1594096" y="788530"/>
            <a:ext cx="129987" cy="1445270"/>
          </a:xfrm>
          <a:prstGeom prst="leftBracket">
            <a:avLst/>
          </a:prstGeom>
          <a:ln w="22225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439996" y="1386898"/>
            <a:ext cx="297642" cy="214349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0079C2"/>
                </a:solidFill>
                <a:latin typeface="맑은 고딕" pitchFamily="50" charset="-127"/>
                <a:ea typeface="맑은 고딕" pitchFamily="50" charset="-127"/>
              </a:rPr>
              <a:t>Plan</a:t>
            </a:r>
            <a:endParaRPr lang="ko-KR" altLang="en-US" sz="1000" b="1" dirty="0" smtClean="0">
              <a:solidFill>
                <a:srgbClr val="0079C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2612" y="1382548"/>
            <a:ext cx="996551" cy="17876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계획명을</a:t>
            </a:r>
            <a:r>
              <a:rPr lang="ko-KR" altLang="en-US" sz="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입력하세요</a:t>
            </a:r>
            <a:endParaRPr lang="ko-KR" altLang="en-US" sz="8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44014" y="1405846"/>
            <a:ext cx="288476" cy="2159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MyPlan</a:t>
            </a:r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808662" y="1405846"/>
            <a:ext cx="288476" cy="2159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저장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161925" y="1903440"/>
            <a:ext cx="742791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 bwMode="auto">
          <a:xfrm>
            <a:off x="161925" y="6064956"/>
            <a:ext cx="7469188" cy="4318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227"/>
          <p:cNvSpPr>
            <a:spLocks noChangeArrowheads="1"/>
          </p:cNvSpPr>
          <p:nvPr/>
        </p:nvSpPr>
        <p:spPr bwMode="auto">
          <a:xfrm>
            <a:off x="6465167" y="6164280"/>
            <a:ext cx="1110383" cy="215900"/>
          </a:xfrm>
          <a:prstGeom prst="roundRect">
            <a:avLst>
              <a:gd name="adj" fmla="val 14028"/>
            </a:avLst>
          </a:prstGeom>
          <a:solidFill>
            <a:srgbClr val="0079C2"/>
          </a:solidFill>
          <a:ln w="9525">
            <a:solidFill>
              <a:srgbClr val="0079C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800" b="1" dirty="0" smtClean="0">
                <a:solidFill>
                  <a:schemeClr val="bg1"/>
                </a:solidFill>
              </a:rPr>
              <a:t>출력물 일괄생성</a:t>
            </a:r>
            <a:endParaRPr kumimoji="0"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227"/>
          <p:cNvSpPr>
            <a:spLocks noChangeArrowheads="1"/>
          </p:cNvSpPr>
          <p:nvPr/>
        </p:nvSpPr>
        <p:spPr bwMode="auto">
          <a:xfrm>
            <a:off x="5529063" y="6167438"/>
            <a:ext cx="773755" cy="215900"/>
          </a:xfrm>
          <a:prstGeom prst="roundRect">
            <a:avLst>
              <a:gd name="adj" fmla="val 14028"/>
            </a:avLst>
          </a:prstGeom>
          <a:solidFill>
            <a:srgbClr val="0079C2"/>
          </a:solidFill>
          <a:ln w="9525">
            <a:solidFill>
              <a:srgbClr val="0079C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800" b="1" dirty="0" smtClean="0">
                <a:solidFill>
                  <a:schemeClr val="bg1"/>
                </a:solidFill>
              </a:rPr>
              <a:t>청약서 적용</a:t>
            </a:r>
            <a:endParaRPr kumimoji="0"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165652" y="4551676"/>
            <a:ext cx="180000" cy="180000"/>
            <a:chOff x="7131643" y="4525022"/>
            <a:chExt cx="216000" cy="216024"/>
          </a:xfrm>
        </p:grpSpPr>
        <p:sp>
          <p:nvSpPr>
            <p:cNvPr id="53" name="도넛 52"/>
            <p:cNvSpPr/>
            <p:nvPr/>
          </p:nvSpPr>
          <p:spPr bwMode="auto">
            <a:xfrm>
              <a:off x="7131643" y="4525022"/>
              <a:ext cx="216000" cy="216024"/>
            </a:xfrm>
            <a:prstGeom prst="donu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막힌 원호 53"/>
            <p:cNvSpPr/>
            <p:nvPr/>
          </p:nvSpPr>
          <p:spPr bwMode="auto">
            <a:xfrm>
              <a:off x="7131643" y="4525022"/>
              <a:ext cx="216000" cy="216000"/>
            </a:xfrm>
            <a:prstGeom prst="blockArc">
              <a:avLst>
                <a:gd name="adj1" fmla="val 21536313"/>
                <a:gd name="adj2" fmla="val 16113733"/>
                <a:gd name="adj3" fmla="val 25255"/>
              </a:avLst>
            </a:prstGeom>
            <a:solidFill>
              <a:srgbClr val="0079C2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7165652" y="4803697"/>
            <a:ext cx="180000" cy="180000"/>
            <a:chOff x="7131643" y="4525022"/>
            <a:chExt cx="216000" cy="216024"/>
          </a:xfrm>
        </p:grpSpPr>
        <p:sp>
          <p:nvSpPr>
            <p:cNvPr id="57" name="도넛 56"/>
            <p:cNvSpPr/>
            <p:nvPr/>
          </p:nvSpPr>
          <p:spPr bwMode="auto">
            <a:xfrm>
              <a:off x="7131643" y="4525022"/>
              <a:ext cx="216000" cy="216024"/>
            </a:xfrm>
            <a:prstGeom prst="donu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막힌 원호 57"/>
            <p:cNvSpPr/>
            <p:nvPr/>
          </p:nvSpPr>
          <p:spPr bwMode="auto">
            <a:xfrm>
              <a:off x="7131643" y="4525022"/>
              <a:ext cx="216000" cy="216000"/>
            </a:xfrm>
            <a:prstGeom prst="blockArc">
              <a:avLst>
                <a:gd name="adj1" fmla="val 4029355"/>
                <a:gd name="adj2" fmla="val 16113733"/>
                <a:gd name="adj3" fmla="val 25255"/>
              </a:avLst>
            </a:prstGeom>
            <a:solidFill>
              <a:srgbClr val="0079C2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7165652" y="5055718"/>
            <a:ext cx="180000" cy="180000"/>
            <a:chOff x="7131643" y="4525022"/>
            <a:chExt cx="216000" cy="216024"/>
          </a:xfrm>
        </p:grpSpPr>
        <p:sp>
          <p:nvSpPr>
            <p:cNvPr id="60" name="도넛 59"/>
            <p:cNvSpPr/>
            <p:nvPr/>
          </p:nvSpPr>
          <p:spPr bwMode="auto">
            <a:xfrm>
              <a:off x="7131643" y="4525022"/>
              <a:ext cx="216000" cy="216024"/>
            </a:xfrm>
            <a:prstGeom prst="donu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막힌 원호 60"/>
            <p:cNvSpPr/>
            <p:nvPr/>
          </p:nvSpPr>
          <p:spPr bwMode="auto">
            <a:xfrm>
              <a:off x="7131643" y="4525022"/>
              <a:ext cx="216000" cy="216000"/>
            </a:xfrm>
            <a:prstGeom prst="blockArc">
              <a:avLst>
                <a:gd name="adj1" fmla="val 12853268"/>
                <a:gd name="adj2" fmla="val 16113733"/>
                <a:gd name="adj3" fmla="val 25255"/>
              </a:avLst>
            </a:prstGeom>
            <a:solidFill>
              <a:srgbClr val="0079C2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7165652" y="5307740"/>
            <a:ext cx="180000" cy="180000"/>
            <a:chOff x="7131643" y="4525022"/>
            <a:chExt cx="216000" cy="216024"/>
          </a:xfrm>
        </p:grpSpPr>
        <p:sp>
          <p:nvSpPr>
            <p:cNvPr id="63" name="도넛 62"/>
            <p:cNvSpPr/>
            <p:nvPr/>
          </p:nvSpPr>
          <p:spPr bwMode="auto">
            <a:xfrm>
              <a:off x="7131643" y="4525022"/>
              <a:ext cx="216000" cy="216024"/>
            </a:xfrm>
            <a:prstGeom prst="donu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막힌 원호 63"/>
            <p:cNvSpPr/>
            <p:nvPr/>
          </p:nvSpPr>
          <p:spPr bwMode="auto">
            <a:xfrm>
              <a:off x="7131643" y="4525022"/>
              <a:ext cx="216000" cy="216000"/>
            </a:xfrm>
            <a:prstGeom prst="blockArc">
              <a:avLst>
                <a:gd name="adj1" fmla="val 12853268"/>
                <a:gd name="adj2" fmla="val 16113733"/>
                <a:gd name="adj3" fmla="val 25255"/>
              </a:avLst>
            </a:prstGeom>
            <a:solidFill>
              <a:srgbClr val="0079C2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6" name="도넛 65"/>
          <p:cNvSpPr/>
          <p:nvPr/>
        </p:nvSpPr>
        <p:spPr bwMode="auto">
          <a:xfrm>
            <a:off x="7165652" y="5550048"/>
            <a:ext cx="180000" cy="180000"/>
          </a:xfrm>
          <a:prstGeom prst="donu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859840" y="4551676"/>
            <a:ext cx="180000" cy="180000"/>
            <a:chOff x="7131643" y="4525022"/>
            <a:chExt cx="216000" cy="216024"/>
          </a:xfrm>
        </p:grpSpPr>
        <p:sp>
          <p:nvSpPr>
            <p:cNvPr id="69" name="도넛 68"/>
            <p:cNvSpPr/>
            <p:nvPr/>
          </p:nvSpPr>
          <p:spPr bwMode="auto">
            <a:xfrm>
              <a:off x="7131643" y="4525022"/>
              <a:ext cx="216000" cy="216024"/>
            </a:xfrm>
            <a:prstGeom prst="donu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막힌 원호 69"/>
            <p:cNvSpPr/>
            <p:nvPr/>
          </p:nvSpPr>
          <p:spPr bwMode="auto">
            <a:xfrm>
              <a:off x="7131643" y="4525022"/>
              <a:ext cx="216000" cy="216000"/>
            </a:xfrm>
            <a:prstGeom prst="blockArc">
              <a:avLst>
                <a:gd name="adj1" fmla="val 21536313"/>
                <a:gd name="adj2" fmla="val 16113733"/>
                <a:gd name="adj3" fmla="val 25255"/>
              </a:avLst>
            </a:prstGeom>
            <a:solidFill>
              <a:srgbClr val="0079C2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859840" y="4803697"/>
            <a:ext cx="180000" cy="180000"/>
            <a:chOff x="7131643" y="4525022"/>
            <a:chExt cx="216000" cy="216024"/>
          </a:xfrm>
        </p:grpSpPr>
        <p:sp>
          <p:nvSpPr>
            <p:cNvPr id="72" name="도넛 71"/>
            <p:cNvSpPr/>
            <p:nvPr/>
          </p:nvSpPr>
          <p:spPr bwMode="auto">
            <a:xfrm>
              <a:off x="7131643" y="4525022"/>
              <a:ext cx="216000" cy="216024"/>
            </a:xfrm>
            <a:prstGeom prst="donu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막힌 원호 72"/>
            <p:cNvSpPr/>
            <p:nvPr/>
          </p:nvSpPr>
          <p:spPr bwMode="auto">
            <a:xfrm>
              <a:off x="7131643" y="4525022"/>
              <a:ext cx="216000" cy="216000"/>
            </a:xfrm>
            <a:prstGeom prst="blockArc">
              <a:avLst>
                <a:gd name="adj1" fmla="val 4029355"/>
                <a:gd name="adj2" fmla="val 16113733"/>
                <a:gd name="adj3" fmla="val 25255"/>
              </a:avLst>
            </a:prstGeom>
            <a:solidFill>
              <a:srgbClr val="0079C2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859840" y="5055718"/>
            <a:ext cx="180000" cy="180000"/>
            <a:chOff x="7131643" y="4525022"/>
            <a:chExt cx="216000" cy="216024"/>
          </a:xfrm>
        </p:grpSpPr>
        <p:sp>
          <p:nvSpPr>
            <p:cNvPr id="75" name="도넛 74"/>
            <p:cNvSpPr/>
            <p:nvPr/>
          </p:nvSpPr>
          <p:spPr bwMode="auto">
            <a:xfrm>
              <a:off x="7131643" y="4525022"/>
              <a:ext cx="216000" cy="216024"/>
            </a:xfrm>
            <a:prstGeom prst="donu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막힌 원호 75"/>
            <p:cNvSpPr/>
            <p:nvPr/>
          </p:nvSpPr>
          <p:spPr bwMode="auto">
            <a:xfrm>
              <a:off x="7131643" y="4525022"/>
              <a:ext cx="216000" cy="216000"/>
            </a:xfrm>
            <a:prstGeom prst="blockArc">
              <a:avLst>
                <a:gd name="adj1" fmla="val 12853268"/>
                <a:gd name="adj2" fmla="val 16113733"/>
                <a:gd name="adj3" fmla="val 25255"/>
              </a:avLst>
            </a:prstGeom>
            <a:solidFill>
              <a:srgbClr val="0079C2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859840" y="5307740"/>
            <a:ext cx="180000" cy="180000"/>
            <a:chOff x="7131643" y="4525022"/>
            <a:chExt cx="216000" cy="216024"/>
          </a:xfrm>
        </p:grpSpPr>
        <p:sp>
          <p:nvSpPr>
            <p:cNvPr id="78" name="도넛 77"/>
            <p:cNvSpPr/>
            <p:nvPr/>
          </p:nvSpPr>
          <p:spPr bwMode="auto">
            <a:xfrm>
              <a:off x="7131643" y="4525022"/>
              <a:ext cx="216000" cy="216024"/>
            </a:xfrm>
            <a:prstGeom prst="donu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막힌 원호 78"/>
            <p:cNvSpPr/>
            <p:nvPr/>
          </p:nvSpPr>
          <p:spPr bwMode="auto">
            <a:xfrm>
              <a:off x="7131643" y="4525022"/>
              <a:ext cx="216000" cy="216000"/>
            </a:xfrm>
            <a:prstGeom prst="blockArc">
              <a:avLst>
                <a:gd name="adj1" fmla="val 12853268"/>
                <a:gd name="adj2" fmla="val 16113733"/>
                <a:gd name="adj3" fmla="val 25255"/>
              </a:avLst>
            </a:prstGeom>
            <a:solidFill>
              <a:srgbClr val="0079C2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0" name="도넛 79"/>
          <p:cNvSpPr/>
          <p:nvPr/>
        </p:nvSpPr>
        <p:spPr bwMode="auto">
          <a:xfrm>
            <a:off x="4859840" y="5550048"/>
            <a:ext cx="180000" cy="180000"/>
          </a:xfrm>
          <a:prstGeom prst="donu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5349063" y="4551676"/>
            <a:ext cx="180000" cy="180000"/>
            <a:chOff x="7131643" y="4525022"/>
            <a:chExt cx="216000" cy="216024"/>
          </a:xfrm>
        </p:grpSpPr>
        <p:sp>
          <p:nvSpPr>
            <p:cNvPr id="82" name="도넛 81"/>
            <p:cNvSpPr/>
            <p:nvPr/>
          </p:nvSpPr>
          <p:spPr bwMode="auto">
            <a:xfrm>
              <a:off x="7131643" y="4525022"/>
              <a:ext cx="216000" cy="216024"/>
            </a:xfrm>
            <a:prstGeom prst="donu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막힌 원호 82"/>
            <p:cNvSpPr/>
            <p:nvPr/>
          </p:nvSpPr>
          <p:spPr bwMode="auto">
            <a:xfrm>
              <a:off x="7131643" y="4525022"/>
              <a:ext cx="216000" cy="216000"/>
            </a:xfrm>
            <a:prstGeom prst="blockArc">
              <a:avLst>
                <a:gd name="adj1" fmla="val 21536313"/>
                <a:gd name="adj2" fmla="val 16113733"/>
                <a:gd name="adj3" fmla="val 25255"/>
              </a:avLst>
            </a:prstGeom>
            <a:solidFill>
              <a:srgbClr val="0079C2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5349063" y="4803697"/>
            <a:ext cx="180000" cy="180000"/>
            <a:chOff x="7131643" y="4525022"/>
            <a:chExt cx="216000" cy="216024"/>
          </a:xfrm>
        </p:grpSpPr>
        <p:sp>
          <p:nvSpPr>
            <p:cNvPr id="85" name="도넛 84"/>
            <p:cNvSpPr/>
            <p:nvPr/>
          </p:nvSpPr>
          <p:spPr bwMode="auto">
            <a:xfrm>
              <a:off x="7131643" y="4525022"/>
              <a:ext cx="216000" cy="216024"/>
            </a:xfrm>
            <a:prstGeom prst="donu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막힌 원호 85"/>
            <p:cNvSpPr/>
            <p:nvPr/>
          </p:nvSpPr>
          <p:spPr bwMode="auto">
            <a:xfrm>
              <a:off x="7131643" y="4525022"/>
              <a:ext cx="216000" cy="216000"/>
            </a:xfrm>
            <a:prstGeom prst="blockArc">
              <a:avLst>
                <a:gd name="adj1" fmla="val 4029355"/>
                <a:gd name="adj2" fmla="val 16113733"/>
                <a:gd name="adj3" fmla="val 25255"/>
              </a:avLst>
            </a:prstGeom>
            <a:solidFill>
              <a:srgbClr val="0079C2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349063" y="5055718"/>
            <a:ext cx="180000" cy="180000"/>
            <a:chOff x="7131643" y="4525022"/>
            <a:chExt cx="216000" cy="216024"/>
          </a:xfrm>
        </p:grpSpPr>
        <p:sp>
          <p:nvSpPr>
            <p:cNvPr id="88" name="도넛 87"/>
            <p:cNvSpPr/>
            <p:nvPr/>
          </p:nvSpPr>
          <p:spPr bwMode="auto">
            <a:xfrm>
              <a:off x="7131643" y="4525022"/>
              <a:ext cx="216000" cy="216024"/>
            </a:xfrm>
            <a:prstGeom prst="donu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막힌 원호 88"/>
            <p:cNvSpPr/>
            <p:nvPr/>
          </p:nvSpPr>
          <p:spPr bwMode="auto">
            <a:xfrm>
              <a:off x="7131643" y="4525022"/>
              <a:ext cx="216000" cy="216000"/>
            </a:xfrm>
            <a:prstGeom prst="blockArc">
              <a:avLst>
                <a:gd name="adj1" fmla="val 12853268"/>
                <a:gd name="adj2" fmla="val 16113733"/>
                <a:gd name="adj3" fmla="val 25255"/>
              </a:avLst>
            </a:prstGeom>
            <a:solidFill>
              <a:srgbClr val="0079C2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5349063" y="5307740"/>
            <a:ext cx="180000" cy="180000"/>
            <a:chOff x="7131643" y="4525022"/>
            <a:chExt cx="216000" cy="216024"/>
          </a:xfrm>
        </p:grpSpPr>
        <p:sp>
          <p:nvSpPr>
            <p:cNvPr id="91" name="도넛 90"/>
            <p:cNvSpPr/>
            <p:nvPr/>
          </p:nvSpPr>
          <p:spPr bwMode="auto">
            <a:xfrm>
              <a:off x="7131643" y="4525022"/>
              <a:ext cx="216000" cy="216024"/>
            </a:xfrm>
            <a:prstGeom prst="donu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막힌 원호 91"/>
            <p:cNvSpPr/>
            <p:nvPr/>
          </p:nvSpPr>
          <p:spPr bwMode="auto">
            <a:xfrm>
              <a:off x="7131643" y="4525022"/>
              <a:ext cx="216000" cy="216000"/>
            </a:xfrm>
            <a:prstGeom prst="blockArc">
              <a:avLst>
                <a:gd name="adj1" fmla="val 12853268"/>
                <a:gd name="adj2" fmla="val 16113733"/>
                <a:gd name="adj3" fmla="val 25255"/>
              </a:avLst>
            </a:prstGeom>
            <a:solidFill>
              <a:srgbClr val="0079C2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3" name="도넛 92"/>
          <p:cNvSpPr/>
          <p:nvPr/>
        </p:nvSpPr>
        <p:spPr bwMode="auto">
          <a:xfrm>
            <a:off x="5349063" y="5550048"/>
            <a:ext cx="180000" cy="180000"/>
          </a:xfrm>
          <a:prstGeom prst="donu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5886123" y="4551676"/>
            <a:ext cx="180000" cy="180000"/>
            <a:chOff x="7131643" y="4525022"/>
            <a:chExt cx="216000" cy="216024"/>
          </a:xfrm>
        </p:grpSpPr>
        <p:sp>
          <p:nvSpPr>
            <p:cNvPr id="95" name="도넛 94"/>
            <p:cNvSpPr/>
            <p:nvPr/>
          </p:nvSpPr>
          <p:spPr bwMode="auto">
            <a:xfrm>
              <a:off x="7131643" y="4525022"/>
              <a:ext cx="216000" cy="216024"/>
            </a:xfrm>
            <a:prstGeom prst="donu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막힌 원호 95"/>
            <p:cNvSpPr/>
            <p:nvPr/>
          </p:nvSpPr>
          <p:spPr bwMode="auto">
            <a:xfrm>
              <a:off x="7131643" y="4525022"/>
              <a:ext cx="216000" cy="216000"/>
            </a:xfrm>
            <a:prstGeom prst="blockArc">
              <a:avLst>
                <a:gd name="adj1" fmla="val 21536313"/>
                <a:gd name="adj2" fmla="val 16113733"/>
                <a:gd name="adj3" fmla="val 25255"/>
              </a:avLst>
            </a:prstGeom>
            <a:solidFill>
              <a:srgbClr val="0079C2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5886123" y="4803697"/>
            <a:ext cx="180000" cy="180000"/>
            <a:chOff x="7131643" y="4525022"/>
            <a:chExt cx="216000" cy="216024"/>
          </a:xfrm>
        </p:grpSpPr>
        <p:sp>
          <p:nvSpPr>
            <p:cNvPr id="98" name="도넛 97"/>
            <p:cNvSpPr/>
            <p:nvPr/>
          </p:nvSpPr>
          <p:spPr bwMode="auto">
            <a:xfrm>
              <a:off x="7131643" y="4525022"/>
              <a:ext cx="216000" cy="216024"/>
            </a:xfrm>
            <a:prstGeom prst="donu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막힌 원호 98"/>
            <p:cNvSpPr/>
            <p:nvPr/>
          </p:nvSpPr>
          <p:spPr bwMode="auto">
            <a:xfrm>
              <a:off x="7131643" y="4525022"/>
              <a:ext cx="216000" cy="216000"/>
            </a:xfrm>
            <a:prstGeom prst="blockArc">
              <a:avLst>
                <a:gd name="adj1" fmla="val 4029355"/>
                <a:gd name="adj2" fmla="val 16113733"/>
                <a:gd name="adj3" fmla="val 25255"/>
              </a:avLst>
            </a:prstGeom>
            <a:solidFill>
              <a:srgbClr val="0079C2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886123" y="5055718"/>
            <a:ext cx="180000" cy="180000"/>
            <a:chOff x="7131643" y="4525022"/>
            <a:chExt cx="216000" cy="216024"/>
          </a:xfrm>
        </p:grpSpPr>
        <p:sp>
          <p:nvSpPr>
            <p:cNvPr id="101" name="도넛 100"/>
            <p:cNvSpPr/>
            <p:nvPr/>
          </p:nvSpPr>
          <p:spPr bwMode="auto">
            <a:xfrm>
              <a:off x="7131643" y="4525022"/>
              <a:ext cx="216000" cy="216024"/>
            </a:xfrm>
            <a:prstGeom prst="donu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막힌 원호 101"/>
            <p:cNvSpPr/>
            <p:nvPr/>
          </p:nvSpPr>
          <p:spPr bwMode="auto">
            <a:xfrm>
              <a:off x="7131643" y="4525022"/>
              <a:ext cx="216000" cy="216000"/>
            </a:xfrm>
            <a:prstGeom prst="blockArc">
              <a:avLst>
                <a:gd name="adj1" fmla="val 12853268"/>
                <a:gd name="adj2" fmla="val 16113733"/>
                <a:gd name="adj3" fmla="val 25255"/>
              </a:avLst>
            </a:prstGeom>
            <a:solidFill>
              <a:srgbClr val="0079C2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886123" y="5307740"/>
            <a:ext cx="180000" cy="180000"/>
            <a:chOff x="7131643" y="4525022"/>
            <a:chExt cx="216000" cy="216024"/>
          </a:xfrm>
        </p:grpSpPr>
        <p:sp>
          <p:nvSpPr>
            <p:cNvPr id="104" name="도넛 103"/>
            <p:cNvSpPr/>
            <p:nvPr/>
          </p:nvSpPr>
          <p:spPr bwMode="auto">
            <a:xfrm>
              <a:off x="7131643" y="4525022"/>
              <a:ext cx="216000" cy="216024"/>
            </a:xfrm>
            <a:prstGeom prst="donu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막힌 원호 104"/>
            <p:cNvSpPr/>
            <p:nvPr/>
          </p:nvSpPr>
          <p:spPr bwMode="auto">
            <a:xfrm>
              <a:off x="7131643" y="4525022"/>
              <a:ext cx="216000" cy="216000"/>
            </a:xfrm>
            <a:prstGeom prst="blockArc">
              <a:avLst>
                <a:gd name="adj1" fmla="val 12853268"/>
                <a:gd name="adj2" fmla="val 16113733"/>
                <a:gd name="adj3" fmla="val 25255"/>
              </a:avLst>
            </a:prstGeom>
            <a:solidFill>
              <a:srgbClr val="0079C2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6" name="도넛 105"/>
          <p:cNvSpPr/>
          <p:nvPr/>
        </p:nvSpPr>
        <p:spPr bwMode="auto">
          <a:xfrm>
            <a:off x="5886123" y="5550048"/>
            <a:ext cx="180000" cy="180000"/>
          </a:xfrm>
          <a:prstGeom prst="donu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4736976" y="4460690"/>
            <a:ext cx="2992974" cy="1416582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629398" y="4370701"/>
            <a:ext cx="180975" cy="1809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</a:rPr>
              <a:t>1</a:t>
            </a:r>
            <a:endParaRPr kumimoji="0" lang="ko-KR" altLang="en-US" sz="8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023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CO1101-001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err="1" smtClean="0"/>
              <a:t>안내메세지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안내메세지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AAC9C25E-78D8-4DED-8B88-82C6701C6124}" type="slidenum">
              <a:rPr lang="ko-KR" altLang="en-US" smtClean="0"/>
              <a:pPr>
                <a:defRPr/>
              </a:pPr>
              <a:t>55</a:t>
            </a:fld>
            <a:endParaRPr lang="ko-KR" altLang="en-US" dirty="0"/>
          </a:p>
        </p:txBody>
      </p:sp>
      <p:graphicFrame>
        <p:nvGraphicFramePr>
          <p:cNvPr id="6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011168"/>
              </p:ext>
            </p:extLst>
          </p:nvPr>
        </p:nvGraphicFramePr>
        <p:xfrm>
          <a:off x="7675563" y="908050"/>
          <a:ext cx="2052637" cy="2373255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>
            <a:spLocks noChangeAspect="1"/>
          </p:cNvSpPr>
          <p:nvPr/>
        </p:nvSpPr>
        <p:spPr bwMode="auto">
          <a:xfrm>
            <a:off x="1280592" y="2435763"/>
            <a:ext cx="1473492" cy="1849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  <a:endParaRPr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7153" y="2435763"/>
            <a:ext cx="613433" cy="196524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b="1" dirty="0" err="1">
                <a:latin typeface="맑은 고딕" pitchFamily="50" charset="-127"/>
                <a:ea typeface="맑은 고딕" pitchFamily="50" charset="-127"/>
              </a:rPr>
              <a:t>안내메세지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7153" y="2680637"/>
            <a:ext cx="4672236" cy="1316702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안내 내용이 출력됩니다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안내 내용이 출력됩니다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안내 내용이 출력됩니다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안내 내용이 출력됩니다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안내 내용이 출력됩니다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안내 내용이 출력됩니다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안내 내용이 출력됩니다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안내 내용이 출력됩니다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안내 내용이 출력됩니다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안내 내용이 출력됩니다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안내 내용이 출력됩니다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디자인 시 줄이 여러 줄이 될 수 있는 경우를 고려해서 작업해주세요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블릿이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있는 내용을 출력합니다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디자인 시 줄이 여러 줄이 될 수 있는 경우를 고려해서 작업해주세요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7153" y="4088369"/>
            <a:ext cx="1676224" cy="196524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문의전화 안내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: 031-8006-2800</a:t>
            </a:r>
            <a:endParaRPr lang="ko-KR" altLang="en-US" sz="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7" descr="2007_~1 cop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832" y="826773"/>
            <a:ext cx="115863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1063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CO1102-001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err="1" smtClean="0"/>
              <a:t>안내메세지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안내메세지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AAC9C25E-78D8-4DED-8B88-82C6701C6124}" type="slidenum">
              <a:rPr lang="ko-KR" altLang="en-US" smtClean="0"/>
              <a:pPr>
                <a:defRPr/>
              </a:pPr>
              <a:t>56</a:t>
            </a:fld>
            <a:endParaRPr lang="ko-KR" altLang="en-US" dirty="0"/>
          </a:p>
        </p:txBody>
      </p:sp>
      <p:graphicFrame>
        <p:nvGraphicFramePr>
          <p:cNvPr id="6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347013"/>
              </p:ext>
            </p:extLst>
          </p:nvPr>
        </p:nvGraphicFramePr>
        <p:xfrm>
          <a:off x="7675563" y="908050"/>
          <a:ext cx="2052637" cy="2373255"/>
        </p:xfrm>
        <a:graphic>
          <a:graphicData uri="http://schemas.openxmlformats.org/drawingml/2006/table">
            <a:tbl>
              <a:tblPr/>
              <a:tblGrid>
                <a:gridCol w="266532"/>
                <a:gridCol w="17861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8113" marR="0" lvl="0" indent="-1381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11" marR="0" marT="35981" marB="35981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11" marR="0" marT="36032" marB="36032" horzOverflow="overflow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1856656" y="1916832"/>
            <a:ext cx="4010850" cy="313227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856656" y="1916833"/>
            <a:ext cx="40108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9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안내메세지</a:t>
            </a:r>
            <a:endParaRPr lang="en-US" altLang="ko-KR" sz="9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681034" y="1932708"/>
            <a:ext cx="15398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000000"/>
                </a:solidFill>
              </a:rPr>
              <a:t>X</a:t>
            </a:r>
            <a:endParaRPr lang="ko-KR" altLang="en-US" b="1">
              <a:solidFill>
                <a:srgbClr val="00000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609597" y="1916833"/>
            <a:ext cx="0" cy="3190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000672" y="4571048"/>
            <a:ext cx="3672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 bwMode="auto">
          <a:xfrm>
            <a:off x="5132922" y="4689186"/>
            <a:ext cx="539750" cy="215900"/>
          </a:xfrm>
          <a:prstGeom prst="roundRect">
            <a:avLst>
              <a:gd name="adj" fmla="val 14029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</a:t>
            </a: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90428" y="2528822"/>
            <a:ext cx="3590605" cy="163679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안내 내용이 출력됩니다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안내 내용이 출력됩니다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안내 내용이 출력됩니다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안내 내용이 출력됩니다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안내 내용이 출력됩니다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안내 내용이 출력됩니다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안내 내용이 출력됩니다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안내 내용이 출력됩니다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안내 내용이 출력됩니다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안내 내용이 출력됩니다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안내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내용이 출력됩니다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디자인 시 줄이 여러 줄이 될 수 있는 경우를 고려해서 작업해주세요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블릿이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있는 내용을 출력합니다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디자인 시 줄이 여러 줄이 될 수 있는 경우를 고려해서 작업해주세요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80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238125" y="214313"/>
            <a:ext cx="7500938" cy="296862"/>
          </a:xfrm>
        </p:spPr>
        <p:txBody>
          <a:bodyPr/>
          <a:lstStyle/>
          <a:p>
            <a:r>
              <a:rPr lang="ko-KR" altLang="en-US" smtClean="0"/>
              <a:t>레이아웃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9A2BE093-6FC9-4F12-AE3C-58D516274475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8938" y="752475"/>
            <a:ext cx="4408487" cy="1349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로고  </a:t>
            </a:r>
            <a:r>
              <a:rPr lang="en-US" altLang="ko-KR" sz="800" dirty="0">
                <a:solidFill>
                  <a:schemeClr val="tx1"/>
                </a:solidFill>
              </a:rPr>
              <a:t>/ GNB / </a:t>
            </a:r>
            <a:r>
              <a:rPr lang="ko-KR" altLang="en-US" sz="800" dirty="0" err="1">
                <a:solidFill>
                  <a:schemeClr val="tx1"/>
                </a:solidFill>
              </a:rPr>
              <a:t>유틸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/ </a:t>
            </a:r>
            <a:r>
              <a:rPr lang="ko-KR" altLang="en-US" sz="800" dirty="0">
                <a:solidFill>
                  <a:schemeClr val="tx1"/>
                </a:solidFill>
              </a:rPr>
              <a:t>알림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573588" y="1211263"/>
            <a:ext cx="223837" cy="275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퀵메뉴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>
          <a:xfrm>
            <a:off x="344488" y="693738"/>
            <a:ext cx="4500562" cy="34925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/>
          </a:p>
        </p:txBody>
      </p:sp>
      <p:sp>
        <p:nvSpPr>
          <p:cNvPr id="21" name="직사각형 20"/>
          <p:cNvSpPr/>
          <p:nvPr/>
        </p:nvSpPr>
        <p:spPr>
          <a:xfrm>
            <a:off x="388938" y="930275"/>
            <a:ext cx="4408487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고객검색 </a:t>
            </a:r>
            <a:r>
              <a:rPr lang="en-US" altLang="ko-KR" sz="800" dirty="0">
                <a:solidFill>
                  <a:schemeClr val="tx1"/>
                </a:solidFill>
              </a:rPr>
              <a:t>/ </a:t>
            </a:r>
            <a:r>
              <a:rPr lang="ko-KR" altLang="en-US" sz="800" dirty="0">
                <a:solidFill>
                  <a:schemeClr val="tx1"/>
                </a:solidFill>
              </a:rPr>
              <a:t>선택된 고객 </a:t>
            </a:r>
            <a:r>
              <a:rPr lang="en-US" altLang="ko-KR" sz="800" dirty="0">
                <a:solidFill>
                  <a:schemeClr val="tx1"/>
                </a:solidFill>
              </a:rPr>
              <a:t>/ LNB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8938" y="1211263"/>
            <a:ext cx="4132262" cy="2752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콘텐츠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88938" y="4008438"/>
            <a:ext cx="4408487" cy="1349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푸터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41313" y="4487863"/>
            <a:ext cx="4211637" cy="0"/>
          </a:xfrm>
          <a:prstGeom prst="straightConnector1">
            <a:avLst/>
          </a:prstGeom>
          <a:ln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567238" y="3963988"/>
            <a:ext cx="0" cy="96837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39725" y="3963988"/>
            <a:ext cx="0" cy="96837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5" name="TextBox 20"/>
          <p:cNvSpPr txBox="1">
            <a:spLocks noChangeArrowheads="1"/>
          </p:cNvSpPr>
          <p:nvPr/>
        </p:nvSpPr>
        <p:spPr bwMode="auto">
          <a:xfrm>
            <a:off x="1828800" y="4508500"/>
            <a:ext cx="10207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900">
                <a:solidFill>
                  <a:srgbClr val="0000FF"/>
                </a:solidFill>
              </a:rPr>
              <a:t>1024 (</a:t>
            </a:r>
            <a:r>
              <a:rPr lang="ko-KR" altLang="en-US" sz="900">
                <a:solidFill>
                  <a:srgbClr val="0000FF"/>
                </a:solidFill>
              </a:rPr>
              <a:t>퀵메뉴 제외</a:t>
            </a:r>
            <a:r>
              <a:rPr lang="en-US" altLang="ko-KR" sz="900">
                <a:solidFill>
                  <a:srgbClr val="0000FF"/>
                </a:solidFill>
              </a:rPr>
              <a:t>)</a:t>
            </a:r>
            <a:endParaRPr lang="ko-KR" altLang="en-US" sz="9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238125" y="214313"/>
            <a:ext cx="7500938" cy="296862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ko-KR" smtClean="0"/>
              <a:t>메인 레이아웃 </a:t>
            </a:r>
            <a:r>
              <a:rPr lang="en-US" altLang="ko-KR" smtClean="0"/>
              <a:t>(2)</a:t>
            </a:r>
            <a:endParaRPr lang="ko-KR" altLang="ko-KR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F14EB479-855B-4ED5-A449-E5F9489C660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4340" name="TextBox 53"/>
          <p:cNvSpPr txBox="1">
            <a:spLocks noChangeArrowheads="1"/>
          </p:cNvSpPr>
          <p:nvPr/>
        </p:nvSpPr>
        <p:spPr bwMode="auto">
          <a:xfrm>
            <a:off x="3800475" y="685800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900" b="1"/>
              <a:t>← </a:t>
            </a:r>
            <a:r>
              <a:rPr lang="en-US" altLang="ko-KR" sz="900" b="1"/>
              <a:t>GNB</a:t>
            </a:r>
            <a:endParaRPr lang="en-US" altLang="ko-KR" sz="90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900"/>
              <a:t>대메뉴 탭</a:t>
            </a:r>
            <a:r>
              <a:rPr lang="en-US" altLang="ko-KR" sz="900"/>
              <a:t>, </a:t>
            </a:r>
            <a:r>
              <a:rPr lang="ko-KR" altLang="en-US" sz="900"/>
              <a:t>전체메뉴보기</a:t>
            </a:r>
          </a:p>
        </p:txBody>
      </p:sp>
      <p:grpSp>
        <p:nvGrpSpPr>
          <p:cNvPr id="14341" name="그룹 1"/>
          <p:cNvGrpSpPr>
            <a:grpSpLocks/>
          </p:cNvGrpSpPr>
          <p:nvPr/>
        </p:nvGrpSpPr>
        <p:grpSpPr bwMode="auto">
          <a:xfrm>
            <a:off x="333375" y="685800"/>
            <a:ext cx="3419475" cy="2654300"/>
            <a:chOff x="333375" y="685800"/>
            <a:chExt cx="3419475" cy="2654300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366713" y="730250"/>
              <a:ext cx="3351212" cy="1031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</a:rPr>
                <a:t>로고  </a:t>
              </a:r>
              <a:r>
                <a:rPr lang="en-US" altLang="ko-KR" sz="800" dirty="0">
                  <a:solidFill>
                    <a:schemeClr val="tx1"/>
                  </a:solidFill>
                </a:rPr>
                <a:t>/ </a:t>
              </a:r>
              <a:r>
                <a:rPr lang="en-US" altLang="ko-KR" sz="800" b="1" dirty="0">
                  <a:solidFill>
                    <a:srgbClr val="0000FF"/>
                  </a:solidFill>
                </a:rPr>
                <a:t>GNB</a:t>
              </a:r>
              <a:r>
                <a:rPr lang="en-US" altLang="ko-KR" sz="800" dirty="0">
                  <a:solidFill>
                    <a:schemeClr val="tx1"/>
                  </a:solidFill>
                </a:rPr>
                <a:t> /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유틸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/ </a:t>
              </a:r>
              <a:r>
                <a:rPr lang="ko-KR" altLang="en-US" sz="800" dirty="0">
                  <a:solidFill>
                    <a:schemeClr val="tx1"/>
                  </a:solidFill>
                </a:rPr>
                <a:t>알림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3546475" y="1081088"/>
              <a:ext cx="171450" cy="20907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</a:rPr>
                <a:t>퀵메뉴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>
              <a:spLocks noChangeAspect="1"/>
            </p:cNvSpPr>
            <p:nvPr/>
          </p:nvSpPr>
          <p:spPr bwMode="auto">
            <a:xfrm>
              <a:off x="333375" y="685800"/>
              <a:ext cx="3419475" cy="265430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800"/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366713" y="866775"/>
              <a:ext cx="3351212" cy="179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</a:rPr>
                <a:t>고객검색 </a:t>
              </a:r>
              <a:r>
                <a:rPr lang="en-US" altLang="ko-KR" sz="800" dirty="0">
                  <a:solidFill>
                    <a:schemeClr val="tx1"/>
                  </a:solidFill>
                </a:rPr>
                <a:t>/ </a:t>
              </a:r>
              <a:r>
                <a:rPr lang="ko-KR" altLang="en-US" sz="800" dirty="0">
                  <a:solidFill>
                    <a:schemeClr val="tx1"/>
                  </a:solidFill>
                </a:rPr>
                <a:t>선택된 고객 </a:t>
              </a:r>
              <a:r>
                <a:rPr lang="en-US" altLang="ko-KR" sz="800" dirty="0">
                  <a:solidFill>
                    <a:schemeClr val="tx1"/>
                  </a:solidFill>
                </a:rPr>
                <a:t>/ LNB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366713" y="1079500"/>
              <a:ext cx="3140075" cy="209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</a:rPr>
                <a:t>콘텐츠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366713" y="3205163"/>
              <a:ext cx="3351212" cy="1031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</a:rPr>
                <a:t>푸터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6713" y="841375"/>
              <a:ext cx="3351212" cy="150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</a:rPr>
                <a:t>전체 메뉴</a:t>
              </a:r>
            </a:p>
          </p:txBody>
        </p:sp>
        <p:cxnSp>
          <p:nvCxnSpPr>
            <p:cNvPr id="76" name="직선 화살표 연결선 75"/>
            <p:cNvCxnSpPr/>
            <p:nvPr/>
          </p:nvCxnSpPr>
          <p:spPr bwMode="auto">
            <a:xfrm>
              <a:off x="3081338" y="836613"/>
              <a:ext cx="0" cy="517525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 bwMode="auto">
            <a:xfrm flipV="1">
              <a:off x="3224213" y="836613"/>
              <a:ext cx="0" cy="517525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79" name="TextBox 3"/>
            <p:cNvSpPr txBox="1">
              <a:spLocks noChangeArrowheads="1"/>
            </p:cNvSpPr>
            <p:nvPr/>
          </p:nvSpPr>
          <p:spPr bwMode="auto">
            <a:xfrm>
              <a:off x="3576353" y="808137"/>
              <a:ext cx="137341" cy="249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8000" rIns="18000" bIns="18000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200" b="1"/>
                <a:t>X</a:t>
              </a:r>
              <a:endParaRPr lang="ko-KR" altLang="en-US" sz="1200" b="1"/>
            </a:p>
          </p:txBody>
        </p:sp>
      </p:grpSp>
      <p:sp>
        <p:nvSpPr>
          <p:cNvPr id="14342" name="TextBox 28"/>
          <p:cNvSpPr txBox="1">
            <a:spLocks noChangeArrowheads="1"/>
          </p:cNvSpPr>
          <p:nvPr/>
        </p:nvSpPr>
        <p:spPr bwMode="auto">
          <a:xfrm>
            <a:off x="3871913" y="3559175"/>
            <a:ext cx="10795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900" b="1"/>
              <a:t>← 고객검색</a:t>
            </a:r>
            <a:endParaRPr lang="en-US" altLang="ko-KR" sz="900" b="1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ko-KR" sz="90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900"/>
              <a:t>고객 검색 시</a:t>
            </a:r>
            <a:r>
              <a:rPr lang="en-US" altLang="ko-KR" sz="900"/>
              <a:t>(</a:t>
            </a:r>
            <a:r>
              <a:rPr lang="ko-KR" altLang="en-US" sz="900"/>
              <a:t>검색창 클릭해서 커서 보임</a:t>
            </a:r>
            <a:r>
              <a:rPr lang="en-US" altLang="ko-KR" sz="900"/>
              <a:t>)</a:t>
            </a:r>
            <a:r>
              <a:rPr lang="ko-KR" altLang="en-US" sz="900"/>
              <a:t>  고객검색 레이어 열림 </a:t>
            </a:r>
          </a:p>
        </p:txBody>
      </p:sp>
      <p:grpSp>
        <p:nvGrpSpPr>
          <p:cNvPr id="14343" name="그룹 29"/>
          <p:cNvGrpSpPr>
            <a:grpSpLocks noChangeAspect="1"/>
          </p:cNvGrpSpPr>
          <p:nvPr/>
        </p:nvGrpSpPr>
        <p:grpSpPr bwMode="auto">
          <a:xfrm>
            <a:off x="333375" y="3562350"/>
            <a:ext cx="3419475" cy="2654300"/>
            <a:chOff x="5168900" y="693739"/>
            <a:chExt cx="4500000" cy="3492025"/>
          </a:xfrm>
        </p:grpSpPr>
        <p:sp>
          <p:nvSpPr>
            <p:cNvPr id="31" name="직사각형 30"/>
            <p:cNvSpPr/>
            <p:nvPr/>
          </p:nvSpPr>
          <p:spPr>
            <a:xfrm>
              <a:off x="5212773" y="752218"/>
              <a:ext cx="4410166" cy="135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</a:rPr>
                <a:t>로고  </a:t>
              </a:r>
              <a:r>
                <a:rPr lang="en-US" altLang="ko-KR" sz="800" dirty="0">
                  <a:solidFill>
                    <a:schemeClr val="tx1"/>
                  </a:solidFill>
                </a:rPr>
                <a:t>/ GNB /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유틸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/ </a:t>
              </a:r>
              <a:r>
                <a:rPr lang="ko-KR" altLang="en-US" sz="800" dirty="0">
                  <a:solidFill>
                    <a:schemeClr val="tx1"/>
                  </a:solidFill>
                </a:rPr>
                <a:t>알림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397312" y="1213784"/>
              <a:ext cx="225627" cy="2750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</a:rPr>
                <a:t>퀵메뉴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>
              <a:spLocks noChangeAspect="1"/>
            </p:cNvSpPr>
            <p:nvPr/>
          </p:nvSpPr>
          <p:spPr>
            <a:xfrm>
              <a:off x="5168900" y="693739"/>
              <a:ext cx="4500000" cy="3492025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80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212773" y="931832"/>
              <a:ext cx="4410166" cy="2360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rgbClr val="0000FF"/>
                  </a:solidFill>
                </a:rPr>
                <a:t>고객검색 </a:t>
              </a:r>
              <a:r>
                <a:rPr lang="en-US" altLang="ko-KR" sz="800" b="1" dirty="0">
                  <a:solidFill>
                    <a:srgbClr val="0000FF"/>
                  </a:solidFill>
                </a:rPr>
                <a:t>/ </a:t>
              </a:r>
              <a:r>
                <a:rPr lang="ko-KR" altLang="en-US" sz="800" b="1" dirty="0">
                  <a:solidFill>
                    <a:srgbClr val="0000FF"/>
                  </a:solidFill>
                </a:rPr>
                <a:t>선택된 고객 </a:t>
              </a:r>
              <a:r>
                <a:rPr lang="en-US" altLang="ko-KR" sz="800" dirty="0">
                  <a:solidFill>
                    <a:schemeClr val="tx1"/>
                  </a:solidFill>
                </a:rPr>
                <a:t>/ LNB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136867" y="1804838"/>
              <a:ext cx="2204040" cy="1340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</a:rPr>
                <a:t>업무영역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최근진행업무</a:t>
              </a:r>
              <a:r>
                <a:rPr lang="en-US" altLang="ko-KR" sz="800" dirty="0">
                  <a:solidFill>
                    <a:schemeClr val="tx1"/>
                  </a:solidFill>
                </a:rPr>
                <a:t>… </a:t>
              </a:r>
              <a:r>
                <a:rPr lang="ko-KR" altLang="en-US" sz="800" dirty="0">
                  <a:solidFill>
                    <a:schemeClr val="tx1"/>
                  </a:solidFill>
                </a:rPr>
                <a:t>탭들</a:t>
              </a:r>
              <a:r>
                <a:rPr lang="en-US" altLang="ko-KR" sz="800" dirty="0">
                  <a:solidFill>
                    <a:schemeClr val="tx1"/>
                  </a:solidFill>
                </a:rPr>
                <a:t>..)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212773" y="1211695"/>
              <a:ext cx="1865598" cy="1933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</a:rPr>
                <a:t>주치 달력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138956" y="3187446"/>
              <a:ext cx="2206128" cy="7769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>
                  <a:solidFill>
                    <a:schemeClr val="tx1"/>
                  </a:solidFill>
                </a:rPr>
                <a:t>배너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212773" y="3187446"/>
              <a:ext cx="1865598" cy="7769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</a:rPr>
                <a:t>실적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유지율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감사고객 방문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136867" y="1211695"/>
              <a:ext cx="2204040" cy="54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</a:rPr>
                <a:t>공지사항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212773" y="4008239"/>
              <a:ext cx="4410166" cy="1357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</a:rPr>
                <a:t>푸터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212773" y="1172013"/>
              <a:ext cx="2337743" cy="19736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</a:rPr>
                <a:t>고객검색</a:t>
              </a:r>
              <a:r>
                <a:rPr lang="en-US" altLang="ko-KR" sz="800" dirty="0">
                  <a:solidFill>
                    <a:schemeClr val="tx1"/>
                  </a:solidFill>
                </a:rPr>
                <a:t>,</a:t>
              </a:r>
            </a:p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</a:rPr>
                <a:t>고객정보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선택고객有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cxnSp>
        <p:nvCxnSpPr>
          <p:cNvPr id="78" name="직선 화살표 연결선 77"/>
          <p:cNvCxnSpPr/>
          <p:nvPr/>
        </p:nvCxnSpPr>
        <p:spPr>
          <a:xfrm>
            <a:off x="558800" y="3959225"/>
            <a:ext cx="0" cy="51752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703263" y="3959225"/>
            <a:ext cx="0" cy="51752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6" name="TextBox 63"/>
          <p:cNvSpPr txBox="1">
            <a:spLocks noChangeArrowheads="1"/>
          </p:cNvSpPr>
          <p:nvPr/>
        </p:nvSpPr>
        <p:spPr bwMode="auto">
          <a:xfrm>
            <a:off x="2008188" y="3895725"/>
            <a:ext cx="13811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14347" name="TextBox 15"/>
          <p:cNvSpPr txBox="1">
            <a:spLocks noChangeArrowheads="1"/>
          </p:cNvSpPr>
          <p:nvPr/>
        </p:nvSpPr>
        <p:spPr bwMode="auto">
          <a:xfrm>
            <a:off x="8620125" y="685800"/>
            <a:ext cx="1152525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900" b="1"/>
              <a:t>← 알림영역</a:t>
            </a:r>
            <a:r>
              <a:rPr lang="en-US" altLang="ko-KR" sz="900" b="1"/>
              <a:t/>
            </a:r>
            <a:br>
              <a:rPr lang="en-US" altLang="ko-KR" sz="900" b="1"/>
            </a:br>
            <a:r>
              <a:rPr lang="en-US" altLang="ko-KR" sz="900" b="1"/>
              <a:t>    (</a:t>
            </a:r>
            <a:r>
              <a:rPr lang="ko-KR" altLang="en-US" sz="900" b="1"/>
              <a:t>부분 레이어</a:t>
            </a:r>
            <a:r>
              <a:rPr lang="en-US" altLang="ko-KR" sz="900" b="1"/>
              <a:t>)</a:t>
            </a:r>
            <a:endParaRPr lang="en-US" altLang="ko-KR" sz="90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900"/>
              <a:t>관리자 알림 있을 경우 로그인 후 첫 화면에 알림 영역 레이어 열려있음</a:t>
            </a:r>
          </a:p>
        </p:txBody>
      </p:sp>
      <p:grpSp>
        <p:nvGrpSpPr>
          <p:cNvPr id="14348" name="그룹 3"/>
          <p:cNvGrpSpPr>
            <a:grpSpLocks/>
          </p:cNvGrpSpPr>
          <p:nvPr/>
        </p:nvGrpSpPr>
        <p:grpSpPr bwMode="auto">
          <a:xfrm>
            <a:off x="5153025" y="685800"/>
            <a:ext cx="3419475" cy="2654300"/>
            <a:chOff x="333375" y="3717925"/>
            <a:chExt cx="3419475" cy="2654300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366713" y="3762375"/>
              <a:ext cx="3351212" cy="1031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</a:rPr>
                <a:t>로고  </a:t>
              </a:r>
              <a:r>
                <a:rPr lang="en-US" altLang="ko-KR" sz="800" dirty="0">
                  <a:solidFill>
                    <a:schemeClr val="tx1"/>
                  </a:solidFill>
                </a:rPr>
                <a:t>/ GNB /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유틸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/ </a:t>
              </a:r>
              <a:r>
                <a:rPr lang="ko-KR" altLang="en-US" sz="800" b="1" dirty="0">
                  <a:solidFill>
                    <a:srgbClr val="0000FF"/>
                  </a:solidFill>
                </a:rPr>
                <a:t>알림</a:t>
              </a: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3546475" y="4113213"/>
              <a:ext cx="171450" cy="20907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</a:rPr>
                <a:t>퀵메뉴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>
              <a:spLocks noChangeAspect="1"/>
            </p:cNvSpPr>
            <p:nvPr/>
          </p:nvSpPr>
          <p:spPr bwMode="auto">
            <a:xfrm>
              <a:off x="333375" y="3717925"/>
              <a:ext cx="3419475" cy="265430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800"/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366713" y="3898900"/>
              <a:ext cx="3351212" cy="179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</a:rPr>
                <a:t>고객검색 </a:t>
              </a:r>
              <a:r>
                <a:rPr lang="en-US" altLang="ko-KR" sz="800" dirty="0">
                  <a:solidFill>
                    <a:schemeClr val="tx1"/>
                  </a:solidFill>
                </a:rPr>
                <a:t>/ </a:t>
              </a:r>
              <a:r>
                <a:rPr lang="ko-KR" altLang="en-US" sz="800" dirty="0">
                  <a:solidFill>
                    <a:schemeClr val="tx1"/>
                  </a:solidFill>
                </a:rPr>
                <a:t>선택된 고객 </a:t>
              </a:r>
              <a:r>
                <a:rPr lang="en-US" altLang="ko-KR" sz="800" dirty="0">
                  <a:solidFill>
                    <a:schemeClr val="tx1"/>
                  </a:solidFill>
                </a:rPr>
                <a:t>/ LNB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366713" y="4111625"/>
              <a:ext cx="3140075" cy="209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</a:rPr>
                <a:t>콘텐츠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366713" y="6237288"/>
              <a:ext cx="3351212" cy="1031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</a:rPr>
                <a:t>푸터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1828800" y="3884613"/>
              <a:ext cx="1889125" cy="1500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</a:rPr>
                <a:t>알림영역</a:t>
              </a:r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3224213" y="3863975"/>
              <a:ext cx="0" cy="517525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 flipV="1">
              <a:off x="3368675" y="3863975"/>
              <a:ext cx="0" cy="517525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58" name="TextBox 68"/>
            <p:cNvSpPr txBox="1">
              <a:spLocks noChangeArrowheads="1"/>
            </p:cNvSpPr>
            <p:nvPr/>
          </p:nvSpPr>
          <p:spPr bwMode="auto">
            <a:xfrm>
              <a:off x="3573463" y="3852863"/>
              <a:ext cx="136525" cy="249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8000" rIns="18000" bIns="18000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200" b="1"/>
                <a:t>X</a:t>
              </a:r>
              <a:endParaRPr lang="ko-KR" altLang="en-US" sz="12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90500" y="2492375"/>
            <a:ext cx="8504238" cy="3746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콘텐츠</a:t>
            </a:r>
            <a:endParaRPr lang="en-US" altLang="ko-KR" sz="16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38125" y="214313"/>
            <a:ext cx="7500938" cy="296862"/>
          </a:xfrm>
        </p:spPr>
        <p:txBody>
          <a:bodyPr/>
          <a:lstStyle/>
          <a:p>
            <a:r>
              <a:rPr lang="ko-KR" altLang="en-US" smtClean="0"/>
              <a:t>상단</a:t>
            </a:r>
            <a:r>
              <a:rPr lang="en-US" altLang="ko-KR" smtClean="0"/>
              <a:t>, </a:t>
            </a:r>
            <a:r>
              <a:rPr lang="ko-KR" altLang="en-US" smtClean="0"/>
              <a:t>메뉴바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558DBCD-5D8B-4BFB-8FDA-AA735BE08CB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263525" y="2527300"/>
            <a:ext cx="754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 b="1"/>
              <a:t>| </a:t>
            </a:r>
            <a:r>
              <a:rPr lang="ko-KR" altLang="en-US" sz="1200" b="1"/>
              <a:t>페이지명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66688" y="1677988"/>
            <a:ext cx="8531225" cy="3254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5367" name="그림 8" descr="2007_~1 cop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11325"/>
            <a:ext cx="8255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Box 98"/>
          <p:cNvSpPr txBox="1">
            <a:spLocks noChangeArrowheads="1"/>
          </p:cNvSpPr>
          <p:nvPr/>
        </p:nvSpPr>
        <p:spPr bwMode="auto">
          <a:xfrm>
            <a:off x="1001713" y="1731963"/>
            <a:ext cx="3937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900" b="1"/>
              <a:t>CuREX</a:t>
            </a:r>
            <a:endParaRPr lang="ko-KR" altLang="en-US" sz="900" b="1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872918"/>
              </p:ext>
            </p:extLst>
          </p:nvPr>
        </p:nvGraphicFramePr>
        <p:xfrm>
          <a:off x="1812925" y="1677988"/>
          <a:ext cx="3179764" cy="32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941"/>
                <a:gridCol w="794941"/>
                <a:gridCol w="794941"/>
                <a:gridCol w="794941"/>
              </a:tblGrid>
              <a:tr h="325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고객정보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9" marR="914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LiPS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9" marR="914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계약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9" marR="914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스마트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CRM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9" marR="914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992688" y="1677988"/>
            <a:ext cx="465137" cy="325437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전체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66688" y="2063750"/>
            <a:ext cx="2679700" cy="32385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3838" y="2108200"/>
            <a:ext cx="1152525" cy="2524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>
              <a:defRPr/>
            </a:pPr>
            <a:r>
              <a:rPr lang="ko-KR" altLang="en-US" sz="700" dirty="0">
                <a:solidFill>
                  <a:schemeClr val="tx1"/>
                </a:solidFill>
              </a:rPr>
              <a:t>이름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증권번호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77950" y="2108200"/>
            <a:ext cx="323850" cy="252413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763713" y="2108200"/>
            <a:ext cx="323850" cy="252413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신규등록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7586663" y="1674813"/>
            <a:ext cx="827087" cy="3286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</a:t>
            </a:r>
            <a:r>
              <a:rPr kumimoji="0"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5387" name="TextBox 26"/>
          <p:cNvSpPr txBox="1">
            <a:spLocks noChangeArrowheads="1"/>
          </p:cNvSpPr>
          <p:nvPr/>
        </p:nvSpPr>
        <p:spPr bwMode="auto">
          <a:xfrm>
            <a:off x="2216150" y="2127250"/>
            <a:ext cx="53816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900">
                <a:solidFill>
                  <a:srgbClr val="0000FF"/>
                </a:solidFill>
              </a:rPr>
              <a:t>김푸르 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3213" y="2063750"/>
            <a:ext cx="5851525" cy="3238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698875" y="2387600"/>
            <a:ext cx="1038225" cy="12574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0" name="TextBox 10"/>
          <p:cNvSpPr txBox="1">
            <a:spLocks noChangeArrowheads="1"/>
          </p:cNvSpPr>
          <p:nvPr/>
        </p:nvSpPr>
        <p:spPr bwMode="auto">
          <a:xfrm>
            <a:off x="3797300" y="2463800"/>
            <a:ext cx="825029" cy="99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ko-KR" altLang="en-US" sz="800" dirty="0"/>
              <a:t>개인설계</a:t>
            </a:r>
            <a:endParaRPr lang="en-US" altLang="ko-KR" sz="800" dirty="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ko-KR" altLang="en-US" sz="800" dirty="0" smtClean="0"/>
              <a:t>개인가상설계</a:t>
            </a:r>
            <a:endParaRPr lang="en-US" altLang="ko-KR" sz="800" dirty="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ko-KR" altLang="en-US" sz="800" dirty="0" smtClean="0"/>
              <a:t>단체설계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ko-KR" altLang="en-US" sz="800" dirty="0" smtClean="0"/>
              <a:t>단체가상설계</a:t>
            </a:r>
            <a:endParaRPr lang="en-US" altLang="ko-KR" sz="800" dirty="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ko-KR" altLang="en-US" sz="800" dirty="0" smtClean="0"/>
              <a:t>복합설계</a:t>
            </a:r>
            <a:endParaRPr lang="en-US" altLang="ko-KR" sz="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ko-KR" altLang="en-US" sz="800" dirty="0" smtClean="0"/>
              <a:t>중도부가설</a:t>
            </a:r>
            <a:r>
              <a:rPr lang="ko-KR" altLang="en-US" sz="800" dirty="0"/>
              <a:t>계</a:t>
            </a:r>
          </a:p>
        </p:txBody>
      </p:sp>
      <p:cxnSp>
        <p:nvCxnSpPr>
          <p:cNvPr id="33" name="직선 화살표 연결선 32"/>
          <p:cNvCxnSpPr>
            <a:endCxn id="15392" idx="1"/>
          </p:cNvCxnSpPr>
          <p:nvPr/>
        </p:nvCxnSpPr>
        <p:spPr>
          <a:xfrm flipV="1">
            <a:off x="3043373" y="1245476"/>
            <a:ext cx="200161" cy="42933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2" name="TextBox 40"/>
          <p:cNvSpPr txBox="1">
            <a:spLocks noChangeArrowheads="1"/>
          </p:cNvSpPr>
          <p:nvPr/>
        </p:nvSpPr>
        <p:spPr bwMode="auto">
          <a:xfrm>
            <a:off x="3243534" y="957226"/>
            <a:ext cx="4132025" cy="57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28600" indent="-228600" eaLnBrk="1" hangingPunct="1">
              <a:lnSpc>
                <a:spcPct val="130000"/>
              </a:lnSpc>
              <a:spcBef>
                <a:spcPct val="0"/>
              </a:spcBef>
              <a:buFontTx/>
              <a:buAutoNum type="arabicPeriod"/>
            </a:pPr>
            <a:r>
              <a:rPr lang="en-US" altLang="ko-KR" sz="900" dirty="0" smtClean="0"/>
              <a:t>1depth</a:t>
            </a:r>
            <a:r>
              <a:rPr lang="ko-KR" altLang="en-US" sz="900" dirty="0" smtClean="0"/>
              <a:t>에 열린 </a:t>
            </a:r>
            <a:r>
              <a:rPr lang="en-US" altLang="ko-KR" sz="900" dirty="0" smtClean="0"/>
              <a:t>2depth </a:t>
            </a:r>
            <a:r>
              <a:rPr lang="ko-KR" altLang="en-US" sz="900" dirty="0" smtClean="0"/>
              <a:t>없을 경우 있을 </a:t>
            </a:r>
            <a:r>
              <a:rPr lang="ko-KR" altLang="en-US" sz="900" dirty="0"/>
              <a:t>경우 </a:t>
            </a:r>
            <a:r>
              <a:rPr lang="ko-KR" altLang="en-US" sz="900" dirty="0" err="1"/>
              <a:t>첫번째</a:t>
            </a:r>
            <a:r>
              <a:rPr lang="ko-KR" altLang="en-US" sz="900" dirty="0"/>
              <a:t> </a:t>
            </a:r>
            <a:r>
              <a:rPr lang="en-US" altLang="ko-KR" sz="900" dirty="0"/>
              <a:t>3depth </a:t>
            </a:r>
            <a:r>
              <a:rPr lang="ko-KR" altLang="en-US" sz="900" dirty="0"/>
              <a:t>메뉴로 이동함 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smtClean="0"/>
              <a:t>열린 </a:t>
            </a:r>
            <a:r>
              <a:rPr lang="en-US" altLang="ko-KR" sz="900" dirty="0" smtClean="0"/>
              <a:t>2depth </a:t>
            </a:r>
            <a:r>
              <a:rPr lang="ko-KR" altLang="en-US" sz="900" dirty="0" smtClean="0"/>
              <a:t>있을 경우 </a:t>
            </a:r>
            <a:r>
              <a:rPr lang="ko-KR" altLang="en-US" sz="900" dirty="0" err="1" smtClean="0"/>
              <a:t>사용중이던</a:t>
            </a:r>
            <a:r>
              <a:rPr lang="ko-KR" altLang="en-US" sz="900" dirty="0" smtClean="0"/>
              <a:t> 하위메뉴 페이지로 이동함</a:t>
            </a:r>
            <a:endParaRPr lang="en-US" altLang="ko-KR" sz="900" dirty="0"/>
          </a:p>
          <a:p>
            <a:pPr marL="228600" indent="-228600" eaLnBrk="1" hangingPunct="1">
              <a:lnSpc>
                <a:spcPct val="130000"/>
              </a:lnSpc>
              <a:spcBef>
                <a:spcPct val="0"/>
              </a:spcBef>
              <a:buFontTx/>
              <a:buAutoNum type="arabicPeriod"/>
            </a:pPr>
            <a:r>
              <a:rPr lang="ko-KR" altLang="en-US" sz="900" dirty="0" smtClean="0"/>
              <a:t>선택되어있는 </a:t>
            </a:r>
            <a:r>
              <a:rPr lang="ko-KR" altLang="en-US" sz="900" dirty="0" err="1" smtClean="0"/>
              <a:t>대메뉴</a:t>
            </a:r>
            <a:r>
              <a:rPr lang="ko-KR" altLang="en-US" sz="900" dirty="0" smtClean="0"/>
              <a:t> 표현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디자인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cxnSp>
        <p:nvCxnSpPr>
          <p:cNvPr id="39" name="직선 화살표 연결선 38"/>
          <p:cNvCxnSpPr>
            <a:stCxn id="15387" idx="2"/>
            <a:endCxn id="15395" idx="0"/>
          </p:cNvCxnSpPr>
          <p:nvPr/>
        </p:nvCxnSpPr>
        <p:spPr>
          <a:xfrm>
            <a:off x="2486025" y="2322513"/>
            <a:ext cx="85725" cy="141922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5" name="TextBox 40"/>
          <p:cNvSpPr txBox="1">
            <a:spLocks noChangeArrowheads="1"/>
          </p:cNvSpPr>
          <p:nvPr/>
        </p:nvSpPr>
        <p:spPr bwMode="auto">
          <a:xfrm>
            <a:off x="1235075" y="3741738"/>
            <a:ext cx="267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900" dirty="0"/>
              <a:t>- </a:t>
            </a:r>
            <a:r>
              <a:rPr lang="ko-KR" altLang="en-US" sz="900" dirty="0"/>
              <a:t>선택된 고객이 있을 경우</a:t>
            </a:r>
            <a:endParaRPr lang="en-US" altLang="ko-KR" sz="900" dirty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900" dirty="0"/>
              <a:t>- </a:t>
            </a:r>
            <a:r>
              <a:rPr lang="ko-KR" altLang="en-US" sz="900" dirty="0"/>
              <a:t>고객선택이 필요 없는 메뉴 경우는 해당영역 없음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54312"/>
              </p:ext>
            </p:extLst>
          </p:nvPr>
        </p:nvGraphicFramePr>
        <p:xfrm>
          <a:off x="2844800" y="2063750"/>
          <a:ext cx="2600966" cy="32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50"/>
                <a:gridCol w="875658"/>
                <a:gridCol w="875658"/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니즈분석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919" marB="45919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계획수립 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919" marB="45919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금융계산기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919" marB="45919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6" name="직선 화살표 연결선 35"/>
          <p:cNvCxnSpPr>
            <a:endCxn id="15393" idx="1"/>
          </p:cNvCxnSpPr>
          <p:nvPr/>
        </p:nvCxnSpPr>
        <p:spPr>
          <a:xfrm>
            <a:off x="4389438" y="2322513"/>
            <a:ext cx="1068387" cy="121171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6" idx="0"/>
            <a:endCxn id="15411" idx="2"/>
          </p:cNvCxnSpPr>
          <p:nvPr/>
        </p:nvCxnSpPr>
        <p:spPr>
          <a:xfrm flipV="1">
            <a:off x="8001000" y="1085850"/>
            <a:ext cx="835025" cy="58896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11" name="TextBox 40"/>
          <p:cNvSpPr txBox="1">
            <a:spLocks noChangeArrowheads="1"/>
          </p:cNvSpPr>
          <p:nvPr/>
        </p:nvSpPr>
        <p:spPr bwMode="auto">
          <a:xfrm>
            <a:off x="8001000" y="688975"/>
            <a:ext cx="1670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900"/>
              <a:t>- </a:t>
            </a:r>
            <a:r>
              <a:rPr lang="ko-KR" altLang="en-US" sz="900"/>
              <a:t>알림 건수 표시</a:t>
            </a:r>
            <a:endParaRPr lang="en-US" altLang="ko-KR" sz="90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900"/>
              <a:t>- </a:t>
            </a:r>
            <a:r>
              <a:rPr lang="ko-KR" altLang="en-US" sz="900"/>
              <a:t>알림 없을 경우 해당영역 없음</a:t>
            </a:r>
            <a:endParaRPr lang="en-US" altLang="ko-KR" sz="900"/>
          </a:p>
        </p:txBody>
      </p:sp>
      <p:sp>
        <p:nvSpPr>
          <p:cNvPr id="15412" name="TextBox 99"/>
          <p:cNvSpPr txBox="1">
            <a:spLocks noChangeArrowheads="1"/>
          </p:cNvSpPr>
          <p:nvPr/>
        </p:nvSpPr>
        <p:spPr bwMode="auto">
          <a:xfrm>
            <a:off x="6271673" y="1730375"/>
            <a:ext cx="1257840" cy="17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800" dirty="0"/>
              <a:t>로그아웃 </a:t>
            </a:r>
            <a:r>
              <a:rPr lang="en-US" altLang="ko-KR" sz="800" dirty="0"/>
              <a:t>| </a:t>
            </a:r>
            <a:r>
              <a:rPr lang="ko-KR" altLang="en-US" sz="800" dirty="0"/>
              <a:t>제어판 </a:t>
            </a:r>
            <a:r>
              <a:rPr lang="en-US" altLang="ko-KR" sz="800" dirty="0" smtClean="0"/>
              <a:t>| </a:t>
            </a:r>
            <a:r>
              <a:rPr lang="ko-KR" altLang="en-US" sz="800" dirty="0"/>
              <a:t>도움말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8751888" y="2492375"/>
            <a:ext cx="287337" cy="3746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퀵메뉴</a:t>
            </a:r>
            <a:endParaRPr lang="en-US" altLang="ko-KR" sz="16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93" name="TextBox 40"/>
          <p:cNvSpPr txBox="1">
            <a:spLocks noChangeArrowheads="1"/>
          </p:cNvSpPr>
          <p:nvPr/>
        </p:nvSpPr>
        <p:spPr bwMode="auto">
          <a:xfrm>
            <a:off x="5457825" y="3155950"/>
            <a:ext cx="3835469" cy="75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28600" indent="-228600" eaLnBrk="1" hangingPunct="1">
              <a:lnSpc>
                <a:spcPct val="130000"/>
              </a:lnSpc>
              <a:spcBef>
                <a:spcPct val="0"/>
              </a:spcBef>
              <a:buFontTx/>
              <a:buAutoNum type="arabicPeriod"/>
            </a:pPr>
            <a:r>
              <a:rPr lang="en-US" altLang="ko-KR" sz="900" dirty="0" smtClean="0"/>
              <a:t>3depth </a:t>
            </a:r>
            <a:r>
              <a:rPr lang="ko-KR" altLang="en-US" sz="900" dirty="0"/>
              <a:t>있을 경우 </a:t>
            </a:r>
            <a:r>
              <a:rPr lang="ko-KR" altLang="en-US" sz="900" dirty="0" err="1" smtClean="0"/>
              <a:t>마우스오버시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드롭다운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형태로 </a:t>
            </a:r>
            <a:r>
              <a:rPr lang="ko-KR" altLang="en-US" sz="900" dirty="0" smtClean="0"/>
              <a:t>떨어짐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2depth</a:t>
            </a:r>
            <a:r>
              <a:rPr lang="ko-KR" altLang="en-US" sz="900" dirty="0" smtClean="0"/>
              <a:t>명 클릭 시 해당 </a:t>
            </a:r>
            <a:r>
              <a:rPr lang="en-US" altLang="ko-KR" sz="900" dirty="0" smtClean="0"/>
              <a:t>2depth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첫번째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3depth </a:t>
            </a:r>
            <a:r>
              <a:rPr lang="ko-KR" altLang="en-US" sz="900" dirty="0" smtClean="0"/>
              <a:t>메뉴로 이동함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태블릿에서는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메뉴명</a:t>
            </a:r>
            <a:r>
              <a:rPr lang="ko-KR" altLang="en-US" sz="900" dirty="0" smtClean="0"/>
              <a:t> 클릭하면 </a:t>
            </a:r>
            <a:r>
              <a:rPr lang="ko-KR" altLang="en-US" sz="900" dirty="0" err="1" smtClean="0"/>
              <a:t>드롭다운</a:t>
            </a:r>
            <a:r>
              <a:rPr lang="ko-KR" altLang="en-US" sz="900" dirty="0" smtClean="0"/>
              <a:t> 형태로 </a:t>
            </a:r>
            <a:r>
              <a:rPr lang="en-US" altLang="ko-KR" sz="900" dirty="0" smtClean="0"/>
              <a:t>3depth</a:t>
            </a:r>
            <a:r>
              <a:rPr lang="ko-KR" altLang="en-US" sz="900" dirty="0" smtClean="0"/>
              <a:t>메뉴 떨어짐</a:t>
            </a:r>
            <a:r>
              <a:rPr lang="en-US" altLang="ko-KR" sz="900" dirty="0" smtClean="0"/>
              <a:t>)</a:t>
            </a:r>
          </a:p>
          <a:p>
            <a:pPr marL="228600" indent="-228600" eaLnBrk="1" hangingPunct="1">
              <a:lnSpc>
                <a:spcPct val="130000"/>
              </a:lnSpc>
              <a:spcBef>
                <a:spcPct val="0"/>
              </a:spcBef>
              <a:buFontTx/>
              <a:buAutoNum type="arabicPeriod"/>
            </a:pPr>
            <a:r>
              <a:rPr lang="ko-KR" altLang="en-US" sz="900" dirty="0" smtClean="0"/>
              <a:t>선택되어있는 </a:t>
            </a:r>
            <a:r>
              <a:rPr lang="en-US" altLang="ko-KR" sz="900" dirty="0" smtClean="0"/>
              <a:t>2depth</a:t>
            </a:r>
            <a:r>
              <a:rPr lang="ko-KR" altLang="en-US" sz="900" dirty="0" smtClean="0"/>
              <a:t>메뉴 표현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디자인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90500" y="2492375"/>
            <a:ext cx="8504238" cy="3746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콘텐츠</a:t>
            </a:r>
            <a:endParaRPr lang="en-US" altLang="ko-KR" sz="16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87" name="제목 1"/>
          <p:cNvSpPr>
            <a:spLocks noGrp="1"/>
          </p:cNvSpPr>
          <p:nvPr>
            <p:ph type="title"/>
          </p:nvPr>
        </p:nvSpPr>
        <p:spPr>
          <a:xfrm>
            <a:off x="238125" y="214313"/>
            <a:ext cx="7500938" cy="296862"/>
          </a:xfrm>
        </p:spPr>
        <p:txBody>
          <a:bodyPr/>
          <a:lstStyle/>
          <a:p>
            <a:r>
              <a:rPr lang="ko-KR" altLang="en-US" smtClean="0"/>
              <a:t>메인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BCB05450-6469-4B7D-9228-51E4BA6E6DD5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263525" y="2527300"/>
            <a:ext cx="754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 b="1"/>
              <a:t>| </a:t>
            </a:r>
            <a:r>
              <a:rPr lang="ko-KR" altLang="en-US" sz="1200" b="1"/>
              <a:t>페이지명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66688" y="1677988"/>
            <a:ext cx="8531225" cy="3254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6391" name="그림 8" descr="2007_~1 cop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11325"/>
            <a:ext cx="8255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Box 98"/>
          <p:cNvSpPr txBox="1">
            <a:spLocks noChangeArrowheads="1"/>
          </p:cNvSpPr>
          <p:nvPr/>
        </p:nvSpPr>
        <p:spPr bwMode="auto">
          <a:xfrm>
            <a:off x="1001713" y="1731963"/>
            <a:ext cx="3937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900" b="1"/>
              <a:t>CuREX</a:t>
            </a:r>
            <a:endParaRPr lang="ko-KR" altLang="en-US" sz="900" b="1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87085"/>
              </p:ext>
            </p:extLst>
          </p:nvPr>
        </p:nvGraphicFramePr>
        <p:xfrm>
          <a:off x="1812925" y="1677988"/>
          <a:ext cx="3179764" cy="32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941"/>
                <a:gridCol w="794941"/>
                <a:gridCol w="794941"/>
                <a:gridCol w="794941"/>
              </a:tblGrid>
              <a:tr h="325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고객정보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9" marR="914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LiPS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9" marR="914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계약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9" marR="914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스마트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CRM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9" marR="914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992688" y="1677988"/>
            <a:ext cx="465137" cy="325437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전체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66688" y="2063750"/>
            <a:ext cx="8528050" cy="32385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586663" y="1674813"/>
            <a:ext cx="827087" cy="3286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</a:t>
            </a:r>
            <a:r>
              <a:rPr kumimoji="0"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6412" name="TextBox 99"/>
          <p:cNvSpPr txBox="1">
            <a:spLocks noChangeArrowheads="1"/>
          </p:cNvSpPr>
          <p:nvPr/>
        </p:nvSpPr>
        <p:spPr bwMode="auto">
          <a:xfrm>
            <a:off x="6271673" y="1730375"/>
            <a:ext cx="1257840" cy="17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18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800" dirty="0"/>
              <a:t>로그아웃 </a:t>
            </a:r>
            <a:r>
              <a:rPr lang="en-US" altLang="ko-KR" sz="800" dirty="0"/>
              <a:t>| </a:t>
            </a:r>
            <a:r>
              <a:rPr lang="ko-KR" altLang="en-US" sz="800" dirty="0" smtClean="0"/>
              <a:t>제어판 </a:t>
            </a:r>
            <a:r>
              <a:rPr lang="en-US" altLang="ko-KR" sz="800" dirty="0"/>
              <a:t>| </a:t>
            </a:r>
            <a:r>
              <a:rPr lang="ko-KR" altLang="en-US" sz="800" dirty="0"/>
              <a:t>도움말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8751888" y="2492375"/>
            <a:ext cx="287337" cy="3746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퀵메뉴</a:t>
            </a:r>
            <a:endParaRPr lang="en-US" altLang="ko-KR" sz="16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11283" y="2099469"/>
            <a:ext cx="2132126" cy="2524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glow rad="25400">
              <a:srgbClr val="0079C2"/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이름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 smtClean="0">
                <a:solidFill>
                  <a:schemeClr val="tx1"/>
                </a:solidFill>
              </a:rPr>
              <a:t>증권번호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21990" y="2099469"/>
            <a:ext cx="216000" cy="25241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192770" y="2099469"/>
            <a:ext cx="288000" cy="25241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신규개인등록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21051" y="2099469"/>
            <a:ext cx="288000" cy="25241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신규단체등록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블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bg1">
              <a:lumMod val="50000"/>
            </a:schemeClr>
          </a:solidFill>
          <a:miter lim="800000"/>
          <a:headEnd/>
          <a:tailEnd/>
        </a:ln>
        <a:effectLst/>
      </a:spPr>
      <a:bodyPr wrap="none" rtlCol="0" anchor="ctr"/>
      <a:lstStyle>
        <a:defPPr algn="ctr">
          <a:defRPr sz="1000" dirty="0" smtClean="0">
            <a:latin typeface="맑은 고딕" pitchFamily="50" charset="-127"/>
            <a:ea typeface="맑은 고딕" pitchFamily="50" charset="-127"/>
          </a:defRPr>
        </a:defPPr>
      </a:lstStyle>
    </a:spDef>
    <a:txDef>
      <a:spPr>
        <a:noFill/>
      </a:spPr>
      <a:bodyPr wrap="none" lIns="18000" tIns="18000" rIns="18000" bIns="18000" rtlCol="0">
        <a:spAutoFit/>
      </a:bodyPr>
      <a:lstStyle>
        <a:defPPr>
          <a:lnSpc>
            <a:spcPct val="130000"/>
          </a:lnSpc>
          <a:defRPr sz="9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80437</TotalTime>
  <Words>5828</Words>
  <Application>Microsoft Office PowerPoint</Application>
  <PresentationFormat>A4 용지(210x297mm)</PresentationFormat>
  <Paragraphs>2481</Paragraphs>
  <Slides>56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8" baseType="lpstr">
      <vt:lpstr>블루</vt:lpstr>
      <vt:lpstr>워크시트</vt:lpstr>
      <vt:lpstr>UI설계서 - 메인</vt:lpstr>
      <vt:lpstr>제·개정이력</vt:lpstr>
      <vt:lpstr>Ⅰ. 메뉴구조도</vt:lpstr>
      <vt:lpstr>1. 메뉴구조도</vt:lpstr>
      <vt:lpstr>Ⅱ. 레이아웃</vt:lpstr>
      <vt:lpstr>레이아웃</vt:lpstr>
      <vt:lpstr>1. 메인 레이아웃 (2)</vt:lpstr>
      <vt:lpstr>상단, 메뉴바</vt:lpstr>
      <vt:lpstr>메인</vt:lpstr>
      <vt:lpstr>전체메뉴 보기</vt:lpstr>
      <vt:lpstr>PowerPoint 프레젠테이션</vt:lpstr>
      <vt:lpstr>고객검색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퀵메뉴</vt:lpstr>
      <vt:lpstr>Ⅲ. 메인 콘텐츠</vt:lpstr>
      <vt:lpstr>PowerPoint 프레젠테이션</vt:lpstr>
      <vt:lpstr>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로그인</vt:lpstr>
      <vt:lpstr>PowerPoint 프레젠테이션</vt:lpstr>
      <vt:lpstr>제어판</vt:lpstr>
      <vt:lpstr>유틸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작업기록검색</vt:lpstr>
      <vt:lpstr>PowerPoint 프레젠테이션</vt:lpstr>
      <vt:lpstr>PowerPoint 프레젠테이션</vt:lpstr>
      <vt:lpstr>예외처리 화면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Noh Yeonju</dc:creator>
  <cp:lastModifiedBy>Registered User</cp:lastModifiedBy>
  <cp:revision>1606</cp:revision>
  <dcterms:created xsi:type="dcterms:W3CDTF">2011-11-03T01:32:07Z</dcterms:created>
  <dcterms:modified xsi:type="dcterms:W3CDTF">2014-04-03T00:20:50Z</dcterms:modified>
</cp:coreProperties>
</file>