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40" y="6400800"/>
            <a:ext cx="12178800" cy="44712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1193400" y="1897200"/>
            <a:ext cx="9966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40" y="6400800"/>
            <a:ext cx="12178800" cy="44712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1207440" y="4474440"/>
            <a:ext cx="987552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240" y="6400800"/>
            <a:ext cx="12178800" cy="44712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2"/>
          <p:cNvSpPr/>
          <p:nvPr/>
        </p:nvSpPr>
        <p:spPr>
          <a:xfrm>
            <a:off x="1193400" y="1897200"/>
            <a:ext cx="9966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82040" cy="6847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5289840" y="639000"/>
            <a:ext cx="6243120" cy="36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fr-FR" sz="8000" spc="-52" strike="noStrike">
                <a:solidFill>
                  <a:srgbClr val="262626"/>
                </a:solidFill>
                <a:latin typeface="Bookman Old Style"/>
                <a:ea typeface="DejaVu Sans"/>
              </a:rPr>
              <a:t>Soutenance PROJET 7</a:t>
            </a:r>
            <a:endParaRPr b="0" lang="fr-FR" sz="8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5289840" y="4672800"/>
            <a:ext cx="6804720" cy="10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fr-FR" sz="2200" spc="180" strike="noStrike" cap="all">
                <a:solidFill>
                  <a:srgbClr val="000000"/>
                </a:solidFill>
                <a:latin typeface="Montserrat"/>
                <a:ea typeface="DejaVu Sans"/>
              </a:rPr>
              <a:t>Implémentez un modèle de scoring</a:t>
            </a:r>
            <a:endParaRPr b="0" lang="fr-FR" sz="2200" spc="-1" strike="noStrike">
              <a:latin typeface="Arial"/>
            </a:endParaRPr>
          </a:p>
        </p:txBody>
      </p:sp>
      <p:pic>
        <p:nvPicPr>
          <p:cNvPr id="85" name="Image 4" descr=""/>
          <p:cNvPicPr/>
          <p:nvPr/>
        </p:nvPicPr>
        <p:blipFill>
          <a:blip r:embed="rId1"/>
          <a:stretch/>
        </p:blipFill>
        <p:spPr>
          <a:xfrm>
            <a:off x="0" y="0"/>
            <a:ext cx="4625280" cy="6847920"/>
          </a:xfrm>
          <a:prstGeom prst="rect">
            <a:avLst/>
          </a:prstGeom>
          <a:ln>
            <a:noFill/>
          </a:ln>
        </p:spPr>
      </p:pic>
      <p:sp>
        <p:nvSpPr>
          <p:cNvPr id="86" name="Line 4"/>
          <p:cNvSpPr/>
          <p:nvPr/>
        </p:nvSpPr>
        <p:spPr>
          <a:xfrm>
            <a:off x="5427720" y="4498920"/>
            <a:ext cx="56358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5"/>
          <p:cNvSpPr/>
          <p:nvPr/>
        </p:nvSpPr>
        <p:spPr>
          <a:xfrm>
            <a:off x="9157320" y="5885280"/>
            <a:ext cx="2398320" cy="50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1000"/>
          </a:bodyPr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2400" spc="180" strike="noStrike" cap="all">
                <a:solidFill>
                  <a:srgbClr val="262626"/>
                </a:solidFill>
                <a:latin typeface="Franklin Gothic Book"/>
                <a:ea typeface="DejaVu Sans"/>
              </a:rPr>
              <a:t>Adama toure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6321240" y="6302880"/>
            <a:ext cx="517464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000"/>
          </a:bodyPr>
          <a:p>
            <a:pPr algn="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2400" spc="180" strike="noStrike" cap="all">
                <a:solidFill>
                  <a:srgbClr val="262626"/>
                </a:solidFill>
                <a:latin typeface="Franklin Gothic Book"/>
                <a:ea typeface="DejaVu Sans"/>
              </a:rPr>
              <a:t>Formation DATA scientist openclassrooms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10297080" y="357840"/>
            <a:ext cx="1540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22/03/2022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097280" y="915480"/>
            <a:ext cx="10048320" cy="92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 fontScale="54000"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IV – Création d’API et déploiement sur le web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296000" y="2232000"/>
            <a:ext cx="87084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Outils utilisés : 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3744000" y="3153600"/>
            <a:ext cx="1217880" cy="116604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7209360" y="1944000"/>
            <a:ext cx="998280" cy="96840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6665760" y="4949640"/>
            <a:ext cx="1613880" cy="117000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4"/>
          <a:stretch/>
        </p:blipFill>
        <p:spPr>
          <a:xfrm>
            <a:off x="9216000" y="3240000"/>
            <a:ext cx="1244520" cy="115560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6372000" y="2232000"/>
            <a:ext cx="683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Git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2052000" y="3595320"/>
            <a:ext cx="1115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Github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5256000" y="5328000"/>
            <a:ext cx="1511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Streamlit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10584000" y="3667320"/>
            <a:ext cx="1259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Heroku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6912000" y="3384000"/>
            <a:ext cx="1295640" cy="100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API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097280" y="915480"/>
            <a:ext cx="10048320" cy="92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V – Implémentation de dashboard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320000" y="3083760"/>
            <a:ext cx="35272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a933"/>
                </a:solidFill>
                <a:latin typeface="Arial"/>
                <a:ea typeface="DejaVu Sans"/>
              </a:rPr>
              <a:t>Démonstration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097280" y="879480"/>
            <a:ext cx="10048320" cy="92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VI – Conclusion et recommandations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368000" y="2232000"/>
            <a:ext cx="971676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La société dispose d’un modèle de scoring des clients utilisant la Logistic Regression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Un dashboard utilisable par ses conseillers – clients avec un niveau de transparence demanadées par les clients.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368000" y="4176000"/>
            <a:ext cx="9716760" cy="22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Toutefois, en recommandation, il serait pertinent que la société constitue ses propres indicateurs/données en interne pour être de moins en moins dépendante des sources de données externes avec les risques inhérents (validité des données, mises à jour, restrictions d’accès, conformités réglementaires.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Vérifier régulièrement la validité du modèle de classification trouvé à ce moment de l’étude.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097280" y="2108160"/>
            <a:ext cx="1004832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81360"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0" lang="fr-FR" sz="66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MERCI</a:t>
            </a:r>
            <a:endParaRPr b="0" lang="fr-FR" sz="66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218440" y="6446880"/>
            <a:ext cx="257472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A0C6616-A83F-4C6F-B35F-9FF85879CB60}" type="datetime1">
              <a:rPr b="0" lang="fr-FR" sz="8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20/03/2022</a:t>
            </a:fld>
            <a:endParaRPr b="0" lang="fr-F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440" y="0"/>
            <a:ext cx="12182040" cy="6847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1097280" y="758880"/>
            <a:ext cx="10048320" cy="38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0000"/>
          </a:bodyPr>
          <a:p>
            <a:pPr>
              <a:lnSpc>
                <a:spcPct val="90000"/>
              </a:lnSpc>
            </a:pPr>
            <a:r>
              <a:rPr b="0" i="1" lang="fr-FR" sz="48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SOMMAIRE</a:t>
            </a:r>
            <a:br/>
            <a:br/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I – Contexte et problématique</a:t>
            </a:r>
            <a:br/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II – Analyse exploratoire des données </a:t>
            </a:r>
            <a:br/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III – Entraînement de modèles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IV – Création d’API et déploiement sur le web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V – Implémentation de dashboard (démonstration)</a:t>
            </a:r>
            <a:br/>
            <a:r>
              <a:rPr b="0" i="1" lang="fr-FR" sz="4000" spc="-52" strike="noStrike">
                <a:solidFill>
                  <a:srgbClr val="ffffff"/>
                </a:solidFill>
                <a:latin typeface="Bookman Old Style"/>
                <a:ea typeface="DejaVu Sans"/>
              </a:rPr>
              <a:t>VI – Conclusion et recommandations 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440" y="4952880"/>
            <a:ext cx="12178800" cy="18950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92240" y="1993320"/>
            <a:ext cx="103158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La société financière « PRET A DEPENSER » souhaite mettre en place un outil de “scoring crédit” pour calculer la probabilité qu’un client rembourse son crédit. Elle mettra à disposition de ses chargés clients un dashboard transparent interactif pour les aider à la prise de décisions et surtout à les justifier auprès des clients.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097280" y="915480"/>
            <a:ext cx="10048320" cy="92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 – </a:t>
            </a:r>
            <a:r>
              <a:rPr b="0" lang="fr-FR" sz="4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Introduction générale du sujet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656000" y="3210120"/>
            <a:ext cx="921456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Pour cela, nous disposons de 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75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sources de données variées (données comportementales, données provenant d'autres institutions financières, etc...).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85840" indent="-275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un kernel Kaggle pour faciliter la préparation des données nécessaires à l’élaboration du modèle de scoring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188000" y="5220000"/>
            <a:ext cx="102153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MISSION :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onstruire un modèle de scoring qui donnera une prédiction sur la probabilité de faillite d'un client de façon automatique et construire ce dashboard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97280" y="915480"/>
            <a:ext cx="10048320" cy="92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II – Analyse exploratoire des données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272240" y="2065320"/>
            <a:ext cx="1017180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Un échantillon de 8 bases de données (fichiers csv) contenant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des informations sur plus de 300 K individus labellisés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environ 50 K non labellisés.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Un nombre des variables ont une quantité significative de valeurs manquantes et aberrantes.</a:t>
            </a:r>
            <a:endParaRPr b="0" lang="fr-FR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Agrégation de tableau</a:t>
            </a:r>
            <a:endParaRPr b="0" lang="fr-FR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Remplissage en fonction de la typologie de variable (Mode vs Moyenne)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Un jeu de données est très déséquilibré avec une proportion 95 % - 5 % dans la variable cible.</a:t>
            </a:r>
            <a:endParaRPr b="0" lang="fr-FR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Rééquilibrage des données par SMOTE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97280" y="915480"/>
            <a:ext cx="10048320" cy="92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solidFill>
                  <a:srgbClr val="404040"/>
                </a:solidFill>
                <a:latin typeface="Franklin Gothic Book"/>
                <a:ea typeface="DejaVu Sans"/>
              </a:rPr>
              <a:t>Quelques analyses</a:t>
            </a:r>
            <a:endParaRPr b="0" lang="fr-FR" sz="40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576000" y="2088000"/>
            <a:ext cx="3133080" cy="357120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3528000" y="2059560"/>
            <a:ext cx="3455280" cy="359964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7128000" y="1944000"/>
            <a:ext cx="4463280" cy="343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97280" y="915480"/>
            <a:ext cx="10048320" cy="92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fr-FR" sz="40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III – Entrainements de modèles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052000" y="2808000"/>
            <a:ext cx="4571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- Déséquilibre 95 % - 5 %                            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1476000" y="2160000"/>
            <a:ext cx="9395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Définition de la baseline modèle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5976360" y="4536360"/>
            <a:ext cx="791280" cy="359280"/>
          </a:xfrm>
          <a:custGeom>
            <a:avLst/>
            <a:gdLst/>
            <a:ahLst/>
            <a:rect l="l" t="t" r="r" b="b"/>
            <a:pathLst>
              <a:path w="2202" h="1002">
                <a:moveTo>
                  <a:pt x="0" y="250"/>
                </a:moveTo>
                <a:lnTo>
                  <a:pt x="1650" y="250"/>
                </a:lnTo>
                <a:lnTo>
                  <a:pt x="1650" y="0"/>
                </a:lnTo>
                <a:lnTo>
                  <a:pt x="2201" y="500"/>
                </a:lnTo>
                <a:lnTo>
                  <a:pt x="1650" y="1001"/>
                </a:lnTo>
                <a:lnTo>
                  <a:pt x="165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5"/>
          <p:cNvSpPr/>
          <p:nvPr/>
        </p:nvSpPr>
        <p:spPr>
          <a:xfrm>
            <a:off x="6408000" y="4248000"/>
            <a:ext cx="4463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                                                                                   </a:t>
            </a: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Utilisation SMOTE 50 % - 50 %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800000" y="3384000"/>
            <a:ext cx="3239280" cy="295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335240" y="5904000"/>
            <a:ext cx="9104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Meilleurs que la baseline modèle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404000" y="1003320"/>
            <a:ext cx="9395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Tests de modèles : Logistic Regression et kNN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769400" y="1476000"/>
            <a:ext cx="7985880" cy="448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335240" y="5904000"/>
            <a:ext cx="9104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Meilleurs que la baseline modèle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404000" y="1003320"/>
            <a:ext cx="9395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Hyper Optimisation de ces modèles : GridSearchCV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052000" y="1656000"/>
            <a:ext cx="8997840" cy="201528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2160360" y="4015440"/>
            <a:ext cx="8895240" cy="181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404000" y="1003320"/>
            <a:ext cx="9395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Hyper Optimisation de ces modèles : GridSearchCV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340560" y="1538280"/>
            <a:ext cx="4808880" cy="479700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5644440" y="1566000"/>
            <a:ext cx="6342840" cy="469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{6C7DE8E1-A797-481D-912E-60F54ACC23C2}tf56160789_win32</Template>
  <TotalTime>7679</TotalTime>
  <Application>Neat_Office/6.2.8.2$Windows_x86 LibreOffice_project/</Application>
  <Words>541</Words>
  <Paragraphs>144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2021-06-08T13:19:43Z</dcterms:created>
  <dc:creator>Admin</dc:creator>
  <dc:description/>
  <dc:language>fr-FR</dc:language>
  <cp:lastModifiedBy/>
  <cp:lastPrinted>2022-03-20T08:27:47Z</cp:lastPrinted>
  <dcterms:modified xsi:type="dcterms:W3CDTF">2022-03-20T08:29:33Z</dcterms:modified>
  <cp:revision>284</cp:revision>
  <dc:subject/>
  <dc:title>Soutenance PROJET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