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79520" cy="447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79520" cy="447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240" y="6400800"/>
            <a:ext cx="12179520" cy="447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82760" cy="68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5289840" y="639000"/>
            <a:ext cx="6243840" cy="36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fr-FR" sz="8000" spc="-52" strike="noStrike">
                <a:solidFill>
                  <a:srgbClr val="262626"/>
                </a:solidFill>
                <a:latin typeface="Bookman Old Style"/>
                <a:ea typeface="DejaVu Sans"/>
              </a:rPr>
              <a:t>Soutenance PROJET 7</a:t>
            </a:r>
            <a:endParaRPr b="0" lang="fr-FR" sz="8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289840" y="4672800"/>
            <a:ext cx="680544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fr-FR" sz="2200" spc="180" strike="noStrike" cap="all">
                <a:solidFill>
                  <a:srgbClr val="000000"/>
                </a:solidFill>
                <a:latin typeface="Montserrat"/>
                <a:ea typeface="DejaVu Sans"/>
              </a:rPr>
              <a:t>Implémentez un modèle de scoring</a:t>
            </a:r>
            <a:endParaRPr b="0" lang="fr-FR" sz="2200" spc="-1" strike="noStrike">
              <a:latin typeface="Arial"/>
            </a:endParaRPr>
          </a:p>
        </p:txBody>
      </p:sp>
      <p:pic>
        <p:nvPicPr>
          <p:cNvPr id="85" name="Image 4" descr=""/>
          <p:cNvPicPr/>
          <p:nvPr/>
        </p:nvPicPr>
        <p:blipFill>
          <a:blip r:embed="rId1"/>
          <a:stretch/>
        </p:blipFill>
        <p:spPr>
          <a:xfrm>
            <a:off x="0" y="0"/>
            <a:ext cx="4626000" cy="6848640"/>
          </a:xfrm>
          <a:prstGeom prst="rect">
            <a:avLst/>
          </a:prstGeom>
          <a:ln>
            <a:noFill/>
          </a:ln>
        </p:spPr>
      </p:pic>
      <p:sp>
        <p:nvSpPr>
          <p:cNvPr id="86" name="Line 4"/>
          <p:cNvSpPr/>
          <p:nvPr/>
        </p:nvSpPr>
        <p:spPr>
          <a:xfrm>
            <a:off x="5427720" y="4498920"/>
            <a:ext cx="5635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9157320" y="5885280"/>
            <a:ext cx="23990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1000"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80" strike="noStrike" cap="all">
                <a:solidFill>
                  <a:srgbClr val="262626"/>
                </a:solidFill>
                <a:latin typeface="Franklin Gothic Book"/>
                <a:ea typeface="DejaVu Sans"/>
              </a:rPr>
              <a:t>Adama toure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6321240" y="6302880"/>
            <a:ext cx="517536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000"/>
          </a:bodyPr>
          <a:p>
            <a:pPr algn="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80" strike="noStrike" cap="all">
                <a:solidFill>
                  <a:srgbClr val="262626"/>
                </a:solidFill>
                <a:latin typeface="Franklin Gothic Book"/>
                <a:ea typeface="DejaVu Sans"/>
              </a:rPr>
              <a:t>Formation DATA scientist openclassrooms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10297080" y="357840"/>
            <a:ext cx="1541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xx/xx/2022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97280" y="915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 fontScale="55000"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latin typeface="Franklin Gothic Book"/>
                <a:ea typeface="DejaVu Sans"/>
              </a:rPr>
              <a:t>IV – </a:t>
            </a:r>
            <a:r>
              <a:rPr b="0" lang="fr-FR" sz="4000" spc="-1" strike="noStrike">
                <a:latin typeface="Franklin Gothic Book"/>
                <a:ea typeface="DejaVu Sans"/>
              </a:rPr>
              <a:t>Création d’API et déploiement sur le web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296000" y="2232000"/>
            <a:ext cx="870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Outils utilisés : xxxx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097280" y="915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latin typeface="Franklin Gothic Book"/>
                <a:ea typeface="DejaVu Sans"/>
              </a:rPr>
              <a:t>V – </a:t>
            </a:r>
            <a:r>
              <a:rPr b="0" lang="fr-FR" sz="4000" spc="-1" strike="noStrike">
                <a:latin typeface="Franklin Gothic Book"/>
                <a:ea typeface="DejaVu Sans"/>
              </a:rPr>
              <a:t>Implémentation de dashboard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320000" y="3083760"/>
            <a:ext cx="3528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a933"/>
                </a:solidFill>
                <a:latin typeface="Arial"/>
                <a:ea typeface="DejaVu Sans"/>
              </a:rPr>
              <a:t>Démonstration</a:t>
            </a:r>
            <a:endParaRPr b="0" lang="fr-FR" sz="2800" spc="-1" strike="noStrike">
              <a:solidFill>
                <a:srgbClr val="00a9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97280" y="879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VI – Conclusion et recommandations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368000" y="2232000"/>
            <a:ext cx="9717480" cy="34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 BONNE RÉPARTITION DES CLUSTERS INDUIT LA FAISABILITÉ DU MOTEUR DE CLASSIFICATION AUTOMATIQUE. TOUTEFOIS, LES RATIOS D’ÉVALUATION SONT TRÈS FAIBLES.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 EFFET, LA PRÉCISION ENTRE LES CLUSTERS IMAGE ET TEXTE EST DE 0,37.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DES MÉTHODES AUTRES QUE LE SIFT (EXEMPLE CNN) SERAIENT A ENVISAGER POUR AMÉLIORER LES SCORES. PAR AILLEURS, LE NOMBRE CROISSANT D’ÉCHANTILLONS DEVRAIT PERMETTRE D’AMÉLIORER L’APPRENTISSAGE DU MODÈLE.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97280" y="2108160"/>
            <a:ext cx="10049040" cy="13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82080"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fr-FR" sz="66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MERCI</a:t>
            </a:r>
            <a:endParaRPr b="0" lang="fr-FR" sz="6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218440" y="6446880"/>
            <a:ext cx="257544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2B88DAB-2A40-42BC-BA55-C6E6F57D7E65}" type="datetime1">
              <a:rPr b="0" lang="fr-FR" sz="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14/03/2022</a:t>
            </a:fld>
            <a:endParaRPr b="0" lang="fr-F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440" y="0"/>
            <a:ext cx="12182760" cy="68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1097280" y="758880"/>
            <a:ext cx="1004904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7000"/>
          </a:bodyPr>
          <a:p>
            <a:pPr>
              <a:lnSpc>
                <a:spcPct val="90000"/>
              </a:lnSpc>
            </a:pPr>
            <a:r>
              <a:rPr b="0" i="1" lang="fr-FR" sz="48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SOMMAIRE</a:t>
            </a:r>
            <a:br/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 – Contexte et problématique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II – Analyse exploratoire des données 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III – Entraînement de modèles(???)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IV – Création d’API et déploiement sur le web (1 page)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V – Implémentation de dashboard (démonstration)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VI – Conclusion et recommandations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440" y="4952880"/>
            <a:ext cx="12179520" cy="18957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2240" y="1993320"/>
            <a:ext cx="103165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La société financière « PRET A DEPENSER » souhaite mettre en place un outil de “scoring crédit” pour calculer la probabilité qu’un client rembourse son crédit. Elle mettra à disposition de ses chargés clients un dashboard transparent interactif pour les aider à la prise de décisions et surtout à les justifier auprès des clients.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97280" y="915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 – </a:t>
            </a: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Introduction générale du sujet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656000" y="3210120"/>
            <a:ext cx="921528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Pour cela, nous disposons de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sources de données variées (données comportementales, données provenant d'autres institutions financières, etc...).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76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kernel Kaggle pour faciliter la préparation des données nécessaires à l’élaboration du modèle de scoring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88000" y="5220000"/>
            <a:ext cx="10216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MISSION 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onstruire un modèle de scoring qui donnera une prédiction sur la probabilité de faillite d'un client de façon automatique et construire ce dashboard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97280" y="915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II – Analyse exploratoire des données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272240" y="2065320"/>
            <a:ext cx="1017252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échantillon de 8 bases de données (fichiers csv) contenant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des informations sur plus de 300 K individus labellisés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environ 50 K non labellisés.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nombre des variables ont une quantité significative de valeurs manquantes et aberrantes.</a:t>
            </a:r>
            <a:endParaRPr b="0" lang="fr-F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Agrégation de tableau</a:t>
            </a:r>
            <a:endParaRPr b="0" lang="fr-F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Remplissage en fonction de la typologie de variable (Mode vs Moyenne)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jeu de données est très déséquilibré avec une proportion 95 % - 5 % dans la variable cible.</a:t>
            </a:r>
            <a:endParaRPr b="0" lang="fr-F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Rééquilibrage des données par SMOTE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915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Quelques analyses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76000" y="2088000"/>
            <a:ext cx="3133800" cy="35719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528000" y="2059560"/>
            <a:ext cx="3456000" cy="36003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7128000" y="1944000"/>
            <a:ext cx="4464000" cy="343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7280" y="915480"/>
            <a:ext cx="1004904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latin typeface="Franklin Gothic Book"/>
                <a:ea typeface="DejaVu Sans"/>
              </a:rPr>
              <a:t>III – Entrainements de modèles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052000" y="2808000"/>
            <a:ext cx="457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Déséquilibre 95 % - 5 %                           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476000" y="2160000"/>
            <a:ext cx="939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Définition de la baseline modèle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976360" y="4536360"/>
            <a:ext cx="792000" cy="360000"/>
          </a:xfrm>
          <a:custGeom>
            <a:avLst/>
            <a:gdLst/>
            <a:ahLst/>
            <a:rect l="0" t="0" r="r" b="b"/>
            <a:pathLst>
              <a:path w="2202" h="1002">
                <a:moveTo>
                  <a:pt x="0" y="250"/>
                </a:moveTo>
                <a:lnTo>
                  <a:pt x="1650" y="250"/>
                </a:lnTo>
                <a:lnTo>
                  <a:pt x="1650" y="0"/>
                </a:lnTo>
                <a:lnTo>
                  <a:pt x="2201" y="500"/>
                </a:lnTo>
                <a:lnTo>
                  <a:pt x="1650" y="1001"/>
                </a:lnTo>
                <a:lnTo>
                  <a:pt x="16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6408000" y="4248000"/>
            <a:ext cx="4464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                                                                                   </a:t>
            </a: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Utilisation SMOTE 50 % - 50 %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800000" y="3384000"/>
            <a:ext cx="3240000" cy="295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335240" y="5904000"/>
            <a:ext cx="910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Meilleurs que la baseline modèle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404000" y="1003320"/>
            <a:ext cx="939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Tests de modèles : Logistic Regression et kNN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769400" y="1476000"/>
            <a:ext cx="7986600" cy="448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335240" y="5904000"/>
            <a:ext cx="910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Meilleurs que la baseline modèle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404000" y="1003320"/>
            <a:ext cx="939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Hyper Optimisation de ces modèles : GridSearchCV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052000" y="1656000"/>
            <a:ext cx="8998560" cy="20160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160360" y="4015440"/>
            <a:ext cx="8895960" cy="181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04000" y="1003320"/>
            <a:ext cx="939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Hyper Optimisation de ces modèles : GridSearchCV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40560" y="1538280"/>
            <a:ext cx="4809600" cy="479772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5644440" y="1566000"/>
            <a:ext cx="6343560" cy="469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{6C7DE8E1-A797-481D-912E-60F54ACC23C2}tf56160789_win32</Template>
  <TotalTime>7637</TotalTime>
  <Application>Neat_Office/6.2.8.2$Windows_x86 LibreOffice_project/</Application>
  <Words>541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2021-06-08T13:19:43Z</dcterms:created>
  <dc:creator>Admin</dc:creator>
  <dc:description/>
  <dc:language>fr-FR</dc:language>
  <cp:lastModifiedBy/>
  <cp:lastPrinted>2021-12-26T17:22:07Z</cp:lastPrinted>
  <dcterms:modified xsi:type="dcterms:W3CDTF">2022-03-14T15:43:56Z</dcterms:modified>
  <cp:revision>279</cp:revision>
  <dc:subject/>
  <dc:title>Soutenance PROJET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