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79880" cy="448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6400800"/>
            <a:ext cx="12179880" cy="448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240" y="6400800"/>
            <a:ext cx="12179880" cy="448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83120" cy="684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5289840" y="639000"/>
            <a:ext cx="6244200" cy="367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fr-FR" sz="8000" spc="-52" strike="noStrike">
                <a:solidFill>
                  <a:srgbClr val="262626"/>
                </a:solidFill>
                <a:latin typeface="Bookman Old Style"/>
                <a:ea typeface="DejaVu Sans"/>
              </a:rPr>
              <a:t>Soutenance PROJET 7</a:t>
            </a:r>
            <a:endParaRPr b="0" lang="fr-FR" sz="8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289840" y="4672800"/>
            <a:ext cx="680580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fr-FR" sz="2200" spc="180" strike="noStrike" cap="all">
                <a:solidFill>
                  <a:srgbClr val="000000"/>
                </a:solidFill>
                <a:latin typeface="Montserrat"/>
                <a:ea typeface="DejaVu Sans"/>
              </a:rPr>
              <a:t>Implémentez un modèle de scoring</a:t>
            </a:r>
            <a:endParaRPr b="0" lang="fr-FR" sz="2200" spc="-1" strike="noStrike">
              <a:latin typeface="Arial"/>
            </a:endParaRPr>
          </a:p>
        </p:txBody>
      </p:sp>
      <p:pic>
        <p:nvPicPr>
          <p:cNvPr id="85" name="Image 4" descr=""/>
          <p:cNvPicPr/>
          <p:nvPr/>
        </p:nvPicPr>
        <p:blipFill>
          <a:blip r:embed="rId1"/>
          <a:stretch/>
        </p:blipFill>
        <p:spPr>
          <a:xfrm>
            <a:off x="0" y="0"/>
            <a:ext cx="4626360" cy="6849000"/>
          </a:xfrm>
          <a:prstGeom prst="rect">
            <a:avLst/>
          </a:prstGeom>
          <a:ln>
            <a:noFill/>
          </a:ln>
        </p:spPr>
      </p:pic>
      <p:sp>
        <p:nvSpPr>
          <p:cNvPr id="86" name="Line 4"/>
          <p:cNvSpPr/>
          <p:nvPr/>
        </p:nvSpPr>
        <p:spPr>
          <a:xfrm>
            <a:off x="5427720" y="4498920"/>
            <a:ext cx="5635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9157320" y="5885280"/>
            <a:ext cx="239940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1000"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80" strike="noStrike" cap="all">
                <a:solidFill>
                  <a:srgbClr val="262626"/>
                </a:solidFill>
                <a:latin typeface="Franklin Gothic Book"/>
                <a:ea typeface="DejaVu Sans"/>
              </a:rPr>
              <a:t>Adama toure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6321240" y="6302880"/>
            <a:ext cx="51757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000"/>
          </a:bodyPr>
          <a:p>
            <a:pPr algn="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80" strike="noStrike" cap="all">
                <a:solidFill>
                  <a:srgbClr val="262626"/>
                </a:solidFill>
                <a:latin typeface="Franklin Gothic Book"/>
                <a:ea typeface="DejaVu Sans"/>
              </a:rPr>
              <a:t>Formation DATA scientist openclassrooms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10297080" y="357840"/>
            <a:ext cx="1541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xx/xx/2022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044000" y="2160000"/>
            <a:ext cx="284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Méthodologie Image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592000" y="2974680"/>
            <a:ext cx="1016280" cy="10544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4200480" y="650520"/>
            <a:ext cx="1197360" cy="143532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7636320" y="432000"/>
            <a:ext cx="1073520" cy="155916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4"/>
          <a:stretch/>
        </p:blipFill>
        <p:spPr>
          <a:xfrm>
            <a:off x="9288000" y="2018880"/>
            <a:ext cx="1026000" cy="208296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5"/>
          <a:stretch/>
        </p:blipFill>
        <p:spPr>
          <a:xfrm>
            <a:off x="5522400" y="2869560"/>
            <a:ext cx="1168560" cy="145440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2160000" y="4680000"/>
            <a:ext cx="91051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Extraction des descripteurs (au total 4656) de longueur 128 chacun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Pré-traitement et création des descripteurs avec le modèle SIFT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97280" y="915480"/>
            <a:ext cx="10049400" cy="9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IV – Clustering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296000" y="2232000"/>
            <a:ext cx="87094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 PROCESSUS DE CLASSIFICATION AUTOMATIQUE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1- Fournir l’Image de l’article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2- Classifier l’image parmi les clusters issus de entraînement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3- Lier le cluster Image au cluster Texte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368000" y="4536000"/>
            <a:ext cx="2589480" cy="285480"/>
          </a:xfrm>
          <a:custGeom>
            <a:avLst/>
            <a:gdLst/>
            <a:ahLst/>
            <a:rect l="l" t="t" r="r" b="b"/>
            <a:pathLst>
              <a:path w="7202" h="802">
                <a:moveTo>
                  <a:pt x="0" y="200"/>
                </a:moveTo>
                <a:lnTo>
                  <a:pt x="5400" y="200"/>
                </a:lnTo>
                <a:lnTo>
                  <a:pt x="5400" y="0"/>
                </a:lnTo>
                <a:lnTo>
                  <a:pt x="7201" y="400"/>
                </a:lnTo>
                <a:lnTo>
                  <a:pt x="5400" y="801"/>
                </a:lnTo>
                <a:lnTo>
                  <a:pt x="540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4392000" y="3996000"/>
            <a:ext cx="58294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DEUX CLUSTERINGS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Clustering Texte (LDA, NMF)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Clustering Image (PCA, T-SNE, KMeans)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11120" y="813600"/>
            <a:ext cx="6199200" cy="558972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3312000" y="216000"/>
            <a:ext cx="7342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REGRESSIONS OBTENUES PAR DIVERSES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7776720" y="1800000"/>
            <a:ext cx="3741840" cy="345600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8784000" y="1296000"/>
            <a:ext cx="93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NMF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816000" y="1008000"/>
            <a:ext cx="111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LDA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312000" y="396000"/>
            <a:ext cx="7342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TOPICS avec le poids des mots dans le modèle LDA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950040" y="848520"/>
            <a:ext cx="10281240" cy="551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312000" y="396000"/>
            <a:ext cx="7342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TOPICS avec le poids des mots dans le modèle NMF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781560" y="763560"/>
            <a:ext cx="10449720" cy="561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296000" y="2232000"/>
            <a:ext cx="8709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296000" y="3492000"/>
            <a:ext cx="251748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Combinaison de deux méthodes réductions de dimensions : PCA et  T-SNE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Puis application de KMeans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929040" y="1728000"/>
            <a:ext cx="6968520" cy="470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296000" y="2232000"/>
            <a:ext cx="8709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MATRICE DE CONFUSION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4968000" y="1190160"/>
            <a:ext cx="5645880" cy="485532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866880" y="3528000"/>
            <a:ext cx="4026600" cy="225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97280" y="879480"/>
            <a:ext cx="10049400" cy="9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 fontScale="55000"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V – Conclusion et recommandation sur la faisabilité du moteur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368000" y="2232000"/>
            <a:ext cx="9717840" cy="34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LA BONNE RÉPARTITION DES CLUSTERS INDUIT LA FAISABILITÉ DU MOTEUR DE CLASSIFICATION AUTOMATIQUE. TOUTEFOIS, LES RATIOS D’ÉVALUATION SONT TRÈS FAIBLES.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 EFFET, LA PRÉCISION ENTRE LES CLUSTERS IMAGE ET TEXTE EST DE 0,37.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DES MÉTHODES AUTRES QUE LE SIFT (EXEMPLE CNN) SERAIENT A ENVISAGER POUR AMÉLIORER LES SCORES. PAR AILLEURS, LE NOMBRE CROISSANT D’ÉCHANTILLONS DEVRAIT PERMETTRE D’AMÉLIORER L’APPRENTISSAGE DU MODÈLE.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097280" y="2108160"/>
            <a:ext cx="10049400" cy="131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82440"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fr-FR" sz="66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MERCI</a:t>
            </a:r>
            <a:endParaRPr b="0" lang="fr-FR" sz="6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218440" y="6446880"/>
            <a:ext cx="2575800" cy="35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96D6AC3-9864-4235-A8D4-22496269D028}" type="datetime1">
              <a:rPr b="0" lang="fr-FR" sz="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09/03/2022</a:t>
            </a:fld>
            <a:endParaRPr b="0" lang="fr-F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440" y="0"/>
            <a:ext cx="12183120" cy="684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1097280" y="758880"/>
            <a:ext cx="10049400" cy="38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7000"/>
          </a:bodyPr>
          <a:p>
            <a:pPr>
              <a:lnSpc>
                <a:spcPct val="90000"/>
              </a:lnSpc>
            </a:pPr>
            <a:r>
              <a:rPr b="0" i="1" lang="fr-FR" sz="48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SOMMAIRE</a:t>
            </a:r>
            <a:br/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 – Contexte et problématique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II – Analyse exploratoire des données 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III – Entraînement de modèles(???)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IV – Création d’API et déploiement sur le web (1 page)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V – Implémentation de dashboard (démonstration)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V – Conclusion et recommandations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440" y="4952880"/>
            <a:ext cx="12179880" cy="1896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2240" y="1993320"/>
            <a:ext cx="103168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La société financière « PRET A DEPENSER » souhaite mettre en place un outil de “scoring crédit” pour calculer la probabilité qu’un client rembourse son crédit. Elle mettra à disposition de ses chargés clients un dashboard transparent interactif pour les aider à la prise de décisions et surtout à les justifier auprès des clients.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97280" y="915480"/>
            <a:ext cx="10049400" cy="9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 – </a:t>
            </a: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Introduction générale du sujet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656000" y="3210120"/>
            <a:ext cx="921564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Pour cela, nous disposons de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sources de données variées (données comportementales, données provenant d'autres institutions financières, etc...).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7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kernel Kaggle pour faciliter la préparation des données nécessaires à l’élaboration du modèle de scoring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88000" y="5220000"/>
            <a:ext cx="102164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MISSION 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onstruire un modèle de scoring qui donnera une prédiction sur la probabilité de faillite d'un client de façon automatique et construire ce dashboard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97280" y="915480"/>
            <a:ext cx="10049400" cy="9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II – Analyse exploratoire des données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272240" y="2065320"/>
            <a:ext cx="10172880" cy="63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Il s’agit d’un échantillon de 8 bases de données (fichiers csv) contenant des informations sur plus de 300 K individus labellisés et environ 50 K non labellisés. Nombre des variables ont une quantité significative de valeurs manquantes et aberrantes.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Par ailleurs, le jeu de données est très déséquilibré avec une proportion 95 % - 5 % dans la variable cible.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100646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100011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Une bonne qualité des données avec quasiment pas de valeurs manquantes.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31280" y="742680"/>
            <a:ext cx="11342880" cy="538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936000" y="864000"/>
            <a:ext cx="4678560" cy="54212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7524000" y="822240"/>
            <a:ext cx="3256560" cy="481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97280" y="915480"/>
            <a:ext cx="10049400" cy="93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III – Explication des pré-traitements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052000" y="2952000"/>
            <a:ext cx="91051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Purge des ponctuations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Conversion des lettres en minuscule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Extraction des mots les plus fréquents dans les expressions anglaises (stopwords)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Constitution du corpus des mots analysés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Quantification de la fréquence des mots dans le corpus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476000" y="2160000"/>
            <a:ext cx="284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Méthodologie Texte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312000" y="5724000"/>
            <a:ext cx="6513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Mots-clés les plus présents dans les descriptions des articles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384000" y="2736000"/>
            <a:ext cx="5664600" cy="287712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1476000" y="2160000"/>
            <a:ext cx="2841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Pré-traitement Texte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2664000" y="5724000"/>
            <a:ext cx="71611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6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Mots-clés les plus présents dans les descriptions par catégorie d’articles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87800" y="645840"/>
            <a:ext cx="2877480" cy="143748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1260000" y="288000"/>
            <a:ext cx="158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Baby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4680000" y="576000"/>
            <a:ext cx="2877480" cy="143748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5616000" y="229680"/>
            <a:ext cx="158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Kitchen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576000" y="4104000"/>
            <a:ext cx="2877480" cy="1437480"/>
          </a:xfrm>
          <a:prstGeom prst="rect">
            <a:avLst/>
          </a:prstGeom>
          <a:ln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1224000" y="3636000"/>
            <a:ext cx="158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Beauty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4716000" y="4068000"/>
            <a:ext cx="2877480" cy="1437480"/>
          </a:xfrm>
          <a:prstGeom prst="rect">
            <a:avLst/>
          </a:prstGeom>
          <a:ln>
            <a:noFill/>
          </a:ln>
        </p:spPr>
      </p:pic>
      <p:sp>
        <p:nvSpPr>
          <p:cNvPr id="116" name="CustomShape 5"/>
          <p:cNvSpPr/>
          <p:nvPr/>
        </p:nvSpPr>
        <p:spPr>
          <a:xfrm>
            <a:off x="5616000" y="3636000"/>
            <a:ext cx="158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5"/>
          <a:stretch/>
        </p:blipFill>
        <p:spPr>
          <a:xfrm>
            <a:off x="8462160" y="582480"/>
            <a:ext cx="2877480" cy="1437480"/>
          </a:xfrm>
          <a:prstGeom prst="rect">
            <a:avLst/>
          </a:prstGeom>
          <a:ln>
            <a:noFill/>
          </a:ln>
        </p:spPr>
      </p:pic>
      <p:sp>
        <p:nvSpPr>
          <p:cNvPr id="118" name="CustomShape 6"/>
          <p:cNvSpPr/>
          <p:nvPr/>
        </p:nvSpPr>
        <p:spPr>
          <a:xfrm>
            <a:off x="8856000" y="229680"/>
            <a:ext cx="158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Furnishing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6"/>
          <a:stretch/>
        </p:blipFill>
        <p:spPr>
          <a:xfrm>
            <a:off x="8568000" y="4032000"/>
            <a:ext cx="2877480" cy="1437480"/>
          </a:xfrm>
          <a:prstGeom prst="rect">
            <a:avLst/>
          </a:prstGeom>
          <a:ln>
            <a:noFill/>
          </a:ln>
        </p:spPr>
      </p:pic>
      <p:sp>
        <p:nvSpPr>
          <p:cNvPr id="120" name="CustomShape 7"/>
          <p:cNvSpPr/>
          <p:nvPr/>
        </p:nvSpPr>
        <p:spPr>
          <a:xfrm>
            <a:off x="9180000" y="3600000"/>
            <a:ext cx="158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Decor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7"/>
          <a:stretch/>
        </p:blipFill>
        <p:spPr>
          <a:xfrm>
            <a:off x="4716000" y="2232000"/>
            <a:ext cx="2877480" cy="1437480"/>
          </a:xfrm>
          <a:prstGeom prst="rect">
            <a:avLst/>
          </a:prstGeom>
          <a:ln>
            <a:noFill/>
          </a:ln>
        </p:spPr>
      </p:pic>
      <p:sp>
        <p:nvSpPr>
          <p:cNvPr id="122" name="CustomShape 8"/>
          <p:cNvSpPr/>
          <p:nvPr/>
        </p:nvSpPr>
        <p:spPr>
          <a:xfrm>
            <a:off x="3600000" y="2844000"/>
            <a:ext cx="158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Watches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{6C7DE8E1-A797-481D-912E-60F54ACC23C2}tf56160789_win32</Template>
  <TotalTime>7582</TotalTime>
  <Application>Neat_Office/6.2.8.2$Windows_x86 LibreOffice_project/</Application>
  <Words>541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2021-06-08T13:19:43Z</dcterms:created>
  <dc:creator>Admin</dc:creator>
  <dc:description/>
  <dc:language>fr-FR</dc:language>
  <cp:lastModifiedBy/>
  <cp:lastPrinted>2021-12-26T17:22:07Z</cp:lastPrinted>
  <dcterms:modified xsi:type="dcterms:W3CDTF">2022-03-09T10:04:37Z</dcterms:modified>
  <cp:revision>265</cp:revision>
  <dc:subject/>
  <dc:title>Soutenance PROJET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