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305" r:id="rId2"/>
    <p:sldId id="348" r:id="rId3"/>
    <p:sldId id="329" r:id="rId4"/>
    <p:sldId id="349" r:id="rId5"/>
    <p:sldId id="350" r:id="rId6"/>
    <p:sldId id="337" r:id="rId7"/>
    <p:sldId id="351" r:id="rId8"/>
    <p:sldId id="33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BCA"/>
    <a:srgbClr val="FDD69D"/>
    <a:srgbClr val="65B1B6"/>
    <a:srgbClr val="F6AF2F"/>
    <a:srgbClr val="3989C9"/>
    <a:srgbClr val="E3E5E4"/>
    <a:srgbClr val="FFC000"/>
    <a:srgbClr val="A967AA"/>
    <a:srgbClr val="595959"/>
    <a:srgbClr val="FA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>
        <p:scale>
          <a:sx n="91" d="100"/>
          <a:sy n="91" d="100"/>
        </p:scale>
        <p:origin x="788" y="56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6384-165F-4C74-A91E-1A5B2CA7A8C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8007-71FB-4E8C-9A06-E9AC6B4D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7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" y="0"/>
            <a:ext cx="9141286" cy="5143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0"/>
          <a:stretch/>
        </p:blipFill>
        <p:spPr>
          <a:xfrm>
            <a:off x="1" y="-68580"/>
            <a:ext cx="6446520" cy="935736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46" y="4762836"/>
            <a:ext cx="1856666" cy="301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80738" y="48517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74099"/>
            <a:ext cx="2286000" cy="1524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0" b="10423"/>
          <a:stretch/>
        </p:blipFill>
        <p:spPr>
          <a:xfrm>
            <a:off x="7863840" y="7620"/>
            <a:ext cx="1280159" cy="8382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1" y="4051300"/>
            <a:ext cx="1456931" cy="1092202"/>
            <a:chOff x="1724519" y="3998226"/>
            <a:chExt cx="1527727" cy="1145275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63" b="15567"/>
            <a:stretch/>
          </p:blipFill>
          <p:spPr>
            <a:xfrm>
              <a:off x="1724521" y="3998226"/>
              <a:ext cx="1308239" cy="114527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724519" y="4010024"/>
              <a:ext cx="1527727" cy="113347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lin ang="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366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45555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0" y="4140970"/>
            <a:ext cx="2846895" cy="1002531"/>
            <a:chOff x="0" y="3998226"/>
            <a:chExt cx="3252247" cy="1145275"/>
          </a:xfrm>
        </p:grpSpPr>
        <p:pic>
          <p:nvPicPr>
            <p:cNvPr id="182" name="Picture 18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67"/>
            <a:stretch/>
          </p:blipFill>
          <p:spPr>
            <a:xfrm>
              <a:off x="0" y="3998226"/>
              <a:ext cx="3032760" cy="1145275"/>
            </a:xfrm>
            <a:prstGeom prst="rect">
              <a:avLst/>
            </a:prstGeom>
          </p:spPr>
        </p:pic>
        <p:sp>
          <p:nvSpPr>
            <p:cNvPr id="183" name="Rectangle 182"/>
            <p:cNvSpPr/>
            <p:nvPr userDrawn="1"/>
          </p:nvSpPr>
          <p:spPr>
            <a:xfrm>
              <a:off x="1131217" y="4010025"/>
              <a:ext cx="2121030" cy="113347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lin ang="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5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" y="0"/>
            <a:ext cx="9141284" cy="5143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0"/>
          <a:stretch/>
        </p:blipFill>
        <p:spPr>
          <a:xfrm>
            <a:off x="1" y="-68580"/>
            <a:ext cx="6446520" cy="935736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46" y="4762836"/>
            <a:ext cx="1856666" cy="301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80738" y="48517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74099"/>
            <a:ext cx="2286000" cy="1524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0" b="10423"/>
          <a:stretch/>
        </p:blipFill>
        <p:spPr>
          <a:xfrm>
            <a:off x="7863840" y="7620"/>
            <a:ext cx="1280159" cy="8382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4051300"/>
            <a:ext cx="1456931" cy="1092202"/>
            <a:chOff x="1724519" y="3998226"/>
            <a:chExt cx="1527727" cy="114527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63" b="15567"/>
            <a:stretch/>
          </p:blipFill>
          <p:spPr>
            <a:xfrm>
              <a:off x="1724521" y="3998226"/>
              <a:ext cx="1308239" cy="1145275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 userDrawn="1"/>
          </p:nvSpPr>
          <p:spPr>
            <a:xfrm>
              <a:off x="1724519" y="4010024"/>
              <a:ext cx="1527727" cy="113347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lin ang="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250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4563608"/>
            <a:ext cx="9143984" cy="579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64" y="-7657"/>
            <a:ext cx="1992885" cy="6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46" y="1218380"/>
            <a:ext cx="5033656" cy="1352550"/>
          </a:xfrm>
        </p:spPr>
        <p:txBody>
          <a:bodyPr anchor="b"/>
          <a:lstStyle/>
          <a:p>
            <a:r>
              <a:rPr lang="en-US" sz="2400" dirty="0"/>
              <a:t>ARIMA Sales Forecasting Case Study </a:t>
            </a:r>
            <a:br>
              <a:rPr lang="en-US" sz="2400" dirty="0"/>
            </a:br>
            <a:r>
              <a:rPr lang="en-US" sz="2400" dirty="0"/>
              <a:t> – Group 4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C2F3A780-F595-46C5-B28D-7823673835C2}" type="datetime4">
              <a:rPr lang="en-US" smtClean="0"/>
              <a:t>November 17, 2019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02363" y="2734056"/>
            <a:ext cx="3003094" cy="12692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3179" y="30128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2019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88915" y="2991676"/>
            <a:ext cx="100584" cy="422309"/>
            <a:chOff x="7044932" y="485903"/>
            <a:chExt cx="208888" cy="1643773"/>
          </a:xfrm>
        </p:grpSpPr>
        <p:grpSp>
          <p:nvGrpSpPr>
            <p:cNvPr id="10" name="Group 9"/>
            <p:cNvGrpSpPr/>
            <p:nvPr/>
          </p:nvGrpSpPr>
          <p:grpSpPr>
            <a:xfrm>
              <a:off x="7044932" y="1303909"/>
              <a:ext cx="208888" cy="825767"/>
              <a:chOff x="6157591" y="1835707"/>
              <a:chExt cx="208888" cy="82576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7044932" y="485903"/>
              <a:ext cx="208888" cy="825767"/>
              <a:chOff x="6157591" y="1835707"/>
              <a:chExt cx="208888" cy="82576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1739207" y="2997420"/>
            <a:ext cx="217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TCS Hackathon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8D8D-7962-4C43-AEE0-F47FA2F0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itchFamily="34" charset="0"/>
              </a:rPr>
              <a:t>Group 4 – Team Details</a:t>
            </a:r>
            <a:endParaRPr 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03B4-2F64-411E-AFCB-FDF7DCE8BC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28476"/>
              </p:ext>
            </p:extLst>
          </p:nvPr>
        </p:nvGraphicFramePr>
        <p:xfrm>
          <a:off x="1063019" y="860813"/>
          <a:ext cx="6866434" cy="347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217">
                  <a:extLst>
                    <a:ext uri="{9D8B030D-6E8A-4147-A177-3AD203B41FA5}">
                      <a16:colId xmlns:a16="http://schemas.microsoft.com/office/drawing/2014/main" val="4181162481"/>
                    </a:ext>
                  </a:extLst>
                </a:gridCol>
                <a:gridCol w="3433217">
                  <a:extLst>
                    <a:ext uri="{9D8B030D-6E8A-4147-A177-3AD203B41FA5}">
                      <a16:colId xmlns:a16="http://schemas.microsoft.com/office/drawing/2014/main" val="2372969470"/>
                    </a:ext>
                  </a:extLst>
                </a:gridCol>
              </a:tblGrid>
              <a:tr h="354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Module Contributed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Team member 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5708615"/>
                  </a:ext>
                </a:extLst>
              </a:tr>
              <a:tr h="35422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Angular UI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>
                          <a:effectLst/>
                        </a:rPr>
                        <a:t>Ishan </a:t>
                      </a:r>
                      <a:r>
                        <a:rPr lang="en-US" sz="1600" u="none" strike="noStrike" dirty="0" err="1">
                          <a:effectLst/>
                        </a:rPr>
                        <a:t>Balar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6832067"/>
                  </a:ext>
                </a:extLst>
              </a:tr>
              <a:tr h="354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>
                          <a:effectLst/>
                        </a:rPr>
                        <a:t>Anjali </a:t>
                      </a:r>
                      <a:r>
                        <a:rPr lang="en-US" sz="1600" u="none" strike="noStrike" dirty="0" err="1">
                          <a:effectLst/>
                        </a:rPr>
                        <a:t>Anusuri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0223065"/>
                  </a:ext>
                </a:extLst>
              </a:tr>
              <a:tr h="344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 err="1">
                          <a:effectLst/>
                        </a:rPr>
                        <a:t>Kanika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Rawat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1485252"/>
                  </a:ext>
                </a:extLst>
              </a:tr>
              <a:tr h="34464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Node JS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 err="1">
                          <a:effectLst/>
                        </a:rPr>
                        <a:t>Manprit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Bagga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0146914"/>
                  </a:ext>
                </a:extLst>
              </a:tr>
              <a:tr h="344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>
                          <a:effectLst/>
                        </a:rPr>
                        <a:t>Nathan Rollins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127914"/>
                  </a:ext>
                </a:extLst>
              </a:tr>
              <a:tr h="344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 err="1">
                          <a:effectLst/>
                        </a:rPr>
                        <a:t>Borothana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Doul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8846487"/>
                  </a:ext>
                </a:extLst>
              </a:tr>
              <a:tr h="34464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Python ARIMA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 err="1">
                          <a:effectLst/>
                        </a:rPr>
                        <a:t>Tousif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Murshed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8555890"/>
                  </a:ext>
                </a:extLst>
              </a:tr>
              <a:tr h="344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 err="1">
                          <a:effectLst/>
                        </a:rPr>
                        <a:t>Nishant</a:t>
                      </a:r>
                      <a:r>
                        <a:rPr lang="en-US" sz="1600" u="none" strike="noStrike" dirty="0">
                          <a:effectLst/>
                        </a:rPr>
                        <a:t> Kumar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2930118"/>
                  </a:ext>
                </a:extLst>
              </a:tr>
              <a:tr h="344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l" rtl="0" fontAlgn="ctr"/>
                      <a:r>
                        <a:rPr lang="en-US" sz="1600" u="none" strike="noStrike" dirty="0">
                          <a:effectLst/>
                        </a:rPr>
                        <a:t>Subbarao Magapu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yriad Pro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136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70637" y="813290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238577" y="797854"/>
            <a:ext cx="2702381" cy="201108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263423" y="813290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58914" y="1878491"/>
            <a:ext cx="188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454558" y="2609567"/>
            <a:ext cx="0" cy="63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714386" y="2618861"/>
            <a:ext cx="0" cy="58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4" name="Picture 50" descr="Image result for REst API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35" y="1441658"/>
            <a:ext cx="291285" cy="29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99" y="1624073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685937" y="877291"/>
            <a:ext cx="1719774" cy="360899"/>
            <a:chOff x="3685937" y="877291"/>
            <a:chExt cx="1719774" cy="360899"/>
          </a:xfrm>
        </p:grpSpPr>
        <p:sp>
          <p:nvSpPr>
            <p:cNvPr id="102" name="TextBox 101"/>
            <p:cNvSpPr txBox="1"/>
            <p:nvPr/>
          </p:nvSpPr>
          <p:spPr>
            <a:xfrm>
              <a:off x="3828687" y="877291"/>
              <a:ext cx="157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BB141"/>
                  </a:solidFill>
                  <a:latin typeface="Calibri" panose="020F0502020204030204" pitchFamily="34" charset="0"/>
                </a:rPr>
                <a:t>Node JS Service</a:t>
              </a:r>
              <a:endParaRPr lang="en-US" sz="1600" dirty="0">
                <a:solidFill>
                  <a:srgbClr val="FBB14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63" name="Picture 60" descr="Image result for nodejs logo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937" y="877291"/>
              <a:ext cx="331905" cy="3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6691641" y="877291"/>
            <a:ext cx="1798908" cy="338554"/>
            <a:chOff x="6691641" y="877291"/>
            <a:chExt cx="1798908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6913525" y="877291"/>
              <a:ext cx="157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ARIMA Service </a:t>
              </a:r>
            </a:p>
          </p:txBody>
        </p:sp>
        <p:pic>
          <p:nvPicPr>
            <p:cNvPr id="164" name="Picture 56" descr="Image result for python logo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641" y="917169"/>
              <a:ext cx="282240" cy="281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835616" y="838049"/>
            <a:ext cx="1772586" cy="377796"/>
            <a:chOff x="933923" y="860394"/>
            <a:chExt cx="1772586" cy="377796"/>
          </a:xfrm>
        </p:grpSpPr>
        <p:sp>
          <p:nvSpPr>
            <p:cNvPr id="1031" name="TextBox 1030"/>
            <p:cNvSpPr txBox="1"/>
            <p:nvPr/>
          </p:nvSpPr>
          <p:spPr>
            <a:xfrm>
              <a:off x="1132306" y="877291"/>
              <a:ext cx="1574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User Interface</a:t>
              </a:r>
            </a:p>
          </p:txBody>
        </p:sp>
        <p:pic>
          <p:nvPicPr>
            <p:cNvPr id="165" name="Picture 2" descr="Image result for angula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23" y="860394"/>
              <a:ext cx="382266" cy="377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6" name="Picture 6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8" y="1608843"/>
            <a:ext cx="1230767" cy="9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7" name="Straight Arrow Connector 176"/>
          <p:cNvCxnSpPr/>
          <p:nvPr/>
        </p:nvCxnSpPr>
        <p:spPr>
          <a:xfrm flipH="1">
            <a:off x="2171571" y="2222355"/>
            <a:ext cx="185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063924" y="1859441"/>
            <a:ext cx="207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5077847" y="2203305"/>
            <a:ext cx="2044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2329512" y="1702345"/>
            <a:ext cx="1818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and Forecasting Start Dates</a:t>
            </a:r>
          </a:p>
          <a:p>
            <a:r>
              <a:rPr lang="en-US" sz="800" dirty="0"/>
              <a:t>Forecasting Y/N - Flag,  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418076" y="2188368"/>
            <a:ext cx="1439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and Forecast Data, 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06153" y="1662062"/>
            <a:ext cx="14446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Data for Prediction,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666629" y="1987861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Forecast data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678750" y="2882912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Fetch the </a:t>
            </a:r>
          </a:p>
          <a:p>
            <a:r>
              <a:rPr lang="en-US" sz="800" dirty="0" smtClean="0"/>
              <a:t>History Data</a:t>
            </a:r>
            <a:endParaRPr lang="en-US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22C1DB-EF77-4304-AE08-C417AEAB0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34" y="920572"/>
            <a:ext cx="288462" cy="251350"/>
          </a:xfrm>
          <a:prstGeom prst="rect">
            <a:avLst/>
          </a:prstGeom>
        </p:spPr>
      </p:pic>
      <p:sp>
        <p:nvSpPr>
          <p:cNvPr id="10" name="Cross 9"/>
          <p:cNvSpPr/>
          <p:nvPr/>
        </p:nvSpPr>
        <p:spPr>
          <a:xfrm>
            <a:off x="657379" y="955327"/>
            <a:ext cx="149876" cy="18184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38577" y="2851786"/>
            <a:ext cx="2702381" cy="1823150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2375" y="2491809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Request for </a:t>
            </a:r>
          </a:p>
          <a:p>
            <a:r>
              <a:rPr lang="en-US" sz="800" dirty="0" smtClean="0"/>
              <a:t>History Data</a:t>
            </a:r>
            <a:endParaRPr lang="en-US" sz="800" dirty="0"/>
          </a:p>
        </p:txBody>
      </p:sp>
      <p:pic>
        <p:nvPicPr>
          <p:cNvPr id="39" name="Picture 50" descr="Image result for REst API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10" y="1462988"/>
            <a:ext cx="291285" cy="29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57" y="1606417"/>
            <a:ext cx="797395" cy="7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13" y="4238469"/>
            <a:ext cx="1935550" cy="51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>
            <a:stCxn id="1072" idx="3"/>
            <a:endCxn id="1028" idx="2"/>
          </p:cNvCxnSpPr>
          <p:nvPr/>
        </p:nvCxnSpPr>
        <p:spPr>
          <a:xfrm flipV="1">
            <a:off x="5232879" y="2403812"/>
            <a:ext cx="2530176" cy="1443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26442" y="3672209"/>
            <a:ext cx="875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Training </a:t>
            </a:r>
          </a:p>
          <a:p>
            <a:r>
              <a:rPr lang="en-US" sz="800" dirty="0" smtClean="0"/>
              <a:t>Data Set</a:t>
            </a:r>
            <a:endParaRPr lang="en-US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772" y="3140956"/>
            <a:ext cx="1207107" cy="1235554"/>
            <a:chOff x="4025772" y="3140956"/>
            <a:chExt cx="1207107" cy="1235554"/>
          </a:xfrm>
        </p:grpSpPr>
        <p:pic>
          <p:nvPicPr>
            <p:cNvPr id="1072" name="Picture 48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591" y="3318222"/>
              <a:ext cx="1058288" cy="1058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772" y="3140956"/>
              <a:ext cx="409190" cy="40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643C8D8D-7962-4C43-AEE0-F47FA2F063C6}"/>
              </a:ext>
            </a:extLst>
          </p:cNvPr>
          <p:cNvSpPr txBox="1">
            <a:spLocks/>
          </p:cNvSpPr>
          <p:nvPr/>
        </p:nvSpPr>
        <p:spPr>
          <a:xfrm>
            <a:off x="403761" y="45555"/>
            <a:ext cx="6244784" cy="481985"/>
          </a:xfrm>
          <a:prstGeom prst="rect">
            <a:avLst/>
          </a:prstGeom>
        </p:spPr>
        <p:txBody>
          <a:bodyPr wrap="square">
            <a:normAutofit fontScale="92500"/>
          </a:bodyPr>
          <a:lstStyle>
            <a:lvl1pPr>
              <a:spcBef>
                <a:spcPct val="0"/>
              </a:spcBef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Sales Forecasting – Architecture &amp;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0726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59855"/>
            <a:ext cx="6244784" cy="481985"/>
          </a:xfrm>
        </p:spPr>
        <p:txBody>
          <a:bodyPr wrap="square">
            <a:normAutofit fontScale="92500"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itchFamily="34" charset="0"/>
              </a:rPr>
              <a:t>ARIMA Sales Forecasting – Process 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70637" y="813290"/>
            <a:ext cx="8846363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637" y="813290"/>
            <a:ext cx="1137463" cy="3917125"/>
          </a:xfrm>
          <a:prstGeom prst="roundRect">
            <a:avLst>
              <a:gd name="adj" fmla="val 16592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0636" y="813290"/>
            <a:ext cx="8846363" cy="1123460"/>
          </a:xfrm>
          <a:prstGeom prst="roundRect">
            <a:avLst>
              <a:gd name="adj" fmla="val 17448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0631" y="1936751"/>
            <a:ext cx="8846363" cy="1606550"/>
          </a:xfrm>
          <a:prstGeom prst="roundRect">
            <a:avLst>
              <a:gd name="adj" fmla="val 5590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0634" y="3543300"/>
            <a:ext cx="8846363" cy="1187115"/>
          </a:xfrm>
          <a:prstGeom prst="roundRect">
            <a:avLst>
              <a:gd name="adj" fmla="val 17448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98" y="1113411"/>
            <a:ext cx="90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User Interface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7197" y="2617963"/>
            <a:ext cx="90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7197" y="3875248"/>
            <a:ext cx="90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ARIMA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75" y="3787445"/>
            <a:ext cx="1611934" cy="549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6237" y="4184691"/>
            <a:ext cx="80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REST API</a:t>
            </a:r>
          </a:p>
        </p:txBody>
      </p:sp>
      <p:pic>
        <p:nvPicPr>
          <p:cNvPr id="1032" name="Picture 8" descr="https://docs-secure-cdn.fresco.me/system/attachments/files/011/038/782/original/310f1aa559338186f561d6b750a1ee2d6ab74e52/image.png?Expires=1573695671&amp;Signature=m-MXZp-ii36c2GPWYaoYSGdMq4ZoAXbi3O8vgsWfwoZBNVEVCf7PKBJNHBkCYTxDqUSNJYYDjwB4nKZUtXsNNjksVAkbhbdrTrmMarVQYTCzvhDMfHxpASBLbjXLwYX1koTUUaFTFdNGcVTQ6EPMjzpIjtblN-zLXBggVz8fNHkZg9rH-LAQyrqUYFnpVoYHW0SY3ulQEnaSVMZEEc7Eay~CWIkztZ6ym395VG~f7BB7V9yi1NhI20WORWVrEA3L1jvs1PbYUTvkSM7QNJHpjI6icMKU74FCApXQ5xqWmyMJw-cUQ1FuUKPp2H5-m1Epc8Nmxw2W7Ip5qP6I4bRWbw__&amp;Key-Pair-Id=APKAJUTRVJCFRZY3Z43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9" r="2755" b="9410"/>
          <a:stretch/>
        </p:blipFill>
        <p:spPr bwMode="auto">
          <a:xfrm>
            <a:off x="6175825" y="3543300"/>
            <a:ext cx="2590800" cy="11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4422115" y="4136857"/>
            <a:ext cx="1831308" cy="78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0644" y="3937561"/>
            <a:ext cx="162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Forecasting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2534" y="4168205"/>
            <a:ext cx="1753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First order auto regressive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96327" y="3629679"/>
            <a:ext cx="1905580" cy="171725"/>
          </a:xfrm>
          <a:prstGeom prst="roundRect">
            <a:avLst/>
          </a:prstGeom>
          <a:solidFill>
            <a:srgbClr val="89C3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Visualize and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stationarize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time series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48727" y="3851879"/>
            <a:ext cx="1905580" cy="1717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Plot ACF charts and find parameters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01127" y="4053139"/>
            <a:ext cx="1905580" cy="171725"/>
          </a:xfrm>
          <a:prstGeom prst="roundRect">
            <a:avLst/>
          </a:prstGeom>
          <a:solidFill>
            <a:srgbClr val="6DCF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Build the ARIMA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53527" y="4261379"/>
            <a:ext cx="1905580" cy="171725"/>
          </a:xfrm>
          <a:prstGeom prst="roundRect">
            <a:avLst/>
          </a:prstGeom>
          <a:solidFill>
            <a:srgbClr val="4E8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and test the model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5927" y="4483579"/>
            <a:ext cx="1905580" cy="171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Make Predictions</a:t>
            </a:r>
          </a:p>
        </p:txBody>
      </p:sp>
      <p:pic>
        <p:nvPicPr>
          <p:cNvPr id="27" name="Picture 2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32" y="1998163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57716" y="3034575"/>
            <a:ext cx="799226" cy="30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NodeJS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92" y="2923433"/>
            <a:ext cx="1852663" cy="5540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40623" y="3019562"/>
            <a:ext cx="80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REST API</a:t>
            </a:r>
          </a:p>
        </p:txBody>
      </p:sp>
      <p:pic>
        <p:nvPicPr>
          <p:cNvPr id="32" name="Picture 4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55" y="1917981"/>
            <a:ext cx="1237136" cy="8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5373444" y="2213429"/>
            <a:ext cx="1941756" cy="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73444" y="2349645"/>
            <a:ext cx="19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60096" y="1904178"/>
            <a:ext cx="295017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Server is core engine between UI and ARIMA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UI calls Node server API with input data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Connects to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mongodb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and fetches history data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Based on history data, calls ARIMA service API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Receives forecasting data from ARIMA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Send back the Forecasting data to UI for user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46328" y="2575774"/>
            <a:ext cx="1609789" cy="4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1"/>
          </p:cNvCxnSpPr>
          <p:nvPr/>
        </p:nvCxnSpPr>
        <p:spPr>
          <a:xfrm flipH="1" flipV="1">
            <a:off x="5453491" y="2705809"/>
            <a:ext cx="1692701" cy="49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28734F-A4AD-4021-B82B-F514E9C3E52D}"/>
              </a:ext>
            </a:extLst>
          </p:cNvPr>
          <p:cNvSpPr/>
          <p:nvPr/>
        </p:nvSpPr>
        <p:spPr>
          <a:xfrm>
            <a:off x="1343775" y="9639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In UI , the user </a:t>
            </a:r>
            <a:r>
              <a:rPr lang="en-US" sz="1000" dirty="0" smtClean="0">
                <a:solidFill>
                  <a:srgbClr val="000000"/>
                </a:solidFill>
                <a:latin typeface="Myriad Pro"/>
              </a:rPr>
              <a:t>requests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forecasting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by selecting the history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dates,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the dates which user would like to view and the number of weeks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The channel could be online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instore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or phone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By clicking on submit an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api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call is made by passing this data to the server.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43C11-67E9-4F4F-B942-DF1D11E0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831" y="918517"/>
            <a:ext cx="2880904" cy="9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8D8D-7962-4C43-AEE0-F47FA2F0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 fontScale="92500"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itchFamily="34" charset="0"/>
              </a:rPr>
              <a:t>Request – Response Details</a:t>
            </a:r>
            <a:endParaRPr 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03B4-2F64-411E-AFCB-FDF7DCE8BC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0637" y="813290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6533" y="813289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2430" y="752416"/>
            <a:ext cx="2702381" cy="1948903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80856" y="843773"/>
            <a:ext cx="1813418" cy="360899"/>
            <a:chOff x="3685937" y="877291"/>
            <a:chExt cx="1813418" cy="360899"/>
          </a:xfrm>
        </p:grpSpPr>
        <p:sp>
          <p:nvSpPr>
            <p:cNvPr id="13" name="TextBox 12"/>
            <p:cNvSpPr txBox="1"/>
            <p:nvPr/>
          </p:nvSpPr>
          <p:spPr>
            <a:xfrm>
              <a:off x="3922331" y="888464"/>
              <a:ext cx="157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BB141"/>
                  </a:solidFill>
                  <a:latin typeface="Calibri" panose="020F0502020204030204" pitchFamily="34" charset="0"/>
                </a:rPr>
                <a:t>Node JS Service</a:t>
              </a:r>
              <a:endParaRPr lang="en-US" sz="1600" dirty="0">
                <a:solidFill>
                  <a:srgbClr val="FBB14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4" name="Picture 60" descr="Image result for nodejs logo transpare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937" y="877291"/>
              <a:ext cx="331905" cy="3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35534" y="838049"/>
            <a:ext cx="1772586" cy="377796"/>
            <a:chOff x="933923" y="860394"/>
            <a:chExt cx="1772586" cy="377796"/>
          </a:xfrm>
        </p:grpSpPr>
        <p:sp>
          <p:nvSpPr>
            <p:cNvPr id="19" name="TextBox 18"/>
            <p:cNvSpPr txBox="1"/>
            <p:nvPr/>
          </p:nvSpPr>
          <p:spPr>
            <a:xfrm>
              <a:off x="1132306" y="877291"/>
              <a:ext cx="1574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User Interface</a:t>
              </a:r>
            </a:p>
          </p:txBody>
        </p:sp>
        <p:pic>
          <p:nvPicPr>
            <p:cNvPr id="20" name="Picture 2" descr="Image result for angul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23" y="860394"/>
              <a:ext cx="382266" cy="377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635534" y="1402658"/>
            <a:ext cx="196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History Start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No. Of weeks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Forecast Start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No. Of Weeks</a:t>
            </a:r>
            <a:endParaRPr lang="en-US" sz="1200" dirty="0"/>
          </a:p>
        </p:txBody>
      </p:sp>
      <p:sp>
        <p:nvSpPr>
          <p:cNvPr id="29" name="Chevron 28"/>
          <p:cNvSpPr/>
          <p:nvPr/>
        </p:nvSpPr>
        <p:spPr>
          <a:xfrm>
            <a:off x="2601551" y="1628087"/>
            <a:ext cx="271466" cy="38014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156" y="3393171"/>
            <a:ext cx="2350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Product Information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History data in Weeks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Forecasting Data in weeks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Summary Data in months</a:t>
            </a:r>
            <a:endParaRPr lang="en-US" sz="1200" dirty="0"/>
          </a:p>
        </p:txBody>
      </p:sp>
      <p:sp>
        <p:nvSpPr>
          <p:cNvPr id="31" name="Chevron 30"/>
          <p:cNvSpPr/>
          <p:nvPr/>
        </p:nvSpPr>
        <p:spPr>
          <a:xfrm rot="10800000">
            <a:off x="2590049" y="3624275"/>
            <a:ext cx="294469" cy="368789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08468" y="2788493"/>
            <a:ext cx="2702381" cy="1941921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660204" y="2924540"/>
            <a:ext cx="1798908" cy="338554"/>
            <a:chOff x="6691641" y="877291"/>
            <a:chExt cx="1798908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6913525" y="877291"/>
              <a:ext cx="157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ARIMA Service </a:t>
              </a:r>
            </a:p>
          </p:txBody>
        </p:sp>
        <p:pic>
          <p:nvPicPr>
            <p:cNvPr id="35" name="Picture 56" descr="Image result for python logo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641" y="917169"/>
              <a:ext cx="282240" cy="281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566219" y="861575"/>
            <a:ext cx="2014801" cy="359601"/>
            <a:chOff x="6689448" y="867416"/>
            <a:chExt cx="2014801" cy="359601"/>
          </a:xfrm>
        </p:grpSpPr>
        <p:sp>
          <p:nvSpPr>
            <p:cNvPr id="16" name="TextBox 15"/>
            <p:cNvSpPr txBox="1"/>
            <p:nvPr/>
          </p:nvSpPr>
          <p:spPr>
            <a:xfrm>
              <a:off x="6882088" y="867416"/>
              <a:ext cx="1822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Calibri" panose="020F0502020204030204" pitchFamily="34" charset="0"/>
                </a:rPr>
                <a:t>MongoDB Service</a:t>
              </a:r>
              <a:endParaRPr lang="en-US" sz="1600" dirty="0">
                <a:solidFill>
                  <a:schemeClr val="accent6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054" name="Picture 6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448" y="870124"/>
              <a:ext cx="356893" cy="35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Chevron 39"/>
          <p:cNvSpPr/>
          <p:nvPr/>
        </p:nvSpPr>
        <p:spPr>
          <a:xfrm>
            <a:off x="5617367" y="1358304"/>
            <a:ext cx="271466" cy="38014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 rot="10800000">
            <a:off x="5594364" y="2122896"/>
            <a:ext cx="294469" cy="368789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9561" y="1316539"/>
            <a:ext cx="1707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History Start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History End Date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434235" y="2117117"/>
            <a:ext cx="231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History Data for the selected period of time</a:t>
            </a:r>
            <a:endParaRPr lang="en-US" sz="1200" dirty="0"/>
          </a:p>
        </p:txBody>
      </p:sp>
      <p:sp>
        <p:nvSpPr>
          <p:cNvPr id="44" name="Chevron 43"/>
          <p:cNvSpPr/>
          <p:nvPr/>
        </p:nvSpPr>
        <p:spPr>
          <a:xfrm>
            <a:off x="6222429" y="1358304"/>
            <a:ext cx="271466" cy="38014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278453" y="1425511"/>
            <a:ext cx="619436" cy="767183"/>
            <a:chOff x="4025772" y="3140956"/>
            <a:chExt cx="1207107" cy="1235554"/>
          </a:xfrm>
        </p:grpSpPr>
        <p:pic>
          <p:nvPicPr>
            <p:cNvPr id="46" name="Picture 48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591" y="3318222"/>
              <a:ext cx="1058288" cy="1058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772" y="3140956"/>
              <a:ext cx="409190" cy="40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6469262" y="1412557"/>
            <a:ext cx="186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History Data</a:t>
            </a:r>
            <a:endParaRPr lang="en-US" sz="1200" dirty="0"/>
          </a:p>
        </p:txBody>
      </p:sp>
      <p:sp>
        <p:nvSpPr>
          <p:cNvPr id="49" name="Chevron 48"/>
          <p:cNvSpPr/>
          <p:nvPr/>
        </p:nvSpPr>
        <p:spPr>
          <a:xfrm rot="10800000">
            <a:off x="6245284" y="2118407"/>
            <a:ext cx="294469" cy="368789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3895" y="2089053"/>
            <a:ext cx="20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History Data and Send back to Node Service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3188768" y="1200129"/>
            <a:ext cx="2702381" cy="1501190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04298" y="3008858"/>
            <a:ext cx="2702381" cy="1597050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5607482" y="3306955"/>
            <a:ext cx="271466" cy="38014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 rot="10800000">
            <a:off x="5584479" y="4071547"/>
            <a:ext cx="294469" cy="368789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5894" y="3146692"/>
            <a:ext cx="227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History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Forecast Start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Forecast No of Weeks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182572" y="3957028"/>
            <a:ext cx="2416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Receive and format the Forecast data and send</a:t>
            </a:r>
            <a:endParaRPr lang="en-US" sz="1200" dirty="0"/>
          </a:p>
        </p:txBody>
      </p:sp>
      <p:sp>
        <p:nvSpPr>
          <p:cNvPr id="57" name="Chevron 56"/>
          <p:cNvSpPr/>
          <p:nvPr/>
        </p:nvSpPr>
        <p:spPr>
          <a:xfrm rot="5400000">
            <a:off x="4448536" y="2605792"/>
            <a:ext cx="275109" cy="480519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hevron 57"/>
          <p:cNvSpPr/>
          <p:nvPr/>
        </p:nvSpPr>
        <p:spPr>
          <a:xfrm>
            <a:off x="6235389" y="3325406"/>
            <a:ext cx="271466" cy="38014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2222" y="3379659"/>
            <a:ext cx="186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 ARIMA with History Data for Forecasting </a:t>
            </a:r>
            <a:endParaRPr lang="en-US" sz="1200" dirty="0"/>
          </a:p>
        </p:txBody>
      </p:sp>
      <p:sp>
        <p:nvSpPr>
          <p:cNvPr id="63" name="Chevron 62"/>
          <p:cNvSpPr/>
          <p:nvPr/>
        </p:nvSpPr>
        <p:spPr>
          <a:xfrm rot="10800000">
            <a:off x="6258244" y="4085509"/>
            <a:ext cx="294469" cy="368789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2222" y="4124613"/>
            <a:ext cx="20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Forecasting Data</a:t>
            </a:r>
            <a:endParaRPr lang="en-US" sz="1200" dirty="0"/>
          </a:p>
        </p:txBody>
      </p:sp>
      <p:pic>
        <p:nvPicPr>
          <p:cNvPr id="65" name="Picture 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057" y="3639116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8A70-7637-4BC1-965E-708BD66D7B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2DBB-598F-4F2C-8F73-3E256416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79" y="574475"/>
            <a:ext cx="6147442" cy="3693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UI</a:t>
            </a:r>
            <a:r>
              <a:rPr lang="en-US" sz="125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Sales Forecasting page is part of an existing application and doesn’t need an Authorization/Login Page to navigate.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History data weeks selection would be minimum of 1 week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Forecast data week selection should be less than or equal to history data weeks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History start date cannot be a future date and Forecast start date cannot be a past date</a:t>
            </a:r>
            <a:endParaRPr lang="en-US" sz="125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sz="125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Node JS: </a:t>
            </a:r>
            <a:endParaRPr lang="en-US" sz="1250" dirty="0" smtClean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Forecasting data need not be stored in the database (Mongo DB) and always going to calculate dynamically based on the history data selection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Start Date and No of weeks values for both Historical and Forecasting data will always be received as an input from UI </a:t>
            </a:r>
          </a:p>
          <a:p>
            <a:pPr marL="0" indent="0" algn="just">
              <a:buNone/>
            </a:pPr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ARIMA: 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Considered one year of Day-wise sales data as history data for two items and three channels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There are no missing values in the Time-Series data, hence data cleaning is not in scope 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Current designed model is best-fit for the existing data and has not been tested with outside of the current time-series</a:t>
            </a:r>
          </a:p>
          <a:p>
            <a:pPr algn="just"/>
            <a:r>
              <a:rPr lang="en-US" sz="1250" dirty="0" smtClean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History data considered is already stationary in nature and mean, variance and auto-correlation are always constant overtime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8150" y="92490"/>
            <a:ext cx="6244784" cy="481985"/>
          </a:xfrm>
        </p:spPr>
        <p:txBody>
          <a:bodyPr wrap="square">
            <a:normAutofit fontScale="92500"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itchFamily="34" charset="0"/>
              </a:rPr>
              <a:t>Assumptions</a:t>
            </a:r>
            <a:endParaRPr 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62" y="1689946"/>
            <a:ext cx="1744214" cy="14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97" y="1570789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3C8D8D-7962-4C43-AEE0-F47FA2F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1" y="45555"/>
            <a:ext cx="6244784" cy="481985"/>
          </a:xfrm>
        </p:spPr>
        <p:txBody>
          <a:bodyPr wrap="square">
            <a:normAutofit fontScale="92500"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itchFamily="34" charset="0"/>
              </a:rPr>
              <a:t>DEMO</a:t>
            </a:r>
            <a:endParaRPr 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0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>
            <a:spLocks noGrp="1"/>
          </p:cNvSpPr>
          <p:nvPr>
            <p:ph type="ctrTitle"/>
          </p:nvPr>
        </p:nvSpPr>
        <p:spPr>
          <a:xfrm>
            <a:off x="381003" y="1948164"/>
            <a:ext cx="7157083" cy="397764"/>
          </a:xfrm>
        </p:spPr>
        <p:txBody>
          <a:bodyPr/>
          <a:lstStyle/>
          <a:p>
            <a:r>
              <a:rPr lang="en-US" sz="2400" b="1"/>
              <a:t>Thank You</a:t>
            </a:r>
            <a:endParaRPr lang="en-US" sz="24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8712066D-149E-4AF1-BC1B-BA2B9DE4955E}" type="datetime4">
              <a:rPr lang="en-US" smtClean="0"/>
              <a:t>November 17, 2019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08" y="2524498"/>
            <a:ext cx="3435148" cy="8390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3179" y="30128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2019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88915" y="2991676"/>
            <a:ext cx="100584" cy="422309"/>
            <a:chOff x="7044932" y="485903"/>
            <a:chExt cx="208888" cy="1643773"/>
          </a:xfrm>
        </p:grpSpPr>
        <p:grpSp>
          <p:nvGrpSpPr>
            <p:cNvPr id="27" name="Group 26"/>
            <p:cNvGrpSpPr/>
            <p:nvPr/>
          </p:nvGrpSpPr>
          <p:grpSpPr>
            <a:xfrm>
              <a:off x="7044932" y="1303909"/>
              <a:ext cx="208888" cy="825767"/>
              <a:chOff x="6157591" y="1835707"/>
              <a:chExt cx="208888" cy="82576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7044932" y="485903"/>
              <a:ext cx="208888" cy="825767"/>
              <a:chOff x="6157591" y="1835707"/>
              <a:chExt cx="208888" cy="82576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</p:grpSp>
      <p:sp>
        <p:nvSpPr>
          <p:cNvPr id="37" name="TextBox 36"/>
          <p:cNvSpPr txBox="1"/>
          <p:nvPr/>
        </p:nvSpPr>
        <p:spPr>
          <a:xfrm>
            <a:off x="1739207" y="2997420"/>
            <a:ext cx="217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TCS Hackathon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AnalystDay_2018</Template>
  <TotalTime>0</TotalTime>
  <Words>529</Words>
  <Application>Microsoft Office PowerPoint</Application>
  <PresentationFormat>On-screen Show (16:9)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Myriad Pro</vt:lpstr>
      <vt:lpstr>Wingdings</vt:lpstr>
      <vt:lpstr>Thank You</vt:lpstr>
      <vt:lpstr>ARIMA Sales Forecasting Case Study   – Group 4</vt:lpstr>
      <vt:lpstr>Group 4 – Team Details</vt:lpstr>
      <vt:lpstr>PowerPoint Presentation</vt:lpstr>
      <vt:lpstr>ARIMA Sales Forecasting – Process Flow</vt:lpstr>
      <vt:lpstr>Request – Response Details</vt:lpstr>
      <vt:lpstr>Assumptions</vt:lpstr>
      <vt:lpstr>DEMO</vt:lpstr>
      <vt:lpstr>Thank You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 Pirdankar</dc:creator>
  <cp:lastModifiedBy>Magapu, Subbarao (164-Extern)</cp:lastModifiedBy>
  <cp:revision>422</cp:revision>
  <dcterms:created xsi:type="dcterms:W3CDTF">2018-08-10T08:33:01Z</dcterms:created>
  <dcterms:modified xsi:type="dcterms:W3CDTF">2019-11-17T20:45:48Z</dcterms:modified>
</cp:coreProperties>
</file>