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305" r:id="rId2"/>
    <p:sldId id="337" r:id="rId3"/>
    <p:sldId id="329" r:id="rId4"/>
    <p:sldId id="348" r:id="rId5"/>
    <p:sldId id="349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BCA"/>
    <a:srgbClr val="FDD69D"/>
    <a:srgbClr val="65B1B6"/>
    <a:srgbClr val="F6AF2F"/>
    <a:srgbClr val="3989C9"/>
    <a:srgbClr val="E3E5E4"/>
    <a:srgbClr val="FFC000"/>
    <a:srgbClr val="A967AA"/>
    <a:srgbClr val="595959"/>
    <a:srgbClr val="FA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8" y="56"/>
      </p:cViewPr>
      <p:guideLst>
        <p:guide orient="horz" pos="3312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6384-165F-4C74-A91E-1A5B2CA7A8C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48007-71FB-4E8C-9A06-E9AC6B4D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7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" y="0"/>
            <a:ext cx="9141286" cy="5143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0"/>
          <a:stretch/>
        </p:blipFill>
        <p:spPr>
          <a:xfrm>
            <a:off x="1" y="-68580"/>
            <a:ext cx="6446520" cy="935736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46" y="4762836"/>
            <a:ext cx="1856666" cy="301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80738" y="48517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74099"/>
            <a:ext cx="2286000" cy="15240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0" b="10423"/>
          <a:stretch/>
        </p:blipFill>
        <p:spPr>
          <a:xfrm>
            <a:off x="7863840" y="7620"/>
            <a:ext cx="1280159" cy="83820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1" y="4051300"/>
            <a:ext cx="1456931" cy="1092202"/>
            <a:chOff x="1724519" y="3998226"/>
            <a:chExt cx="1527727" cy="1145275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63" b="15567"/>
            <a:stretch/>
          </p:blipFill>
          <p:spPr>
            <a:xfrm>
              <a:off x="1724521" y="3998226"/>
              <a:ext cx="1308239" cy="114527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1724519" y="4010024"/>
              <a:ext cx="1527727" cy="113347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lin ang="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7366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45555"/>
            <a:ext cx="6244784" cy="481985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0" y="4140970"/>
            <a:ext cx="2846895" cy="1002531"/>
            <a:chOff x="0" y="3998226"/>
            <a:chExt cx="3252247" cy="1145275"/>
          </a:xfrm>
        </p:grpSpPr>
        <p:pic>
          <p:nvPicPr>
            <p:cNvPr id="182" name="Picture 18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67"/>
            <a:stretch/>
          </p:blipFill>
          <p:spPr>
            <a:xfrm>
              <a:off x="0" y="3998226"/>
              <a:ext cx="3032760" cy="1145275"/>
            </a:xfrm>
            <a:prstGeom prst="rect">
              <a:avLst/>
            </a:prstGeom>
          </p:spPr>
        </p:pic>
        <p:sp>
          <p:nvSpPr>
            <p:cNvPr id="183" name="Rectangle 182"/>
            <p:cNvSpPr/>
            <p:nvPr userDrawn="1"/>
          </p:nvSpPr>
          <p:spPr>
            <a:xfrm>
              <a:off x="1131217" y="4010025"/>
              <a:ext cx="2121030" cy="113347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lin ang="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5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" y="0"/>
            <a:ext cx="9141284" cy="5143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0"/>
          <a:stretch/>
        </p:blipFill>
        <p:spPr>
          <a:xfrm>
            <a:off x="1" y="-68580"/>
            <a:ext cx="6446520" cy="935736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4846" y="4762836"/>
            <a:ext cx="1856666" cy="301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80738" y="48517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74099"/>
            <a:ext cx="2286000" cy="15240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0" b="10423"/>
          <a:stretch/>
        </p:blipFill>
        <p:spPr>
          <a:xfrm>
            <a:off x="7863840" y="7620"/>
            <a:ext cx="1280159" cy="8382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-1" y="4051300"/>
            <a:ext cx="1456931" cy="1092202"/>
            <a:chOff x="1724519" y="3998226"/>
            <a:chExt cx="1527727" cy="1145275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63" b="15567"/>
            <a:stretch/>
          </p:blipFill>
          <p:spPr>
            <a:xfrm>
              <a:off x="1724521" y="3998226"/>
              <a:ext cx="1308239" cy="1145275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 userDrawn="1"/>
          </p:nvSpPr>
          <p:spPr>
            <a:xfrm>
              <a:off x="1724519" y="4010024"/>
              <a:ext cx="1527727" cy="1133476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94000">
                  <a:schemeClr val="bg1"/>
                </a:gs>
              </a:gsLst>
              <a:lin ang="0" scaled="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4250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4563608"/>
            <a:ext cx="9143984" cy="579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64" y="-7657"/>
            <a:ext cx="1992885" cy="6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</p:sldLayoutIdLst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46" y="1218380"/>
            <a:ext cx="5033656" cy="1352550"/>
          </a:xfrm>
        </p:spPr>
        <p:txBody>
          <a:bodyPr anchor="b"/>
          <a:lstStyle/>
          <a:p>
            <a:r>
              <a:rPr lang="en-US" sz="2400" dirty="0"/>
              <a:t>ARIMA Sales Forecasting Case Study </a:t>
            </a:r>
            <a:br>
              <a:rPr lang="en-US" sz="2400" dirty="0"/>
            </a:br>
            <a:r>
              <a:rPr lang="en-US" sz="2400" dirty="0"/>
              <a:t> – Group 4</a:t>
            </a:r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C2F3A780-F595-46C5-B28D-7823673835C2}" type="datetime4">
              <a:rPr lang="en-US" smtClean="0"/>
              <a:t>November 13, 2019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02363" y="2734056"/>
            <a:ext cx="3003094" cy="12692"/>
          </a:xfrm>
          <a:prstGeom prst="line">
            <a:avLst/>
          </a:prstGeom>
          <a:ln w="19050">
            <a:solidFill>
              <a:srgbClr val="FFC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3179" y="30128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2019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88915" y="2991676"/>
            <a:ext cx="100584" cy="422309"/>
            <a:chOff x="7044932" y="485903"/>
            <a:chExt cx="208888" cy="1643773"/>
          </a:xfrm>
        </p:grpSpPr>
        <p:grpSp>
          <p:nvGrpSpPr>
            <p:cNvPr id="10" name="Group 9"/>
            <p:cNvGrpSpPr/>
            <p:nvPr/>
          </p:nvGrpSpPr>
          <p:grpSpPr>
            <a:xfrm>
              <a:off x="7044932" y="1303909"/>
              <a:ext cx="208888" cy="825767"/>
              <a:chOff x="6157591" y="1835707"/>
              <a:chExt cx="208888" cy="82576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FFC000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1834804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039325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4472C4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453489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246407"/>
                <a:ext cx="207082" cy="208888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7044932" y="485903"/>
              <a:ext cx="208888" cy="825767"/>
              <a:chOff x="6157591" y="1835707"/>
              <a:chExt cx="208888" cy="825767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FFC000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1834804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039325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4472C4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453489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246407"/>
                <a:ext cx="207082" cy="208888"/>
              </a:xfrm>
              <a:prstGeom prst="rect">
                <a:avLst/>
              </a:prstGeom>
            </p:spPr>
          </p:pic>
        </p:grpSp>
      </p:grpSp>
      <p:sp>
        <p:nvSpPr>
          <p:cNvPr id="20" name="TextBox 19"/>
          <p:cNvSpPr txBox="1"/>
          <p:nvPr/>
        </p:nvSpPr>
        <p:spPr>
          <a:xfrm>
            <a:off x="1739207" y="2997420"/>
            <a:ext cx="217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TCS Hackathon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45F1-1ACD-4FF6-855C-9D03C38F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ARIMA CASE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STUDY</a:t>
            </a:r>
            <a:endParaRPr lang="en-US" sz="1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A8A70-7637-4BC1-965E-708BD66D7B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D2DBB-598F-4F2C-8F73-3E256416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41" y="1193606"/>
            <a:ext cx="5128339" cy="41872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ASSUMPTIONS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The user should be able to select the corresponding channel, he wants to forecast</a:t>
            </a:r>
            <a:r>
              <a:rPr lang="en-US" sz="2200" dirty="0" smtClean="0"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 • The user should be able to define, how many weeks of historical data he wants to consider and corresponding start date for historical data</a:t>
            </a:r>
            <a:r>
              <a:rPr lang="en-US" sz="2200" dirty="0" smtClean="0"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 • The user should be able to define, how many weeks forecasting he wants to do it and corresponding start date for future forecasting</a:t>
            </a:r>
            <a:r>
              <a:rPr lang="en-US" sz="2200" dirty="0" smtClean="0"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 • Each entity should’ve 4 weeks of history and 4 weeks </a:t>
            </a:r>
            <a:r>
              <a:rPr lang="en-US" sz="2200" dirty="0" smtClean="0">
                <a:cs typeface="Calibri" panose="020F0502020204030204" pitchFamily="34" charset="0"/>
              </a:rPr>
              <a:t>of </a:t>
            </a:r>
            <a:r>
              <a:rPr lang="en-US" sz="2200" dirty="0">
                <a:cs typeface="Calibri" panose="020F0502020204030204" pitchFamily="34" charset="0"/>
              </a:rPr>
              <a:t>future loaded by </a:t>
            </a:r>
            <a:r>
              <a:rPr lang="en-US" sz="2200" dirty="0" smtClean="0">
                <a:cs typeface="Calibri" panose="020F0502020204030204" pitchFamily="34" charset="0"/>
              </a:rPr>
              <a:t>default</a:t>
            </a:r>
          </a:p>
          <a:p>
            <a:pPr marL="0" indent="0">
              <a:buNone/>
            </a:pPr>
            <a:endParaRPr lang="en-US" sz="22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 • The user should be able to fetch data on scroll greater than 4 weeks for both history and future </a:t>
            </a:r>
            <a:endParaRPr lang="en-US" sz="22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• Forecast monthly summary is required is required, by consolidating weekly data</a:t>
            </a:r>
            <a:r>
              <a:rPr lang="en-US" sz="2200" dirty="0" smtClean="0"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Calibri" panose="020F0502020204030204" pitchFamily="34" charset="0"/>
              </a:rPr>
              <a:t> • The attributes based on channel and product should be dynamically loaded from tables. </a:t>
            </a:r>
            <a:endParaRPr lang="en-US" sz="220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7D0CAF-7F6A-4C57-9854-D1F8E3EACC45}"/>
              </a:ext>
            </a:extLst>
          </p:cNvPr>
          <p:cNvSpPr txBox="1">
            <a:spLocks/>
          </p:cNvSpPr>
          <p:nvPr/>
        </p:nvSpPr>
        <p:spPr>
          <a:xfrm>
            <a:off x="365041" y="527541"/>
            <a:ext cx="8404959" cy="547403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OBJECTIVE: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500" dirty="0" smtClean="0"/>
              <a:t>To create a sales forecasting tool using ARIMA model for a multinational retail corporation.</a:t>
            </a:r>
          </a:p>
          <a:p>
            <a:pPr marL="0" indent="0">
              <a:buFont typeface="Arial" pitchFamily="34" charset="0"/>
              <a:buNone/>
            </a:pP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Image result for sales forecasting&quot;">
            <a:extLst>
              <a:ext uri="{FF2B5EF4-FFF2-40B4-BE49-F238E27FC236}">
                <a16:creationId xmlns:a16="http://schemas.microsoft.com/office/drawing/2014/main" id="{B3B8B72B-7987-40B3-90D2-D941AB6F1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t="10243" r="12989" b="11775"/>
          <a:stretch/>
        </p:blipFill>
        <p:spPr bwMode="auto">
          <a:xfrm>
            <a:off x="6079911" y="1517695"/>
            <a:ext cx="2553467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4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159855"/>
            <a:ext cx="6244784" cy="481985"/>
          </a:xfrm>
        </p:spPr>
        <p:txBody>
          <a:bodyPr wrap="square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cs typeface="Arial" pitchFamily="34" charset="0"/>
              </a:rPr>
              <a:t>ARIMA Sales Forecasting – </a:t>
            </a:r>
            <a:r>
              <a:rPr lang="en-US" sz="1800" dirty="0" smtClean="0">
                <a:solidFill>
                  <a:schemeClr val="tx2"/>
                </a:solidFill>
                <a:cs typeface="Arial" pitchFamily="34" charset="0"/>
              </a:rPr>
              <a:t>Architecture &amp; Technology Stack</a:t>
            </a:r>
            <a:endParaRPr lang="en-US" sz="18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70637" y="813290"/>
            <a:ext cx="2702381" cy="391712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238577" y="797854"/>
            <a:ext cx="2702381" cy="391712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263423" y="813290"/>
            <a:ext cx="2702381" cy="391712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72" name="Picture 4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99" y="3382944"/>
            <a:ext cx="1058288" cy="105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2158914" y="1878491"/>
            <a:ext cx="188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4782622" y="2680493"/>
            <a:ext cx="0" cy="58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337456" y="2680493"/>
            <a:ext cx="0" cy="53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4" name="Picture 50" descr="Image result for REst API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677" y="1458360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99" y="1624073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3685937" y="877291"/>
            <a:ext cx="1719774" cy="360899"/>
            <a:chOff x="3685937" y="877291"/>
            <a:chExt cx="1719774" cy="360899"/>
          </a:xfrm>
        </p:grpSpPr>
        <p:sp>
          <p:nvSpPr>
            <p:cNvPr id="102" name="TextBox 101"/>
            <p:cNvSpPr txBox="1"/>
            <p:nvPr/>
          </p:nvSpPr>
          <p:spPr>
            <a:xfrm>
              <a:off x="3828687" y="877291"/>
              <a:ext cx="1577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BB141"/>
                  </a:solidFill>
                  <a:latin typeface="Calibri" panose="020F0502020204030204" pitchFamily="34" charset="0"/>
                </a:rPr>
                <a:t>Server Layer</a:t>
              </a:r>
            </a:p>
          </p:txBody>
        </p:sp>
        <p:pic>
          <p:nvPicPr>
            <p:cNvPr id="163" name="Picture 60" descr="Image result for nodejs logo transpar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937" y="877291"/>
              <a:ext cx="331905" cy="36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6691641" y="877291"/>
            <a:ext cx="1798908" cy="338554"/>
            <a:chOff x="6691641" y="877291"/>
            <a:chExt cx="1798908" cy="338554"/>
          </a:xfrm>
        </p:grpSpPr>
        <p:sp>
          <p:nvSpPr>
            <p:cNvPr id="44" name="TextBox 43"/>
            <p:cNvSpPr txBox="1"/>
            <p:nvPr/>
          </p:nvSpPr>
          <p:spPr>
            <a:xfrm>
              <a:off x="6913525" y="877291"/>
              <a:ext cx="1577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ARIMA Service </a:t>
              </a:r>
            </a:p>
          </p:txBody>
        </p:sp>
        <p:pic>
          <p:nvPicPr>
            <p:cNvPr id="164" name="Picture 56" descr="Image result for python logo transparen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1641" y="917169"/>
              <a:ext cx="282240" cy="281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933923" y="860394"/>
            <a:ext cx="1772586" cy="377796"/>
            <a:chOff x="933923" y="860394"/>
            <a:chExt cx="1772586" cy="377796"/>
          </a:xfrm>
        </p:grpSpPr>
        <p:sp>
          <p:nvSpPr>
            <p:cNvPr id="1031" name="TextBox 1030"/>
            <p:cNvSpPr txBox="1"/>
            <p:nvPr/>
          </p:nvSpPr>
          <p:spPr>
            <a:xfrm>
              <a:off x="1132306" y="877291"/>
              <a:ext cx="1574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User Interface</a:t>
              </a:r>
            </a:p>
          </p:txBody>
        </p:sp>
        <p:pic>
          <p:nvPicPr>
            <p:cNvPr id="165" name="Picture 2" descr="Image result for angula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923" y="860394"/>
              <a:ext cx="382266" cy="377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6" name="Picture 6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58" y="1608843"/>
            <a:ext cx="1230767" cy="9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7" name="Straight Arrow Connector 176"/>
          <p:cNvCxnSpPr/>
          <p:nvPr/>
        </p:nvCxnSpPr>
        <p:spPr>
          <a:xfrm flipH="1">
            <a:off x="2171571" y="2222355"/>
            <a:ext cx="185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02296" y="1859441"/>
            <a:ext cx="188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5114953" y="2203305"/>
            <a:ext cx="185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2329512" y="1702345"/>
            <a:ext cx="1818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History and Forecasting Start Dates</a:t>
            </a:r>
          </a:p>
          <a:p>
            <a:r>
              <a:rPr lang="en-US" sz="800" dirty="0"/>
              <a:t>Forecasting Y/N - Flag,  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418076" y="2188368"/>
            <a:ext cx="1439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History and Forecast Data, 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406153" y="1662062"/>
            <a:ext cx="14446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History Data for Prediction, 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666629" y="1987861"/>
            <a:ext cx="8162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Forecast data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929331" y="2776113"/>
            <a:ext cx="816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History and </a:t>
            </a:r>
          </a:p>
          <a:p>
            <a:r>
              <a:rPr lang="en-US" sz="800" dirty="0"/>
              <a:t>Forecast data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87286" y="2470385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Update Forecast</a:t>
            </a:r>
          </a:p>
          <a:p>
            <a:r>
              <a:rPr lang="en-US" sz="800" dirty="0"/>
              <a:t> Data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22C1DB-EF77-4304-AE08-C417AEAB0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164" y="894183"/>
            <a:ext cx="349003" cy="304128"/>
          </a:xfrm>
          <a:prstGeom prst="rect">
            <a:avLst/>
          </a:prstGeom>
        </p:spPr>
      </p:pic>
      <p:sp>
        <p:nvSpPr>
          <p:cNvPr id="10" name="Cross 9"/>
          <p:cNvSpPr/>
          <p:nvPr/>
        </p:nvSpPr>
        <p:spPr>
          <a:xfrm>
            <a:off x="706518" y="942322"/>
            <a:ext cx="199485" cy="24202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8D8D-7962-4C43-AEE0-F47FA2F0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Request – Response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03B4-2F64-411E-AFCB-FDF7DCE8BC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13366"/>
              </p:ext>
            </p:extLst>
          </p:nvPr>
        </p:nvGraphicFramePr>
        <p:xfrm>
          <a:off x="508463" y="1223804"/>
          <a:ext cx="7672276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069">
                  <a:extLst>
                    <a:ext uri="{9D8B030D-6E8A-4147-A177-3AD203B41FA5}">
                      <a16:colId xmlns:a16="http://schemas.microsoft.com/office/drawing/2014/main" val="2468573447"/>
                    </a:ext>
                  </a:extLst>
                </a:gridCol>
                <a:gridCol w="1918069">
                  <a:extLst>
                    <a:ext uri="{9D8B030D-6E8A-4147-A177-3AD203B41FA5}">
                      <a16:colId xmlns:a16="http://schemas.microsoft.com/office/drawing/2014/main" val="3255393852"/>
                    </a:ext>
                  </a:extLst>
                </a:gridCol>
                <a:gridCol w="1918069">
                  <a:extLst>
                    <a:ext uri="{9D8B030D-6E8A-4147-A177-3AD203B41FA5}">
                      <a16:colId xmlns:a16="http://schemas.microsoft.com/office/drawing/2014/main" val="486918763"/>
                    </a:ext>
                  </a:extLst>
                </a:gridCol>
                <a:gridCol w="1918069">
                  <a:extLst>
                    <a:ext uri="{9D8B030D-6E8A-4147-A177-3AD203B41FA5}">
                      <a16:colId xmlns:a16="http://schemas.microsoft.com/office/drawing/2014/main" val="390578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UI</a:t>
                      </a:r>
                      <a:r>
                        <a:rPr lang="en-US" sz="1000" baseline="0" dirty="0" smtClean="0"/>
                        <a:t> Request </a:t>
                      </a:r>
                      <a:r>
                        <a:rPr lang="en-US" sz="1000" baseline="0" dirty="0" smtClean="0"/>
                        <a:t>to server API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Server API Response</a:t>
                      </a:r>
                      <a:endParaRPr lang="en-US" sz="10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 to ARIMA service</a:t>
                      </a:r>
                      <a:endParaRPr lang="en-US" sz="10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ARIMA service response</a:t>
                      </a:r>
                      <a:endParaRPr lang="en-US" sz="10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9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Start date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Number of weeks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Channel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 data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2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159855"/>
            <a:ext cx="6244784" cy="481985"/>
          </a:xfrm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itchFamily="34" charset="0"/>
              </a:rPr>
              <a:t>ARIMA Sales Forecasting – Process 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70637" y="813290"/>
            <a:ext cx="8846363" cy="3917125"/>
          </a:xfrm>
          <a:prstGeom prst="roundRect">
            <a:avLst>
              <a:gd name="adj" fmla="val 4869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637" y="813290"/>
            <a:ext cx="1137463" cy="3917125"/>
          </a:xfrm>
          <a:prstGeom prst="roundRect">
            <a:avLst>
              <a:gd name="adj" fmla="val 16592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70636" y="813290"/>
            <a:ext cx="8846363" cy="1123460"/>
          </a:xfrm>
          <a:prstGeom prst="roundRect">
            <a:avLst>
              <a:gd name="adj" fmla="val 17448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0631" y="1936751"/>
            <a:ext cx="8846363" cy="1606550"/>
          </a:xfrm>
          <a:prstGeom prst="roundRect">
            <a:avLst>
              <a:gd name="adj" fmla="val 5590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0634" y="3543300"/>
            <a:ext cx="8846363" cy="1187115"/>
          </a:xfrm>
          <a:prstGeom prst="roundRect">
            <a:avLst>
              <a:gd name="adj" fmla="val 17448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198" y="1113411"/>
            <a:ext cx="90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User Interface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7197" y="2617963"/>
            <a:ext cx="90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7197" y="3875248"/>
            <a:ext cx="90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ARIMA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75" y="3787445"/>
            <a:ext cx="1611934" cy="549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6237" y="4184691"/>
            <a:ext cx="801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REST API</a:t>
            </a:r>
          </a:p>
        </p:txBody>
      </p:sp>
      <p:pic>
        <p:nvPicPr>
          <p:cNvPr id="1032" name="Picture 8" descr="https://docs-secure-cdn.fresco.me/system/attachments/files/011/038/782/original/310f1aa559338186f561d6b750a1ee2d6ab74e52/image.png?Expires=1573695671&amp;Signature=m-MXZp-ii36c2GPWYaoYSGdMq4ZoAXbi3O8vgsWfwoZBNVEVCf7PKBJNHBkCYTxDqUSNJYYDjwB4nKZUtXsNNjksVAkbhbdrTrmMarVQYTCzvhDMfHxpASBLbjXLwYX1koTUUaFTFdNGcVTQ6EPMjzpIjtblN-zLXBggVz8fNHkZg9rH-LAQyrqUYFnpVoYHW0SY3ulQEnaSVMZEEc7Eay~CWIkztZ6ym395VG~f7BB7V9yi1NhI20WORWVrEA3L1jvs1PbYUTvkSM7QNJHpjI6icMKU74FCApXQ5xqWmyMJw-cUQ1FuUKPp2H5-m1Epc8Nmxw2W7Ip5qP6I4bRWbw__&amp;Key-Pair-Id=APKAJUTRVJCFRZY3Z43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9" r="2755" b="9410"/>
          <a:stretch/>
        </p:blipFill>
        <p:spPr bwMode="auto">
          <a:xfrm>
            <a:off x="6175825" y="3543300"/>
            <a:ext cx="2590800" cy="118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4422115" y="4136857"/>
            <a:ext cx="1831308" cy="78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0644" y="3937561"/>
            <a:ext cx="162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Forecasting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2534" y="4168205"/>
            <a:ext cx="1753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First order auto regressive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96327" y="3629679"/>
            <a:ext cx="1905580" cy="171725"/>
          </a:xfrm>
          <a:prstGeom prst="roundRect">
            <a:avLst/>
          </a:prstGeom>
          <a:solidFill>
            <a:srgbClr val="89C3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Visualize and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stationarize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the time series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48727" y="3851879"/>
            <a:ext cx="1905580" cy="1717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Plot ACF charts and find parameters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01127" y="4053139"/>
            <a:ext cx="1905580" cy="171725"/>
          </a:xfrm>
          <a:prstGeom prst="roundRect">
            <a:avLst/>
          </a:prstGeom>
          <a:solidFill>
            <a:srgbClr val="6DCF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Build the ARIMA model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53527" y="4261379"/>
            <a:ext cx="1905580" cy="171725"/>
          </a:xfrm>
          <a:prstGeom prst="roundRect">
            <a:avLst/>
          </a:prstGeom>
          <a:solidFill>
            <a:srgbClr val="4E84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 and test the model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05927" y="4483579"/>
            <a:ext cx="1905580" cy="171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Make Predictions</a:t>
            </a:r>
          </a:p>
        </p:txBody>
      </p:sp>
      <p:pic>
        <p:nvPicPr>
          <p:cNvPr id="27" name="Picture 2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32" y="1998163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557716" y="3034575"/>
            <a:ext cx="799226" cy="30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NodeJS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92" y="2923433"/>
            <a:ext cx="1852663" cy="55407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40623" y="3019562"/>
            <a:ext cx="801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REST API</a:t>
            </a:r>
          </a:p>
        </p:txBody>
      </p:sp>
      <p:pic>
        <p:nvPicPr>
          <p:cNvPr id="32" name="Picture 4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55" y="1917981"/>
            <a:ext cx="1237136" cy="8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5373444" y="2213429"/>
            <a:ext cx="1941756" cy="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373444" y="2349645"/>
            <a:ext cx="194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60096" y="1904178"/>
            <a:ext cx="295017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Server is core engine between UI and ARIMA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UI calls Node server API with input data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Connects to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mongodb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and fetches history data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Based on history data, calls ARIMA service API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Receives forecasting data from ARIMA service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Send back the Forecasting data to UI for user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46328" y="2575774"/>
            <a:ext cx="1609789" cy="4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1"/>
          </p:cNvCxnSpPr>
          <p:nvPr/>
        </p:nvCxnSpPr>
        <p:spPr>
          <a:xfrm flipH="1" flipV="1">
            <a:off x="5453491" y="2705809"/>
            <a:ext cx="1692701" cy="49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28734F-A4AD-4021-B82B-F514E9C3E52D}"/>
              </a:ext>
            </a:extLst>
          </p:cNvPr>
          <p:cNvSpPr/>
          <p:nvPr/>
        </p:nvSpPr>
        <p:spPr>
          <a:xfrm>
            <a:off x="1343775" y="9639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In UI , the user </a:t>
            </a:r>
            <a:r>
              <a:rPr lang="en-US" sz="1000" dirty="0" smtClean="0">
                <a:solidFill>
                  <a:srgbClr val="000000"/>
                </a:solidFill>
                <a:latin typeface="Myriad Pro"/>
              </a:rPr>
              <a:t>requests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forecasting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by selecting the history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dates,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the dates which user would like to view and the number of weeks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The channel could be online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instore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or phone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By clicking on submit an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api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+mn-ea"/>
                <a:cs typeface="+mn-cs"/>
              </a:rPr>
              <a:t> call is made by passing this data to the server.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443C11-67E9-4F4F-B942-DF1D11E03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831" y="918517"/>
            <a:ext cx="2880904" cy="9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>
            <a:spLocks noGrp="1"/>
          </p:cNvSpPr>
          <p:nvPr>
            <p:ph type="ctrTitle"/>
          </p:nvPr>
        </p:nvSpPr>
        <p:spPr>
          <a:xfrm>
            <a:off x="381003" y="1948164"/>
            <a:ext cx="7157083" cy="397764"/>
          </a:xfrm>
        </p:spPr>
        <p:txBody>
          <a:bodyPr/>
          <a:lstStyle/>
          <a:p>
            <a:r>
              <a:rPr lang="en-US" sz="2400" b="1"/>
              <a:t>Thank You</a:t>
            </a:r>
            <a:endParaRPr lang="en-US" sz="24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8712066D-149E-4AF1-BC1B-BA2B9DE4955E}" type="datetime4">
              <a:rPr lang="en-US" smtClean="0"/>
              <a:t>November 13, 2019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Internal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1908" y="2524498"/>
            <a:ext cx="3435148" cy="8390"/>
          </a:xfrm>
          <a:prstGeom prst="line">
            <a:avLst/>
          </a:prstGeom>
          <a:ln w="19050">
            <a:solidFill>
              <a:srgbClr val="FFC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3179" y="30128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2019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88915" y="2991676"/>
            <a:ext cx="100584" cy="422309"/>
            <a:chOff x="7044932" y="485903"/>
            <a:chExt cx="208888" cy="1643773"/>
          </a:xfrm>
        </p:grpSpPr>
        <p:grpSp>
          <p:nvGrpSpPr>
            <p:cNvPr id="27" name="Group 26"/>
            <p:cNvGrpSpPr/>
            <p:nvPr/>
          </p:nvGrpSpPr>
          <p:grpSpPr>
            <a:xfrm>
              <a:off x="7044932" y="1303909"/>
              <a:ext cx="208888" cy="825767"/>
              <a:chOff x="6157591" y="1835707"/>
              <a:chExt cx="208888" cy="825767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FFC000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1834804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039325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4472C4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453489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246407"/>
                <a:ext cx="207082" cy="208888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7044932" y="485903"/>
              <a:ext cx="208888" cy="825767"/>
              <a:chOff x="6157591" y="1835707"/>
              <a:chExt cx="208888" cy="825767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FFC000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1834804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5B9BD5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039325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4472C4">
                    <a:shade val="45000"/>
                    <a:satMod val="135000"/>
                  </a:srgb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453489"/>
                <a:ext cx="207082" cy="208888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rcRect l="66634" r="-1"/>
              <a:stretch/>
            </p:blipFill>
            <p:spPr>
              <a:xfrm rot="5400000">
                <a:off x="6158494" y="2246407"/>
                <a:ext cx="207082" cy="208888"/>
              </a:xfrm>
              <a:prstGeom prst="rect">
                <a:avLst/>
              </a:prstGeom>
            </p:spPr>
          </p:pic>
        </p:grpSp>
      </p:grpSp>
      <p:sp>
        <p:nvSpPr>
          <p:cNvPr id="37" name="TextBox 36"/>
          <p:cNvSpPr txBox="1"/>
          <p:nvPr/>
        </p:nvSpPr>
        <p:spPr>
          <a:xfrm>
            <a:off x="1739207" y="2997420"/>
            <a:ext cx="217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TCS Hackathon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AnalystDay_2018</Template>
  <TotalTime>5708</TotalTime>
  <Words>405</Words>
  <Application>Microsoft Office PowerPoint</Application>
  <PresentationFormat>On-screen Show (16:9)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Myriad Pro</vt:lpstr>
      <vt:lpstr>Thank You</vt:lpstr>
      <vt:lpstr>ARIMA Sales Forecasting Case Study   – Group 4</vt:lpstr>
      <vt:lpstr>ARIMA CASE STUDY</vt:lpstr>
      <vt:lpstr>ARIMA Sales Forecasting – Architecture &amp; Technology Stack</vt:lpstr>
      <vt:lpstr>Request – Response Details</vt:lpstr>
      <vt:lpstr>ARIMA Sales Forecasting – Process Flow</vt:lpstr>
      <vt:lpstr>Thank You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 Pirdankar</dc:creator>
  <cp:lastModifiedBy>Kumar Nishant-NISHANTK</cp:lastModifiedBy>
  <cp:revision>374</cp:revision>
  <dcterms:created xsi:type="dcterms:W3CDTF">2018-08-10T08:33:01Z</dcterms:created>
  <dcterms:modified xsi:type="dcterms:W3CDTF">2019-11-14T05:32:30Z</dcterms:modified>
</cp:coreProperties>
</file>