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71" r:id="rId9"/>
    <p:sldId id="268" r:id="rId10"/>
    <p:sldId id="267" r:id="rId11"/>
    <p:sldId id="269" r:id="rId12"/>
    <p:sldId id="261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 autoAdjust="0"/>
  </p:normalViewPr>
  <p:slideViewPr>
    <p:cSldViewPr snapToGrid="0">
      <p:cViewPr>
        <p:scale>
          <a:sx n="100" d="100"/>
          <a:sy n="100" d="100"/>
        </p:scale>
        <p:origin x="11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1(Auto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if\Desktop\kpmg\v1(AutoRecover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OLD Customer</a:t>
            </a:r>
            <a:r>
              <a:rPr lang="en-US" sz="1400" baseline="0" dirty="0"/>
              <a:t> By Age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0-014D-447D-896A-69E86B6886AF}"/>
            </c:ext>
          </c:extLst>
        </c:ser>
        <c:ser>
          <c:idx val="1"/>
          <c:order val="1"/>
          <c:tx>
            <c:v>30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158</c:v>
              </c:pt>
            </c:numLit>
          </c:val>
          <c:extLst>
            <c:ext xmlns:c16="http://schemas.microsoft.com/office/drawing/2014/chart" uri="{C3380CC4-5D6E-409C-BE32-E72D297353CC}">
              <c16:uniqueId val="{00000001-014D-447D-896A-69E86B6886AF}"/>
            </c:ext>
          </c:extLst>
        </c:ser>
        <c:ser>
          <c:idx val="2"/>
          <c:order val="2"/>
          <c:tx>
            <c:v>40</c:v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91</c:v>
              </c:pt>
            </c:numLit>
          </c:val>
          <c:extLst>
            <c:ext xmlns:c16="http://schemas.microsoft.com/office/drawing/2014/chart" uri="{C3380CC4-5D6E-409C-BE32-E72D297353CC}">
              <c16:uniqueId val="{00000002-014D-447D-896A-69E86B6886AF}"/>
            </c:ext>
          </c:extLst>
        </c:ser>
        <c:ser>
          <c:idx val="3"/>
          <c:order val="3"/>
          <c:tx>
            <c:v>50</c:v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203</c:v>
              </c:pt>
            </c:numLit>
          </c:val>
          <c:extLst>
            <c:ext xmlns:c16="http://schemas.microsoft.com/office/drawing/2014/chart" uri="{C3380CC4-5D6E-409C-BE32-E72D297353CC}">
              <c16:uniqueId val="{00000003-014D-447D-896A-69E86B6886AF}"/>
            </c:ext>
          </c:extLst>
        </c:ser>
        <c:ser>
          <c:idx val="4"/>
          <c:order val="4"/>
          <c:tx>
            <c:v>60</c:v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154</c:v>
              </c:pt>
            </c:numLit>
          </c:val>
          <c:extLst>
            <c:ext xmlns:c16="http://schemas.microsoft.com/office/drawing/2014/chart" uri="{C3380CC4-5D6E-409C-BE32-E72D297353CC}">
              <c16:uniqueId val="{00000004-014D-447D-896A-69E86B6886AF}"/>
            </c:ext>
          </c:extLst>
        </c:ser>
        <c:ser>
          <c:idx val="5"/>
          <c:order val="5"/>
          <c:tx>
            <c:v>70</c:v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153</c:v>
              </c:pt>
            </c:numLit>
          </c:val>
          <c:extLst>
            <c:ext xmlns:c16="http://schemas.microsoft.com/office/drawing/2014/chart" uri="{C3380CC4-5D6E-409C-BE32-E72D297353CC}">
              <c16:uniqueId val="{00000005-014D-447D-896A-69E86B6886AF}"/>
            </c:ext>
          </c:extLst>
        </c:ser>
        <c:ser>
          <c:idx val="6"/>
          <c:order val="6"/>
          <c:tx>
            <c:v>80</c:v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81</c:v>
              </c:pt>
            </c:numLit>
          </c:val>
          <c:extLst>
            <c:ext xmlns:c16="http://schemas.microsoft.com/office/drawing/2014/chart" uri="{C3380CC4-5D6E-409C-BE32-E72D297353CC}">
              <c16:uniqueId val="{00000006-014D-447D-896A-69E86B6886AF}"/>
            </c:ext>
          </c:extLst>
        </c:ser>
        <c:ser>
          <c:idx val="7"/>
          <c:order val="7"/>
          <c:tx>
            <c:v>90</c:v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7-014D-447D-896A-69E86B6886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891204160"/>
        <c:axId val="111582896"/>
      </c:barChart>
      <c:catAx>
        <c:axId val="1891204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2896"/>
        <c:crosses val="autoZero"/>
        <c:auto val="1"/>
        <c:lblAlgn val="ctr"/>
        <c:lblOffset val="100"/>
        <c:noMultiLvlLbl val="0"/>
      </c:catAx>
      <c:valAx>
        <c:axId val="1115828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20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cap="all" baseline="0" dirty="0">
                <a:effectLst/>
              </a:rPr>
              <a:t>New Customer By Age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19390785789456827"/>
          <c:y val="5.2787908160678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5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F338-442E-B72E-A2333B8D28AC}"/>
            </c:ext>
          </c:extLst>
        </c:ser>
        <c:ser>
          <c:idx val="1"/>
          <c:order val="1"/>
          <c:tx>
            <c:v>30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585</c:v>
              </c:pt>
            </c:numLit>
          </c:val>
          <c:extLst>
            <c:ext xmlns:c16="http://schemas.microsoft.com/office/drawing/2014/chart" uri="{C3380CC4-5D6E-409C-BE32-E72D297353CC}">
              <c16:uniqueId val="{00000001-F338-442E-B72E-A2333B8D28AC}"/>
            </c:ext>
          </c:extLst>
        </c:ser>
        <c:ser>
          <c:idx val="2"/>
          <c:order val="2"/>
          <c:tx>
            <c:v>40</c:v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611</c:v>
              </c:pt>
            </c:numLit>
          </c:val>
          <c:extLst>
            <c:ext xmlns:c16="http://schemas.microsoft.com/office/drawing/2014/chart" uri="{C3380CC4-5D6E-409C-BE32-E72D297353CC}">
              <c16:uniqueId val="{00000002-F338-442E-B72E-A2333B8D28AC}"/>
            </c:ext>
          </c:extLst>
        </c:ser>
        <c:ser>
          <c:idx val="3"/>
          <c:order val="3"/>
          <c:tx>
            <c:v>50</c:v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1174</c:v>
              </c:pt>
            </c:numLit>
          </c:val>
          <c:extLst>
            <c:ext xmlns:c16="http://schemas.microsoft.com/office/drawing/2014/chart" uri="{C3380CC4-5D6E-409C-BE32-E72D297353CC}">
              <c16:uniqueId val="{00000003-F338-442E-B72E-A2333B8D28AC}"/>
            </c:ext>
          </c:extLst>
        </c:ser>
        <c:ser>
          <c:idx val="4"/>
          <c:order val="4"/>
          <c:tx>
            <c:v>60</c:v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594</c:v>
              </c:pt>
            </c:numLit>
          </c:val>
          <c:extLst>
            <c:ext xmlns:c16="http://schemas.microsoft.com/office/drawing/2014/chart" uri="{C3380CC4-5D6E-409C-BE32-E72D297353CC}">
              <c16:uniqueId val="{00000004-F338-442E-B72E-A2333B8D28AC}"/>
            </c:ext>
          </c:extLst>
        </c:ser>
        <c:ser>
          <c:idx val="5"/>
          <c:order val="5"/>
          <c:tx>
            <c:v>70</c:v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403</c:v>
              </c:pt>
            </c:numLit>
          </c:val>
          <c:extLst>
            <c:ext xmlns:c16="http://schemas.microsoft.com/office/drawing/2014/chart" uri="{C3380CC4-5D6E-409C-BE32-E72D297353CC}">
              <c16:uniqueId val="{00000005-F338-442E-B72E-A2333B8D28AC}"/>
            </c:ext>
          </c:extLst>
        </c:ser>
        <c:ser>
          <c:idx val="6"/>
          <c:order val="6"/>
          <c:tx>
            <c:v>80</c:v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6-F338-442E-B72E-A2333B8D28AC}"/>
            </c:ext>
          </c:extLst>
        </c:ser>
        <c:ser>
          <c:idx val="7"/>
          <c:order val="7"/>
          <c:tx>
            <c:v>90</c:v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7-F338-442E-B72E-A2333B8D28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4648464"/>
        <c:axId val="52650496"/>
      </c:barChart>
      <c:catAx>
        <c:axId val="44648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0496"/>
        <c:crosses val="autoZero"/>
        <c:auto val="1"/>
        <c:lblAlgn val="ctr"/>
        <c:lblOffset val="100"/>
        <c:noMultiLvlLbl val="0"/>
      </c:catAx>
      <c:valAx>
        <c:axId val="526504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4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Last 3 years purchases summary by gender 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16837197164709045"/>
          <c:y val="0.13979433721287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0.32129629629629636"/>
          <c:w val="0.78179133858267724"/>
          <c:h val="0.58369604841061529"/>
        </c:manualLayout>
      </c:layout>
      <c:pieChart>
        <c:varyColors val="1"/>
        <c:ser>
          <c:idx val="0"/>
          <c:order val="0"/>
          <c:tx>
            <c:v>Total</c:v>
          </c:tx>
          <c:explosion val="1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2B04-4C32-A230-B24025ACB4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B04-4C32-A230-B24025ACB4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B04-4C32-A230-B24025ACB44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B04-4C32-A230-B24025ACB4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47%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B04-4C32-A230-B24025ACB44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B04-4C32-A230-B24025ACB44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Female</c:v>
              </c:pt>
              <c:pt idx="1">
                <c:v>Male</c:v>
              </c:pt>
              <c:pt idx="2">
                <c:v>U</c:v>
              </c:pt>
            </c:strLit>
          </c:cat>
          <c:val>
            <c:numLit>
              <c:formatCode>General</c:formatCode>
              <c:ptCount val="3"/>
              <c:pt idx="0">
                <c:v>0.50136281820519413</c:v>
              </c:pt>
              <c:pt idx="1">
                <c:v>0.47611211108254048</c:v>
              </c:pt>
              <c:pt idx="2">
                <c:v>2.2525070712265362E-2</c:v>
              </c:pt>
            </c:numLit>
          </c:val>
          <c:extLst>
            <c:ext xmlns:c16="http://schemas.microsoft.com/office/drawing/2014/chart" uri="{C3380CC4-5D6E-409C-BE32-E72D297353CC}">
              <c16:uniqueId val="{00000003-2B04-4C32-A230-B24025ACB44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[v2.xlsx]Sheet2!PivotTable6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246-4FD1-BBEF-B4961DB696B5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246-4FD1-BBEF-B4961DB696B5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4246-4FD1-BBEF-B4961DB696B5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4246-4FD1-BBEF-B4961DB696B5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4246-4FD1-BBEF-B4961DB696B5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4246-4FD1-BBEF-B4961DB696B5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4246-4FD1-BBEF-B4961DB696B5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4246-4FD1-BBEF-B4961DB696B5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4246-4FD1-BBEF-B4961DB696B5}"/>
              </c:ext>
            </c:extLst>
          </c:dPt>
          <c:dPt>
            <c:idx val="9"/>
            <c:bubble3D val="0"/>
            <c:spPr>
              <a:pattFill prst="ltUpDiag">
                <a:fgClr>
                  <a:schemeClr val="accent4">
                    <a:lumMod val="60000"/>
                  </a:schemeClr>
                </a:fgClr>
                <a:bgClr>
                  <a:schemeClr val="accent4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3-4246-4FD1-BBEF-B4961DB696B5}"/>
              </c:ext>
            </c:extLst>
          </c:dPt>
          <c:dPt>
            <c:idx val="10"/>
            <c:bubble3D val="0"/>
            <c:spPr>
              <a:pattFill prst="ltUpDiag">
                <a:fgClr>
                  <a:schemeClr val="accent5">
                    <a:lumMod val="60000"/>
                  </a:schemeClr>
                </a:fgClr>
                <a:bgClr>
                  <a:schemeClr val="accent5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5-4246-4FD1-BBEF-B4961DB696B5}"/>
              </c:ext>
            </c:extLst>
          </c:dPt>
          <c:dLbls>
            <c:dLbl>
              <c:idx val="9"/>
              <c:layout>
                <c:manualLayout>
                  <c:x val="-1.8339979168960668E-2"/>
                  <c:y val="-6.90455465018433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46-4FD1-BBEF-B4961DB696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Sheet2!$B$4:$B$15</c:f>
              <c:numCache>
                <c:formatCode>General</c:formatCode>
                <c:ptCount val="11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656</c:v>
                </c:pt>
                <c:pt idx="7">
                  <c:v>267</c:v>
                </c:pt>
                <c:pt idx="8">
                  <c:v>358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246-4FD1-BBEF-B4961DB696B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[v2.xlsx]Sheet1!PivotTable5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</a:t>
            </a:r>
          </a:p>
        </c:rich>
      </c:tx>
      <c:layout>
        <c:manualLayout>
          <c:xMode val="edge"/>
          <c:yMode val="edge"/>
          <c:x val="7.5537903838382658E-2"/>
          <c:y val="3.7611516399042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  <c:dLbl>
          <c:idx val="0"/>
          <c:layout>
            <c:manualLayout>
              <c:x val="-2.7109707733233936E-2"/>
              <c:y val="-2.4557451151939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1.4516053700519328E-2"/>
              <c:y val="-1.027615200907670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ltUpDiag">
            <a:fgClr>
              <a:schemeClr val="accent4">
                <a:lumMod val="60000"/>
              </a:schemeClr>
            </a:fgClr>
            <a:bgClr>
              <a:schemeClr val="accent4">
                <a:lumMod val="60000"/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4">
                <a:lumMod val="60000"/>
              </a:schemeClr>
            </a:innerShdw>
          </a:effectLst>
        </c:spPr>
        <c:dLbl>
          <c:idx val="0"/>
          <c:layout>
            <c:manualLayout>
              <c:x val="-5.1188712782633768E-2"/>
              <c:y val="3.769678884528802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1.4516053700519328E-2"/>
              <c:y val="-1.027615200907670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2.7109707733233936E-2"/>
              <c:y val="-2.4557451151939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5.1188712782633768E-2"/>
              <c:y val="3.769678884528802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1.4516053700519328E-2"/>
              <c:y val="-1.027615200907670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2.7109707733233936E-2"/>
              <c:y val="-2.4557451151939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5.1188712782633768E-2"/>
              <c:y val="3.769678884528802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AC7B-4640-9A15-5A9F424226B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AC7B-4640-9A15-5A9F424226BD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AC7B-4640-9A15-5A9F424226BD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AC7B-4640-9A15-5A9F424226BD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AC7B-4640-9A15-5A9F424226BD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AC7B-4640-9A15-5A9F424226BD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AC7B-4640-9A15-5A9F424226BD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AC7B-4640-9A15-5A9F424226BD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AC7B-4640-9A15-5A9F424226BD}"/>
              </c:ext>
            </c:extLst>
          </c:dPt>
          <c:dPt>
            <c:idx val="9"/>
            <c:bubble3D val="0"/>
            <c:spPr>
              <a:pattFill prst="ltUpDiag">
                <a:fgClr>
                  <a:schemeClr val="accent4">
                    <a:lumMod val="60000"/>
                  </a:schemeClr>
                </a:fgClr>
                <a:bgClr>
                  <a:schemeClr val="accent4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3-AC7B-4640-9A15-5A9F424226BD}"/>
              </c:ext>
            </c:extLst>
          </c:dPt>
          <c:dPt>
            <c:idx val="10"/>
            <c:bubble3D val="0"/>
            <c:spPr>
              <a:pattFill prst="ltUpDiag">
                <a:fgClr>
                  <a:schemeClr val="accent5">
                    <a:lumMod val="60000"/>
                  </a:schemeClr>
                </a:fgClr>
                <a:bgClr>
                  <a:schemeClr val="accent5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5-AC7B-4640-9A15-5A9F424226BD}"/>
              </c:ext>
            </c:extLst>
          </c:dPt>
          <c:dLbls>
            <c:dLbl>
              <c:idx val="9"/>
              <c:layout>
                <c:manualLayout>
                  <c:x val="4.7126769897794284E-3"/>
                  <c:y val="-4.876467619967026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C7B-4640-9A15-5A9F424226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Sheet1!$B$4:$B$15</c:f>
              <c:numCache>
                <c:formatCode>General</c:formatCode>
                <c:ptCount val="11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C7B-4640-9A15-5A9F424226B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8276061938676569E-2"/>
          <c:y val="0.24613138368488799"/>
          <c:w val="0.33727366101003464"/>
          <c:h val="0.753868538741017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Car Status Distribution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No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272</c:v>
              </c:pt>
              <c:pt idx="1">
                <c:v>103</c:v>
              </c:pt>
              <c:pt idx="2">
                <c:v>132</c:v>
              </c:pt>
            </c:numLit>
          </c:val>
          <c:extLst>
            <c:ext xmlns:c16="http://schemas.microsoft.com/office/drawing/2014/chart" uri="{C3380CC4-5D6E-409C-BE32-E72D297353CC}">
              <c16:uniqueId val="{00000000-5044-43B7-ADB0-1FE16C5B1245}"/>
            </c:ext>
          </c:extLst>
        </c:ser>
        <c:ser>
          <c:idx val="1"/>
          <c:order val="1"/>
          <c:tx>
            <c:v>Yes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234</c:v>
              </c:pt>
              <c:pt idx="1">
                <c:v>125</c:v>
              </c:pt>
              <c:pt idx="2">
                <c:v>134</c:v>
              </c:pt>
            </c:numLit>
          </c:val>
          <c:extLst>
            <c:ext xmlns:c16="http://schemas.microsoft.com/office/drawing/2014/chart" uri="{C3380CC4-5D6E-409C-BE32-E72D297353CC}">
              <c16:uniqueId val="{00000001-5044-43B7-ADB0-1FE16C5B12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05926832"/>
        <c:axId val="111587888"/>
      </c:barChart>
      <c:catAx>
        <c:axId val="1605926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Sate</a:t>
                </a:r>
                <a:r>
                  <a:rPr lang="en-US" baseline="0" dirty="0"/>
                  <a:t> Name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7888"/>
        <c:crosses val="autoZero"/>
        <c:auto val="1"/>
        <c:lblAlgn val="ctr"/>
        <c:lblOffset val="100"/>
        <c:noMultiLvlLbl val="0"/>
      </c:catAx>
      <c:valAx>
        <c:axId val="111587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customer</a:t>
                </a:r>
                <a:r>
                  <a:rPr lang="en-US" baseline="0" dirty="0"/>
                  <a:t> by car owed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92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[v1.xlsx]Sheet1!PivotTable1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46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2"/>
                </a:gs>
                <a:gs pos="46000">
                  <a:schemeClr val="accent2"/>
                </a:gs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3"/>
                </a:gs>
                <a:gs pos="46000">
                  <a:schemeClr val="accent3"/>
                </a:gs>
                <a:gs pos="100000">
                  <a:schemeClr val="accent3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</c:pivotFmt>
      <c:pivotFmt>
        <c:idx val="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280706474190726"/>
          <c:y val="0.16412240507374329"/>
          <c:w val="0.38981014873140857"/>
          <c:h val="0.705423484952170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 Lost Customer</c:v>
                </c:pt>
                <c:pt idx="1">
                  <c:v>Almost Lost Customer</c:v>
                </c:pt>
                <c:pt idx="2">
                  <c:v>Loyal</c:v>
                </c:pt>
                <c:pt idx="3">
                  <c:v>Platinum Customer</c:v>
                </c:pt>
                <c:pt idx="4">
                  <c:v>Potential Customer</c:v>
                </c:pt>
                <c:pt idx="5">
                  <c:v>Recent Customer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1-4AD1-87DE-A17816E129A4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 Lost Customer</c:v>
                </c:pt>
                <c:pt idx="1">
                  <c:v>Almost Lost Customer</c:v>
                </c:pt>
                <c:pt idx="2">
                  <c:v>Loyal</c:v>
                </c:pt>
                <c:pt idx="3">
                  <c:v>Platinum Customer</c:v>
                </c:pt>
                <c:pt idx="4">
                  <c:v>Potential Customer</c:v>
                </c:pt>
                <c:pt idx="5">
                  <c:v>Recent Customer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D1-4AD1-87DE-A17816E129A4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 Lost Customer</c:v>
                </c:pt>
                <c:pt idx="1">
                  <c:v>Almost Lost Customer</c:v>
                </c:pt>
                <c:pt idx="2">
                  <c:v>Loyal</c:v>
                </c:pt>
                <c:pt idx="3">
                  <c:v>Platinum Customer</c:v>
                </c:pt>
                <c:pt idx="4">
                  <c:v>Potential Customer</c:v>
                </c:pt>
                <c:pt idx="5">
                  <c:v>Recent Customer</c:v>
                </c:pt>
              </c:strCache>
            </c:strRef>
          </c:cat>
          <c:val>
            <c:numRef>
              <c:f>Sheet1!$D$4:$D$10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D1-4AD1-87DE-A17816E12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471029711"/>
        <c:axId val="601816559"/>
      </c:barChart>
      <c:catAx>
        <c:axId val="4710297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Customer Titles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16559"/>
        <c:crosses val="autoZero"/>
        <c:auto val="1"/>
        <c:lblAlgn val="ctr"/>
        <c:lblOffset val="100"/>
        <c:noMultiLvlLbl val="0"/>
      </c:catAx>
      <c:valAx>
        <c:axId val="6018165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RFM</a:t>
                </a:r>
                <a:r>
                  <a:rPr lang="en-US" baseline="0" dirty="0"/>
                  <a:t> Analysis 1-4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02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[v1(AutoRecovered).xlsx]Transactions!PivotTable1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cap="all" spc="120" normalizeH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Customer Distribution 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cap="all" spc="120" normalizeH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cap="all" spc="120" normalizeH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712598425196848E-2"/>
          <c:y val="0.27361111111111114"/>
          <c:w val="0.81986180332104175"/>
          <c:h val="0.32161890010337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Transactions!$AH$6001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Transactions!$AG$6002:$AG$6008</c:f>
              <c:strCache>
                <c:ptCount val="6"/>
                <c:pt idx="0">
                  <c:v> Lost Customer</c:v>
                </c:pt>
                <c:pt idx="1">
                  <c:v>Almost Lost Customer</c:v>
                </c:pt>
                <c:pt idx="2">
                  <c:v>Loyal</c:v>
                </c:pt>
                <c:pt idx="3">
                  <c:v>Platinum Customer</c:v>
                </c:pt>
                <c:pt idx="4">
                  <c:v>Potential Customer</c:v>
                </c:pt>
                <c:pt idx="5">
                  <c:v>Recent Customer</c:v>
                </c:pt>
              </c:strCache>
            </c:strRef>
          </c:cat>
          <c:val>
            <c:numRef>
              <c:f>Transactions!$AH$6002:$AH$6008</c:f>
              <c:numCache>
                <c:formatCode>General</c:formatCode>
                <c:ptCount val="6"/>
                <c:pt idx="0">
                  <c:v>3261</c:v>
                </c:pt>
                <c:pt idx="1">
                  <c:v>4203</c:v>
                </c:pt>
                <c:pt idx="2">
                  <c:v>1969</c:v>
                </c:pt>
                <c:pt idx="3">
                  <c:v>1453</c:v>
                </c:pt>
                <c:pt idx="4">
                  <c:v>3329</c:v>
                </c:pt>
                <c:pt idx="5">
                  <c:v>2911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2-4E94-A06B-68A02DCB2F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96056400"/>
        <c:axId val="549662704"/>
      </c:barChart>
      <c:catAx>
        <c:axId val="69605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Customer Title 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62704"/>
        <c:crosses val="autoZero"/>
        <c:auto val="1"/>
        <c:lblAlgn val="ctr"/>
        <c:lblOffset val="100"/>
        <c:noMultiLvlLbl val="0"/>
      </c:catAx>
      <c:valAx>
        <c:axId val="54966270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Customer</a:t>
                </a:r>
                <a:r>
                  <a:rPr lang="en-US" baseline="0" dirty="0"/>
                  <a:t> Number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9605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[v1(AutoRecovered).xlsx]Transactions!PivotTable1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Customer Title Distribution 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By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Transactions!$AH$6001</c:f>
              <c:strCache>
                <c:ptCount val="1"/>
                <c:pt idx="0">
                  <c:v>Total</c:v>
                </c:pt>
              </c:strCache>
            </c:strRef>
          </c:tx>
          <c:explosion val="2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33-4978-8714-88E020FA64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33-4978-8714-88E020FA64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33-4978-8714-88E020FA64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33-4978-8714-88E020FA64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33-4978-8714-88E020FA64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33-4978-8714-88E020FA64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Transactions!$AG$6002:$AG$6008</c:f>
              <c:strCache>
                <c:ptCount val="6"/>
                <c:pt idx="0">
                  <c:v> Lost Customer</c:v>
                </c:pt>
                <c:pt idx="1">
                  <c:v>Almost Lost Customer</c:v>
                </c:pt>
                <c:pt idx="2">
                  <c:v>Loyal</c:v>
                </c:pt>
                <c:pt idx="3">
                  <c:v>Platinum Customer</c:v>
                </c:pt>
                <c:pt idx="4">
                  <c:v>Potential Customer</c:v>
                </c:pt>
                <c:pt idx="5">
                  <c:v>Recent Customer</c:v>
                </c:pt>
              </c:strCache>
            </c:strRef>
          </c:cat>
          <c:val>
            <c:numRef>
              <c:f>Transactions!$AH$6002:$AH$6008</c:f>
              <c:numCache>
                <c:formatCode>General</c:formatCode>
                <c:ptCount val="6"/>
                <c:pt idx="0">
                  <c:v>3261</c:v>
                </c:pt>
                <c:pt idx="1">
                  <c:v>4203</c:v>
                </c:pt>
                <c:pt idx="2">
                  <c:v>1969</c:v>
                </c:pt>
                <c:pt idx="3">
                  <c:v>1453</c:v>
                </c:pt>
                <c:pt idx="4">
                  <c:v>3329</c:v>
                </c:pt>
                <c:pt idx="5">
                  <c:v>2911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433-4978-8714-88E020FA649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52283653846156"/>
          <c:y val="0.17743371742745676"/>
          <c:w val="0.31221654647435898"/>
          <c:h val="0.82256628257254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7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US" dirty="0"/>
              <a:t>a</a:t>
            </a:r>
            <a:r>
              <a:rPr dirty="0"/>
              <a:t>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Tousif Mohammad Alam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Titles in according  RFM value </a:t>
            </a:r>
          </a:p>
        </p:txBody>
      </p:sp>
      <p:sp>
        <p:nvSpPr>
          <p:cNvPr id="133" name="Shape 82"/>
          <p:cNvSpPr/>
          <p:nvPr/>
        </p:nvSpPr>
        <p:spPr>
          <a:xfrm>
            <a:off x="3024425" y="1764674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06A29A-75D6-4341-B154-FB0D7AD5E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85717"/>
              </p:ext>
            </p:extLst>
          </p:nvPr>
        </p:nvGraphicFramePr>
        <p:xfrm>
          <a:off x="205025" y="1764674"/>
          <a:ext cx="8243651" cy="26758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8400">
                  <a:extLst>
                    <a:ext uri="{9D8B030D-6E8A-4147-A177-3AD203B41FA5}">
                      <a16:colId xmlns:a16="http://schemas.microsoft.com/office/drawing/2014/main" val="2034469789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1362663854"/>
                    </a:ext>
                  </a:extLst>
                </a:gridCol>
                <a:gridCol w="4158913">
                  <a:extLst>
                    <a:ext uri="{9D8B030D-6E8A-4147-A177-3AD203B41FA5}">
                      <a16:colId xmlns:a16="http://schemas.microsoft.com/office/drawing/2014/main" val="3393084290"/>
                    </a:ext>
                  </a:extLst>
                </a:gridCol>
                <a:gridCol w="2060913">
                  <a:extLst>
                    <a:ext uri="{9D8B030D-6E8A-4147-A177-3AD203B41FA5}">
                      <a16:colId xmlns:a16="http://schemas.microsoft.com/office/drawing/2014/main" val="916290191"/>
                    </a:ext>
                  </a:extLst>
                </a:gridCol>
              </a:tblGrid>
              <a:tr h="2222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Titles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52022"/>
                  </a:ext>
                </a:extLst>
              </a:tr>
              <a:tr h="3279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Platinum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engagement regularity and spend most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0113"/>
                  </a:ext>
                </a:extLst>
              </a:tr>
              <a:tr h="3279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Loyal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buy quite frequently and spend regularly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86286"/>
                  </a:ext>
                </a:extLst>
              </a:tr>
              <a:tr h="3279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recently purchase and purchase before but not very 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40191"/>
                  </a:ext>
                </a:extLst>
              </a:tr>
              <a:tr h="3279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purchase for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2568"/>
                  </a:ext>
                </a:extLst>
              </a:tr>
              <a:tr h="3279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spend after a while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3938"/>
                  </a:ext>
                </a:extLst>
              </a:tr>
              <a:tr h="3279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low frequency, but purchase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11087"/>
                  </a:ext>
                </a:extLst>
              </a:tr>
              <a:tr h="3279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purchase occasionally and never come back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75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8819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97400" y="108323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Distribution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024425" y="1764674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69442DD-264A-4AEF-9F78-48B491836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133205"/>
              </p:ext>
            </p:extLst>
          </p:nvPr>
        </p:nvGraphicFramePr>
        <p:xfrm>
          <a:off x="221424" y="1591416"/>
          <a:ext cx="5322125" cy="3288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55DF38D-1D19-456F-A2C4-75FF83FFC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121491"/>
              </p:ext>
            </p:extLst>
          </p:nvPr>
        </p:nvGraphicFramePr>
        <p:xfrm>
          <a:off x="4945375" y="1020151"/>
          <a:ext cx="3993600" cy="3331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44408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919650" y="76862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 Top 1000 Customer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669203-E3A6-473E-B87B-59B8A47EE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91741"/>
              </p:ext>
            </p:extLst>
          </p:nvPr>
        </p:nvGraphicFramePr>
        <p:xfrm>
          <a:off x="308234" y="1449074"/>
          <a:ext cx="8565600" cy="2011680"/>
        </p:xfrm>
        <a:graphic>
          <a:graphicData uri="http://schemas.openxmlformats.org/drawingml/2006/table">
            <a:tbl>
              <a:tblPr firstRow="1" lastCol="1" bandRow="1">
                <a:tableStyleId>{BC89EF96-8CEA-46FF-86C4-4CE0E7609802}</a:tableStyleId>
              </a:tblPr>
              <a:tblGrid>
                <a:gridCol w="528705">
                  <a:extLst>
                    <a:ext uri="{9D8B030D-6E8A-4147-A177-3AD203B41FA5}">
                      <a16:colId xmlns:a16="http://schemas.microsoft.com/office/drawing/2014/main" val="2034469789"/>
                    </a:ext>
                  </a:extLst>
                </a:gridCol>
                <a:gridCol w="1557769">
                  <a:extLst>
                    <a:ext uri="{9D8B030D-6E8A-4147-A177-3AD203B41FA5}">
                      <a16:colId xmlns:a16="http://schemas.microsoft.com/office/drawing/2014/main" val="1362663854"/>
                    </a:ext>
                  </a:extLst>
                </a:gridCol>
                <a:gridCol w="4332295">
                  <a:extLst>
                    <a:ext uri="{9D8B030D-6E8A-4147-A177-3AD203B41FA5}">
                      <a16:colId xmlns:a16="http://schemas.microsoft.com/office/drawing/2014/main" val="3393084290"/>
                    </a:ext>
                  </a:extLst>
                </a:gridCol>
                <a:gridCol w="2146831">
                  <a:extLst>
                    <a:ext uri="{9D8B030D-6E8A-4147-A177-3AD203B41FA5}">
                      <a16:colId xmlns:a16="http://schemas.microsoft.com/office/drawing/2014/main" val="916290191"/>
                    </a:ext>
                  </a:extLst>
                </a:gridCol>
              </a:tblGrid>
              <a:tr h="1466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Numbers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52022"/>
                  </a:ext>
                </a:extLst>
              </a:tr>
              <a:tr h="2031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Platinum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engagement regularity and spend most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0113"/>
                  </a:ext>
                </a:extLst>
              </a:tr>
              <a:tr h="1402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Loyal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buy quite frequently and spend regularly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86286"/>
                  </a:ext>
                </a:extLst>
              </a:tr>
              <a:tr h="2278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recently purchase and purchase before but not very 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40191"/>
                  </a:ext>
                </a:extLst>
              </a:tr>
              <a:tr h="2031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purchase for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2568"/>
                  </a:ext>
                </a:extLst>
              </a:tr>
              <a:tr h="2031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low frequency, but purchase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11087"/>
                  </a:ext>
                </a:extLst>
              </a:tr>
              <a:tr h="2812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who purchase occasionally and never come back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75674"/>
                  </a:ext>
                </a:extLst>
              </a:tr>
            </a:tbl>
          </a:graphicData>
        </a:graphic>
      </p:graphicFrame>
      <p:sp>
        <p:nvSpPr>
          <p:cNvPr id="3" name="Shape 99">
            <a:extLst>
              <a:ext uri="{FF2B5EF4-FFF2-40B4-BE49-F238E27FC236}">
                <a16:creationId xmlns:a16="http://schemas.microsoft.com/office/drawing/2014/main" id="{FB02E15C-341A-4D63-A11C-0816E38C5035}"/>
              </a:ext>
            </a:extLst>
          </p:cNvPr>
          <p:cNvSpPr/>
          <p:nvPr/>
        </p:nvSpPr>
        <p:spPr>
          <a:xfrm>
            <a:off x="1128950" y="4120784"/>
            <a:ext cx="6310075" cy="59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Open Sans."/>
              </a:rPr>
              <a:t>Focus Top 1000 Potential Customer who purchase recently</a:t>
            </a:r>
          </a:p>
          <a:p>
            <a:endParaRPr sz="1200" b="0" dirty="0">
              <a:latin typeface="Open Sans.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74800" y="872007"/>
            <a:ext cx="3995500" cy="393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/>
              <a:t>Problem Specification 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Sprocket Central Pty Ltd is a company that key target is selling high-quality bikes.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company is looking to increasing their sell to the target customer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3 dataset is provided with last transaction history to analyze the dataset to find the insights. </a:t>
            </a:r>
          </a:p>
          <a:p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438650" y="762240"/>
            <a:ext cx="4500325" cy="3422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/>
                </a:solidFill>
                <a:latin typeface="Open Sans."/>
                <a:cs typeface="Aharoni" panose="020B0604020202020204" pitchFamily="2" charset="-79"/>
              </a:rPr>
              <a:t>Dataset Summary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."/>
              </a:rPr>
              <a:t>Purchases history for last 3 years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."/>
              </a:rPr>
              <a:t>Job and job industry distribution  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."/>
              </a:rPr>
              <a:t>Customer Age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."/>
              </a:rPr>
              <a:t>Wealth &amp; Vehicle status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."/>
              </a:rPr>
              <a:t>RFM Analysis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291125" y="1764674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-Details in the email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18EA-BFB0-42E1-9FBB-E72EC47E7D7F}"/>
              </a:ext>
            </a:extLst>
          </p:cNvPr>
          <p:cNvSpPr txBox="1"/>
          <p:nvPr/>
        </p:nvSpPr>
        <p:spPr>
          <a:xfrm>
            <a:off x="2278856" y="2408337"/>
            <a:ext cx="459581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Customers’ Age Distribution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81290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between new and old customers value is quick significate.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greatest number of customers are in age to 40-50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young customer based is gradually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customer list is quite high in middle age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Customer list suggest that  whose age is  70+ getting deceased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D8038FF-F6BA-4453-A172-55AE8A9D7C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836483"/>
              </p:ext>
            </p:extLst>
          </p:nvPr>
        </p:nvGraphicFramePr>
        <p:xfrm>
          <a:off x="4804376" y="820525"/>
          <a:ext cx="4339623" cy="202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37F79AD-03A8-46CB-9548-39276D142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046846"/>
              </p:ext>
            </p:extLst>
          </p:nvPr>
        </p:nvGraphicFramePr>
        <p:xfrm>
          <a:off x="4804376" y="2601576"/>
          <a:ext cx="4339623" cy="240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-15501" y="78005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Last 3 years purchases summary by gender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024425" y="1764674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18EA-BFB0-42E1-9FBB-E72EC47E7D7F}"/>
              </a:ext>
            </a:extLst>
          </p:cNvPr>
          <p:cNvSpPr txBox="1"/>
          <p:nvPr/>
        </p:nvSpPr>
        <p:spPr>
          <a:xfrm>
            <a:off x="364712" y="1957145"/>
            <a:ext cx="4000024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last 3 years of purchases it slows that male customer is 50% and female customer in 49%.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2% is customer have unknown value.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D72EDC-7F26-429C-8A08-2A1297AD0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999854"/>
              </p:ext>
            </p:extLst>
          </p:nvPr>
        </p:nvGraphicFramePr>
        <p:xfrm>
          <a:off x="5462637" y="1068478"/>
          <a:ext cx="3471813" cy="317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8344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024425" y="1764674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DA35C-BFF6-4FA7-82DB-BD27B3E79BEE}"/>
              </a:ext>
            </a:extLst>
          </p:cNvPr>
          <p:cNvSpPr txBox="1"/>
          <p:nvPr/>
        </p:nvSpPr>
        <p:spPr>
          <a:xfrm>
            <a:off x="102836" y="1531967"/>
            <a:ext cx="3444240" cy="3041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."/>
              </a:rPr>
              <a:t>From dataset it is slowing that 21% customer is from financial services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."/>
              </a:rPr>
              <a:t>20% from manufacturing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."/>
              </a:rPr>
              <a:t>15% from Health Industry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."/>
              </a:rPr>
              <a:t>In respect of job industry, most of the customer remain same. Not any notable  change.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C550953-9ADD-4F4D-AEB2-0A55B4DF7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64475"/>
              </p:ext>
            </p:extLst>
          </p:nvPr>
        </p:nvGraphicFramePr>
        <p:xfrm>
          <a:off x="6271259" y="1262583"/>
          <a:ext cx="2769905" cy="3310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D04FBEF-5AFE-403E-8401-C110C42A8E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239299"/>
              </p:ext>
            </p:extLst>
          </p:nvPr>
        </p:nvGraphicFramePr>
        <p:xfrm>
          <a:off x="3576400" y="1268944"/>
          <a:ext cx="2769905" cy="312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24272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5168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Status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3024425" y="1764674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DA35C-BFF6-4FA7-82DB-BD27B3E79BEE}"/>
              </a:ext>
            </a:extLst>
          </p:cNvPr>
          <p:cNvSpPr txBox="1"/>
          <p:nvPr/>
        </p:nvSpPr>
        <p:spPr>
          <a:xfrm>
            <a:off x="205024" y="1244091"/>
            <a:ext cx="4290775" cy="3041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."/>
              </a:rPr>
              <a:t>NSW is the largest number of customer who do not owned car. However, the customer number is NSW in higher than other state.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."/>
              </a:rPr>
              <a:t>In Victoria, Almost same number of people who owned car or who does not.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."/>
              </a:rPr>
              <a:t>Queensland car owned customer number higher than who does have any personal car.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F044E6-768A-4A21-B03F-FFD3DD6AF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821136"/>
              </p:ext>
            </p:extLst>
          </p:nvPr>
        </p:nvGraphicFramePr>
        <p:xfrm>
          <a:off x="4366975" y="10832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050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</a:p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024425" y="1764674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18EA-BFB0-42E1-9FBB-E72EC47E7D7F}"/>
              </a:ext>
            </a:extLst>
          </p:cNvPr>
          <p:cNvSpPr txBox="1"/>
          <p:nvPr/>
        </p:nvSpPr>
        <p:spPr>
          <a:xfrm>
            <a:off x="373375" y="1803257"/>
            <a:ext cx="4198625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RFM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(recency, frequency, monetary)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marketing technique used to determine quantitatively which customers are the best ones by examining recent purchased, frequency of purchased and customer spending.  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EA79D74-0E80-4E78-8805-24AA5600F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663047"/>
              </p:ext>
            </p:extLst>
          </p:nvPr>
        </p:nvGraphicFramePr>
        <p:xfrm>
          <a:off x="4603901" y="1119799"/>
          <a:ext cx="4572000" cy="375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02955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1030</Words>
  <Application>Microsoft Office PowerPoint</Application>
  <PresentationFormat>On-screen Show (16:9)</PresentationFormat>
  <Paragraphs>169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Calibri</vt:lpstr>
      <vt:lpstr>Open Sans</vt:lpstr>
      <vt:lpstr>Open Sans Extrabold</vt:lpstr>
      <vt:lpstr>Open Sans Light</vt:lpstr>
      <vt:lpstr>Open Sans.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TOUSIF MOHAMMAD ALAM</cp:lastModifiedBy>
  <cp:revision>29</cp:revision>
  <dcterms:modified xsi:type="dcterms:W3CDTF">2020-10-07T18:25:46Z</dcterms:modified>
</cp:coreProperties>
</file>