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75" r:id="rId8"/>
    <p:sldId id="264" r:id="rId9"/>
    <p:sldId id="257" r:id="rId10"/>
    <p:sldId id="265" r:id="rId11"/>
    <p:sldId id="284" r:id="rId12"/>
    <p:sldId id="266" r:id="rId13"/>
    <p:sldId id="271" r:id="rId14"/>
    <p:sldId id="267" r:id="rId15"/>
    <p:sldId id="268" r:id="rId16"/>
    <p:sldId id="269" r:id="rId17"/>
    <p:sldId id="286" r:id="rId18"/>
    <p:sldId id="270" r:id="rId19"/>
    <p:sldId id="272" r:id="rId20"/>
    <p:sldId id="273" r:id="rId21"/>
    <p:sldId id="274" r:id="rId22"/>
    <p:sldId id="276" r:id="rId23"/>
    <p:sldId id="277" r:id="rId24"/>
    <p:sldId id="285" r:id="rId25"/>
    <p:sldId id="282" r:id="rId26"/>
    <p:sldId id="283" r:id="rId27"/>
    <p:sldId id="278" r:id="rId28"/>
    <p:sldId id="279" r:id="rId29"/>
    <p:sldId id="280" r:id="rId30"/>
    <p:sldId id="28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varScale="1">
        <p:scale>
          <a:sx n="31" d="100"/>
          <a:sy n="31" d="100"/>
        </p:scale>
        <p:origin x="-135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61C572-F560-459E-945F-5701BBCBB434}"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472F790-EE8D-44E2-B8E5-48FB55C853E0}">
      <dgm:prSet phldrT="[テキスト]"/>
      <dgm:spPr/>
      <dgm:t>
        <a:bodyPr/>
        <a:lstStyle/>
        <a:p>
          <a:r>
            <a:rPr kumimoji="1" lang="ja-JP" altLang="en-US" b="1" dirty="0" smtClean="0"/>
            <a:t>ふぇぇぇ</a:t>
          </a:r>
          <a:endParaRPr kumimoji="1" lang="ja-JP" altLang="en-US" b="1" dirty="0"/>
        </a:p>
      </dgm:t>
    </dgm:pt>
    <dgm:pt modelId="{8CFF266B-6E38-4B84-956A-D5D081A9AD3D}" type="parTrans" cxnId="{BB1F3728-1EBC-4AB3-BB4D-ECF6DD039AA4}">
      <dgm:prSet/>
      <dgm:spPr/>
      <dgm:t>
        <a:bodyPr/>
        <a:lstStyle/>
        <a:p>
          <a:endParaRPr kumimoji="1" lang="ja-JP" altLang="en-US"/>
        </a:p>
      </dgm:t>
    </dgm:pt>
    <dgm:pt modelId="{1B462874-4066-4AA1-860F-EEF652133B85}" type="sibTrans" cxnId="{BB1F3728-1EBC-4AB3-BB4D-ECF6DD039AA4}">
      <dgm:prSet/>
      <dgm:spPr/>
      <dgm:t>
        <a:bodyPr/>
        <a:lstStyle/>
        <a:p>
          <a:endParaRPr kumimoji="1" lang="ja-JP" altLang="en-US"/>
        </a:p>
      </dgm:t>
    </dgm:pt>
    <dgm:pt modelId="{6555B1D5-A124-41EE-B738-23C28D124E23}" type="pres">
      <dgm:prSet presAssocID="{2461C572-F560-459E-945F-5701BBCBB434}" presName="hierChild1" presStyleCnt="0">
        <dgm:presLayoutVars>
          <dgm:chPref val="1"/>
          <dgm:dir/>
          <dgm:animOne val="branch"/>
          <dgm:animLvl val="lvl"/>
          <dgm:resizeHandles/>
        </dgm:presLayoutVars>
      </dgm:prSet>
      <dgm:spPr/>
    </dgm:pt>
    <dgm:pt modelId="{39B53AD1-C900-41BA-87A8-6BEE45DD5AA4}" type="pres">
      <dgm:prSet presAssocID="{0472F790-EE8D-44E2-B8E5-48FB55C853E0}" presName="hierRoot1" presStyleCnt="0"/>
      <dgm:spPr/>
    </dgm:pt>
    <dgm:pt modelId="{9A942362-1CA9-4F32-8224-D08B66C9DF23}" type="pres">
      <dgm:prSet presAssocID="{0472F790-EE8D-44E2-B8E5-48FB55C853E0}" presName="composite" presStyleCnt="0"/>
      <dgm:spPr/>
    </dgm:pt>
    <dgm:pt modelId="{1CE0441C-C394-4EBB-8661-FEC9D567E814}" type="pres">
      <dgm:prSet presAssocID="{0472F790-EE8D-44E2-B8E5-48FB55C853E0}" presName="image" presStyleLbl="node0" presStyleIdx="0" presStyleCnt="1" custLinFactX="41875" custLinFactNeighborX="100000" custLinFactNeighborY="-187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C0FE63E-D3A0-44C8-9446-C0083C759F67}" type="pres">
      <dgm:prSet presAssocID="{0472F790-EE8D-44E2-B8E5-48FB55C853E0}" presName="text" presStyleLbl="revTx" presStyleIdx="0" presStyleCnt="1" custLinFactNeighborX="-73332" custLinFactNeighborY="626">
        <dgm:presLayoutVars>
          <dgm:chPref val="3"/>
        </dgm:presLayoutVars>
      </dgm:prSet>
      <dgm:spPr/>
      <dgm:t>
        <a:bodyPr/>
        <a:lstStyle/>
        <a:p>
          <a:endParaRPr kumimoji="1" lang="ja-JP" altLang="en-US"/>
        </a:p>
      </dgm:t>
    </dgm:pt>
    <dgm:pt modelId="{251AC39A-C074-4DA8-B672-E1E31C7FCDA2}" type="pres">
      <dgm:prSet presAssocID="{0472F790-EE8D-44E2-B8E5-48FB55C853E0}" presName="hierChild2" presStyleCnt="0"/>
      <dgm:spPr/>
    </dgm:pt>
  </dgm:ptLst>
  <dgm:cxnLst>
    <dgm:cxn modelId="{F45654BB-8EC2-400C-AD07-F906A52F5125}" type="presOf" srcId="{0472F790-EE8D-44E2-B8E5-48FB55C853E0}" destId="{5C0FE63E-D3A0-44C8-9446-C0083C759F67}" srcOrd="0" destOrd="0" presId="urn:microsoft.com/office/officeart/2009/layout/CirclePictureHierarchy"/>
    <dgm:cxn modelId="{FFAEDFEB-9661-4B44-B803-76E3DD554B13}" type="presOf" srcId="{2461C572-F560-459E-945F-5701BBCBB434}" destId="{6555B1D5-A124-41EE-B738-23C28D124E23}" srcOrd="0" destOrd="0" presId="urn:microsoft.com/office/officeart/2009/layout/CirclePictureHierarchy"/>
    <dgm:cxn modelId="{BB1F3728-1EBC-4AB3-BB4D-ECF6DD039AA4}" srcId="{2461C572-F560-459E-945F-5701BBCBB434}" destId="{0472F790-EE8D-44E2-B8E5-48FB55C853E0}" srcOrd="0" destOrd="0" parTransId="{8CFF266B-6E38-4B84-956A-D5D081A9AD3D}" sibTransId="{1B462874-4066-4AA1-860F-EEF652133B85}"/>
    <dgm:cxn modelId="{3E6E4AE1-5E40-447B-99B7-D7F911A68CC1}" type="presParOf" srcId="{6555B1D5-A124-41EE-B738-23C28D124E23}" destId="{39B53AD1-C900-41BA-87A8-6BEE45DD5AA4}" srcOrd="0" destOrd="0" presId="urn:microsoft.com/office/officeart/2009/layout/CirclePictureHierarchy"/>
    <dgm:cxn modelId="{B99A273A-6396-4995-9885-15840371C1A8}" type="presParOf" srcId="{39B53AD1-C900-41BA-87A8-6BEE45DD5AA4}" destId="{9A942362-1CA9-4F32-8224-D08B66C9DF23}" srcOrd="0" destOrd="0" presId="urn:microsoft.com/office/officeart/2009/layout/CirclePictureHierarchy"/>
    <dgm:cxn modelId="{9D130376-9CEA-4A4D-AF13-758F5704D9AB}" type="presParOf" srcId="{9A942362-1CA9-4F32-8224-D08B66C9DF23}" destId="{1CE0441C-C394-4EBB-8661-FEC9D567E814}" srcOrd="0" destOrd="0" presId="urn:microsoft.com/office/officeart/2009/layout/CirclePictureHierarchy"/>
    <dgm:cxn modelId="{229933EE-6041-4F67-AFBE-A526167164BC}" type="presParOf" srcId="{9A942362-1CA9-4F32-8224-D08B66C9DF23}" destId="{5C0FE63E-D3A0-44C8-9446-C0083C759F67}" srcOrd="1" destOrd="0" presId="urn:microsoft.com/office/officeart/2009/layout/CirclePictureHierarchy"/>
    <dgm:cxn modelId="{E95DDAFD-F235-4304-89A7-C7FD2C8B3C45}" type="presParOf" srcId="{39B53AD1-C900-41BA-87A8-6BEE45DD5AA4}" destId="{251AC39A-C074-4DA8-B672-E1E31C7FCDA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1C572-F560-459E-945F-5701BBCBB434}"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0472F790-EE8D-44E2-B8E5-48FB55C853E0}">
      <dgm:prSet phldrT="[テキスト]"/>
      <dgm:spPr/>
      <dgm:t>
        <a:bodyPr/>
        <a:lstStyle/>
        <a:p>
          <a:r>
            <a:rPr kumimoji="1" lang="ja-JP" altLang="en-US" b="1" smtClean="0"/>
            <a:t>あぉぉぉ</a:t>
          </a:r>
          <a:r>
            <a:rPr kumimoji="1" lang="en-US" altLang="ja-JP" b="1" dirty="0" smtClean="0"/>
            <a:t>(´</a:t>
          </a:r>
          <a:r>
            <a:rPr kumimoji="1" lang="ja-JP" altLang="en-US" b="1" dirty="0" smtClean="0"/>
            <a:t>・</a:t>
          </a:r>
          <a:r>
            <a:rPr kumimoji="1" lang="en-US" altLang="ja-JP" b="1" dirty="0" smtClean="0"/>
            <a:t>ω</a:t>
          </a:r>
          <a:r>
            <a:rPr kumimoji="1" lang="ja-JP" altLang="en-US" b="1" dirty="0" smtClean="0"/>
            <a:t>・｀</a:t>
          </a:r>
          <a:r>
            <a:rPr kumimoji="1" lang="en-US" altLang="ja-JP" b="1" dirty="0" smtClean="0"/>
            <a:t>)</a:t>
          </a:r>
          <a:endParaRPr kumimoji="1" lang="ja-JP" altLang="en-US" b="1" dirty="0"/>
        </a:p>
      </dgm:t>
    </dgm:pt>
    <dgm:pt modelId="{8CFF266B-6E38-4B84-956A-D5D081A9AD3D}" type="parTrans" cxnId="{BB1F3728-1EBC-4AB3-BB4D-ECF6DD039AA4}">
      <dgm:prSet/>
      <dgm:spPr/>
      <dgm:t>
        <a:bodyPr/>
        <a:lstStyle/>
        <a:p>
          <a:endParaRPr kumimoji="1" lang="ja-JP" altLang="en-US"/>
        </a:p>
      </dgm:t>
    </dgm:pt>
    <dgm:pt modelId="{1B462874-4066-4AA1-860F-EEF652133B85}" type="sibTrans" cxnId="{BB1F3728-1EBC-4AB3-BB4D-ECF6DD039AA4}">
      <dgm:prSet/>
      <dgm:spPr/>
      <dgm:t>
        <a:bodyPr/>
        <a:lstStyle/>
        <a:p>
          <a:endParaRPr kumimoji="1" lang="ja-JP" altLang="en-US"/>
        </a:p>
      </dgm:t>
    </dgm:pt>
    <dgm:pt modelId="{6555B1D5-A124-41EE-B738-23C28D124E23}" type="pres">
      <dgm:prSet presAssocID="{2461C572-F560-459E-945F-5701BBCBB434}" presName="hierChild1" presStyleCnt="0">
        <dgm:presLayoutVars>
          <dgm:chPref val="1"/>
          <dgm:dir/>
          <dgm:animOne val="branch"/>
          <dgm:animLvl val="lvl"/>
          <dgm:resizeHandles/>
        </dgm:presLayoutVars>
      </dgm:prSet>
      <dgm:spPr/>
    </dgm:pt>
    <dgm:pt modelId="{39B53AD1-C900-41BA-87A8-6BEE45DD5AA4}" type="pres">
      <dgm:prSet presAssocID="{0472F790-EE8D-44E2-B8E5-48FB55C853E0}" presName="hierRoot1" presStyleCnt="0"/>
      <dgm:spPr/>
    </dgm:pt>
    <dgm:pt modelId="{9A942362-1CA9-4F32-8224-D08B66C9DF23}" type="pres">
      <dgm:prSet presAssocID="{0472F790-EE8D-44E2-B8E5-48FB55C853E0}" presName="composite" presStyleCnt="0"/>
      <dgm:spPr/>
    </dgm:pt>
    <dgm:pt modelId="{1CE0441C-C394-4EBB-8661-FEC9D567E814}" type="pres">
      <dgm:prSet presAssocID="{0472F790-EE8D-44E2-B8E5-48FB55C853E0}" presName="image" presStyleLbl="node0" presStyleIdx="0" presStyleCnt="1" custLinFactX="41875" custLinFactNeighborX="100000" custLinFactNeighborY="-187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C0FE63E-D3A0-44C8-9446-C0083C759F67}" type="pres">
      <dgm:prSet presAssocID="{0472F790-EE8D-44E2-B8E5-48FB55C853E0}" presName="text" presStyleLbl="revTx" presStyleIdx="0" presStyleCnt="1" custLinFactNeighborX="-73332" custLinFactNeighborY="626">
        <dgm:presLayoutVars>
          <dgm:chPref val="3"/>
        </dgm:presLayoutVars>
      </dgm:prSet>
      <dgm:spPr/>
      <dgm:t>
        <a:bodyPr/>
        <a:lstStyle/>
        <a:p>
          <a:endParaRPr kumimoji="1" lang="ja-JP" altLang="en-US"/>
        </a:p>
      </dgm:t>
    </dgm:pt>
    <dgm:pt modelId="{251AC39A-C074-4DA8-B672-E1E31C7FCDA2}" type="pres">
      <dgm:prSet presAssocID="{0472F790-EE8D-44E2-B8E5-48FB55C853E0}" presName="hierChild2" presStyleCnt="0"/>
      <dgm:spPr/>
    </dgm:pt>
  </dgm:ptLst>
  <dgm:cxnLst>
    <dgm:cxn modelId="{BABA40CB-36A2-473D-8DCE-5BF0EFB525D4}" type="presOf" srcId="{2461C572-F560-459E-945F-5701BBCBB434}" destId="{6555B1D5-A124-41EE-B738-23C28D124E23}" srcOrd="0" destOrd="0" presId="urn:microsoft.com/office/officeart/2009/layout/CirclePictureHierarchy"/>
    <dgm:cxn modelId="{C342AF5A-0C46-43CB-AF4E-206DA7D54CF3}" type="presOf" srcId="{0472F790-EE8D-44E2-B8E5-48FB55C853E0}" destId="{5C0FE63E-D3A0-44C8-9446-C0083C759F67}" srcOrd="0" destOrd="0" presId="urn:microsoft.com/office/officeart/2009/layout/CirclePictureHierarchy"/>
    <dgm:cxn modelId="{BB1F3728-1EBC-4AB3-BB4D-ECF6DD039AA4}" srcId="{2461C572-F560-459E-945F-5701BBCBB434}" destId="{0472F790-EE8D-44E2-B8E5-48FB55C853E0}" srcOrd="0" destOrd="0" parTransId="{8CFF266B-6E38-4B84-956A-D5D081A9AD3D}" sibTransId="{1B462874-4066-4AA1-860F-EEF652133B85}"/>
    <dgm:cxn modelId="{286998F5-54E0-4738-813F-82C1006D30D6}" type="presParOf" srcId="{6555B1D5-A124-41EE-B738-23C28D124E23}" destId="{39B53AD1-C900-41BA-87A8-6BEE45DD5AA4}" srcOrd="0" destOrd="0" presId="urn:microsoft.com/office/officeart/2009/layout/CirclePictureHierarchy"/>
    <dgm:cxn modelId="{A83D3706-00FB-47DC-AD96-EEA95BA9FA95}" type="presParOf" srcId="{39B53AD1-C900-41BA-87A8-6BEE45DD5AA4}" destId="{9A942362-1CA9-4F32-8224-D08B66C9DF23}" srcOrd="0" destOrd="0" presId="urn:microsoft.com/office/officeart/2009/layout/CirclePictureHierarchy"/>
    <dgm:cxn modelId="{EE99FC1C-550D-4D14-88F1-5CF438E082EE}" type="presParOf" srcId="{9A942362-1CA9-4F32-8224-D08B66C9DF23}" destId="{1CE0441C-C394-4EBB-8661-FEC9D567E814}" srcOrd="0" destOrd="0" presId="urn:microsoft.com/office/officeart/2009/layout/CirclePictureHierarchy"/>
    <dgm:cxn modelId="{5F866B3B-5964-4833-8D2C-474404962CAE}" type="presParOf" srcId="{9A942362-1CA9-4F32-8224-D08B66C9DF23}" destId="{5C0FE63E-D3A0-44C8-9446-C0083C759F67}" srcOrd="1" destOrd="0" presId="urn:microsoft.com/office/officeart/2009/layout/CirclePictureHierarchy"/>
    <dgm:cxn modelId="{48CEA3E0-19D1-4B41-910D-26EE2B813878}" type="presParOf" srcId="{39B53AD1-C900-41BA-87A8-6BEE45DD5AA4}" destId="{251AC39A-C074-4DA8-B672-E1E31C7FCDA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0441C-C394-4EBB-8661-FEC9D567E814}">
      <dsp:nvSpPr>
        <dsp:cNvPr id="0" name=""/>
        <dsp:cNvSpPr/>
      </dsp:nvSpPr>
      <dsp:spPr>
        <a:xfrm>
          <a:off x="2421636" y="736109"/>
          <a:ext cx="1706880" cy="17068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FE63E-D3A0-44C8-9446-C0083C759F67}">
      <dsp:nvSpPr>
        <dsp:cNvPr id="0" name=""/>
        <dsp:cNvSpPr/>
      </dsp:nvSpPr>
      <dsp:spPr>
        <a:xfrm>
          <a:off x="0" y="736109"/>
          <a:ext cx="25603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l" defTabSz="1911350">
            <a:lnSpc>
              <a:spcPct val="90000"/>
            </a:lnSpc>
            <a:spcBef>
              <a:spcPct val="0"/>
            </a:spcBef>
            <a:spcAft>
              <a:spcPct val="35000"/>
            </a:spcAft>
          </a:pPr>
          <a:r>
            <a:rPr kumimoji="1" lang="ja-JP" altLang="en-US" sz="4300" b="1" kern="1200" dirty="0" smtClean="0"/>
            <a:t>ふぇぇぇ</a:t>
          </a:r>
          <a:endParaRPr kumimoji="1" lang="ja-JP" altLang="en-US" sz="4300" b="1" kern="1200" dirty="0"/>
        </a:p>
      </dsp:txBody>
      <dsp:txXfrm>
        <a:off x="0" y="736109"/>
        <a:ext cx="2560320" cy="170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0441C-C394-4EBB-8661-FEC9D567E814}">
      <dsp:nvSpPr>
        <dsp:cNvPr id="0" name=""/>
        <dsp:cNvSpPr/>
      </dsp:nvSpPr>
      <dsp:spPr>
        <a:xfrm>
          <a:off x="2421636" y="736109"/>
          <a:ext cx="1706880" cy="17068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FE63E-D3A0-44C8-9446-C0083C759F67}">
      <dsp:nvSpPr>
        <dsp:cNvPr id="0" name=""/>
        <dsp:cNvSpPr/>
      </dsp:nvSpPr>
      <dsp:spPr>
        <a:xfrm>
          <a:off x="0" y="736109"/>
          <a:ext cx="25603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kumimoji="1" lang="ja-JP" altLang="en-US" sz="3400" b="1" kern="1200" smtClean="0"/>
            <a:t>あぉぉぉ</a:t>
          </a:r>
          <a:r>
            <a:rPr kumimoji="1" lang="en-US" altLang="ja-JP" sz="3400" b="1" kern="1200" dirty="0" smtClean="0"/>
            <a:t>(´</a:t>
          </a:r>
          <a:r>
            <a:rPr kumimoji="1" lang="ja-JP" altLang="en-US" sz="3400" b="1" kern="1200" dirty="0" smtClean="0"/>
            <a:t>・</a:t>
          </a:r>
          <a:r>
            <a:rPr kumimoji="1" lang="en-US" altLang="ja-JP" sz="3400" b="1" kern="1200" dirty="0" smtClean="0"/>
            <a:t>ω</a:t>
          </a:r>
          <a:r>
            <a:rPr kumimoji="1" lang="ja-JP" altLang="en-US" sz="3400" b="1" kern="1200" dirty="0" smtClean="0"/>
            <a:t>・｀</a:t>
          </a:r>
          <a:r>
            <a:rPr kumimoji="1" lang="en-US" altLang="ja-JP" sz="3400" b="1" kern="1200" dirty="0" smtClean="0"/>
            <a:t>)</a:t>
          </a:r>
          <a:endParaRPr kumimoji="1" lang="ja-JP" altLang="en-US" sz="3400" b="1" kern="1200" dirty="0"/>
        </a:p>
      </dsp:txBody>
      <dsp:txXfrm>
        <a:off x="0" y="736109"/>
        <a:ext cx="2560320" cy="170688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13851224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188978181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6215770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98120665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5025958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395366255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35314736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22282674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5059685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41352211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5CEB6B9-ABD3-4B58-9CDA-8ADFDD6B2A64}" type="datetimeFigureOut">
              <a:rPr kumimoji="1" lang="ja-JP" altLang="en-US" smtClean="0"/>
              <a:t>2012/8/29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7DB6DB-7E52-4C63-86A2-A53F5AACA7C0}" type="slidenum">
              <a:rPr kumimoji="1" lang="ja-JP" altLang="en-US" smtClean="0"/>
              <a:t>‹#›</a:t>
            </a:fld>
            <a:endParaRPr kumimoji="1" lang="ja-JP" altLang="en-US"/>
          </a:p>
        </p:txBody>
      </p:sp>
    </p:spTree>
    <p:extLst>
      <p:ext uri="{BB962C8B-B14F-4D97-AF65-F5344CB8AC3E}">
        <p14:creationId xmlns:p14="http://schemas.microsoft.com/office/powerpoint/2010/main" val="6035893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5" name="直線コネクタ 14"/>
          <p:cNvCxnSpPr/>
          <p:nvPr userDrawn="1"/>
        </p:nvCxnSpPr>
        <p:spPr>
          <a:xfrm>
            <a:off x="0" y="6468580"/>
            <a:ext cx="9324528"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userDrawn="1"/>
        </p:nvCxnSpPr>
        <p:spPr>
          <a:xfrm>
            <a:off x="460048" y="-99392"/>
            <a:ext cx="0" cy="7128792"/>
          </a:xfrm>
          <a:prstGeom prst="line">
            <a:avLst/>
          </a:prstGeom>
        </p:spPr>
        <p:style>
          <a:lnRef idx="1">
            <a:schemeClr val="dk1"/>
          </a:lnRef>
          <a:fillRef idx="0">
            <a:schemeClr val="dk1"/>
          </a:fillRef>
          <a:effectRef idx="0">
            <a:schemeClr val="dk1"/>
          </a:effectRef>
          <a:fontRef idx="minor">
            <a:schemeClr val="tx1"/>
          </a:fontRef>
        </p:style>
      </p:cxnSp>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EB6B9-ABD3-4B58-9CDA-8ADFDD6B2A64}" type="datetimeFigureOut">
              <a:rPr kumimoji="1" lang="ja-JP" altLang="en-US" smtClean="0"/>
              <a:t>2012/8/29</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DB6DB-7E52-4C63-86A2-A53F5AACA7C0}" type="slidenum">
              <a:rPr kumimoji="1" lang="ja-JP" altLang="en-US" smtClean="0"/>
              <a:t>‹#›</a:t>
            </a:fld>
            <a:endParaRPr kumimoji="1" lang="ja-JP" altLang="en-US"/>
          </a:p>
        </p:txBody>
      </p:sp>
      <p:pic>
        <p:nvPicPr>
          <p:cNvPr id="7" name="図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9822" y="6165305"/>
            <a:ext cx="600457" cy="606553"/>
          </a:xfrm>
          <a:prstGeom prst="rect">
            <a:avLst/>
          </a:prstGeom>
        </p:spPr>
      </p:pic>
    </p:spTree>
    <p:extLst>
      <p:ext uri="{BB962C8B-B14F-4D97-AF65-F5344CB8AC3E}">
        <p14:creationId xmlns:p14="http://schemas.microsoft.com/office/powerpoint/2010/main" val="374792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GP</a:t>
            </a:r>
            <a:r>
              <a:rPr kumimoji="1" lang="ja-JP" altLang="en-US" dirty="0" smtClean="0"/>
              <a:t>の実装方法比較</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藤井 陽介</a:t>
            </a:r>
            <a:r>
              <a:rPr kumimoji="1" lang="en-US" altLang="ja-JP" dirty="0" smtClean="0"/>
              <a:t>(</a:t>
            </a:r>
            <a:r>
              <a:rPr kumimoji="1" lang="en-US" altLang="ja-JP" dirty="0" err="1" smtClean="0"/>
              <a:t>touyou</a:t>
            </a:r>
            <a:r>
              <a:rPr kumimoji="1" lang="en-US" altLang="ja-JP" dirty="0" smtClean="0"/>
              <a:t>)</a:t>
            </a:r>
            <a:endParaRPr kumimoji="1" lang="ja-JP" altLang="en-US" dirty="0"/>
          </a:p>
        </p:txBody>
      </p:sp>
    </p:spTree>
    <p:extLst>
      <p:ext uri="{BB962C8B-B14F-4D97-AF65-F5344CB8AC3E}">
        <p14:creationId xmlns:p14="http://schemas.microsoft.com/office/powerpoint/2010/main" val="968803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08920"/>
            <a:ext cx="8229600" cy="1143000"/>
          </a:xfrm>
        </p:spPr>
        <p:txBody>
          <a:bodyPr/>
          <a:lstStyle/>
          <a:p>
            <a:r>
              <a:rPr kumimoji="1" lang="ja-JP" altLang="en-US" dirty="0" smtClean="0"/>
              <a:t>ごめんなさい頑張ります</a:t>
            </a:r>
            <a:endParaRPr kumimoji="1" lang="ja-JP" altLang="en-US" dirty="0"/>
          </a:p>
        </p:txBody>
      </p:sp>
    </p:spTree>
    <p:extLst>
      <p:ext uri="{BB962C8B-B14F-4D97-AF65-F5344CB8AC3E}">
        <p14:creationId xmlns:p14="http://schemas.microsoft.com/office/powerpoint/2010/main" val="2094741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11003"/>
            <a:ext cx="768460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2775859" y="5373216"/>
            <a:ext cx="3647152" cy="923330"/>
          </a:xfrm>
          <a:prstGeom prst="rect">
            <a:avLst/>
          </a:prstGeom>
          <a:noFill/>
        </p:spPr>
        <p:txBody>
          <a:bodyPr wrap="none" lIns="91440" tIns="45720" rIns="91440" bIns="45720">
            <a:spAutoFit/>
          </a:bodyPr>
          <a:lstStyle/>
          <a:p>
            <a:pPr algn="ctr"/>
            <a:r>
              <a:rPr lang="ja-JP" altLang="en-US" sz="5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かたかた</a:t>
            </a:r>
            <a:r>
              <a:rPr lang="en-US" altLang="ja-JP"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ja-JP"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329969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08920"/>
            <a:ext cx="8229600" cy="1143000"/>
          </a:xfrm>
        </p:spPr>
        <p:txBody>
          <a:bodyPr/>
          <a:lstStyle/>
          <a:p>
            <a:r>
              <a:rPr kumimoji="1" lang="ja-JP" altLang="en-US" dirty="0" smtClean="0"/>
              <a:t>結果</a:t>
            </a:r>
            <a:endParaRPr kumimoji="1" lang="ja-JP" altLang="en-US" dirty="0"/>
          </a:p>
        </p:txBody>
      </p:sp>
    </p:spTree>
    <p:extLst>
      <p:ext uri="{BB962C8B-B14F-4D97-AF65-F5344CB8AC3E}">
        <p14:creationId xmlns:p14="http://schemas.microsoft.com/office/powerpoint/2010/main" val="36481236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GP</a:t>
            </a:r>
            <a:r>
              <a:rPr kumimoji="1" lang="ja-JP" altLang="en-US" dirty="0" smtClean="0"/>
              <a:t>失敗談</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人間 乃屑</a:t>
            </a:r>
            <a:endParaRPr kumimoji="1" lang="ja-JP" altLang="en-US" dirty="0"/>
          </a:p>
        </p:txBody>
      </p:sp>
    </p:spTree>
    <p:extLst>
      <p:ext uri="{BB962C8B-B14F-4D97-AF65-F5344CB8AC3E}">
        <p14:creationId xmlns:p14="http://schemas.microsoft.com/office/powerpoint/2010/main" val="34185935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Tree-Based GP</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一応動いた</a:t>
            </a:r>
            <a:endParaRPr kumimoji="1" lang="en-US" altLang="ja-JP" dirty="0" smtClean="0"/>
          </a:p>
          <a:p>
            <a:r>
              <a:rPr lang="ja-JP" altLang="en-US" dirty="0"/>
              <a:t>ろく</a:t>
            </a:r>
            <a:r>
              <a:rPr lang="ja-JP" altLang="en-US" dirty="0" smtClean="0"/>
              <a:t>に</a:t>
            </a:r>
            <a:r>
              <a:rPr lang="ja-JP" altLang="en-US" dirty="0"/>
              <a:t>成長</a:t>
            </a:r>
            <a:r>
              <a:rPr lang="ja-JP" altLang="en-US" dirty="0" smtClean="0"/>
              <a:t>しない</a:t>
            </a:r>
            <a:endParaRPr lang="en-US" altLang="ja-JP" dirty="0" smtClean="0"/>
          </a:p>
          <a:p>
            <a:r>
              <a:rPr kumimoji="1" lang="ja-JP" altLang="en-US" dirty="0"/>
              <a:t>という</a:t>
            </a:r>
            <a:r>
              <a:rPr kumimoji="1" lang="ja-JP" altLang="en-US" dirty="0" smtClean="0"/>
              <a:t>か進化と退化を一定確率で繰り返している</a:t>
            </a:r>
            <a:r>
              <a:rPr kumimoji="1" lang="en-US" altLang="ja-JP" dirty="0" smtClean="0"/>
              <a:t>…</a:t>
            </a:r>
          </a:p>
          <a:p>
            <a:r>
              <a:rPr lang="ja-JP" altLang="en-US" strike="sngStrike" dirty="0"/>
              <a:t>もし</a:t>
            </a:r>
            <a:r>
              <a:rPr lang="ja-JP" altLang="en-US" strike="sngStrike" dirty="0" smtClean="0"/>
              <a:t>かしたらこっちのほうが本物の遺伝っぽいかも</a:t>
            </a:r>
            <a:endParaRPr kumimoji="1" lang="ja-JP" altLang="en-US" strike="sngStrike" dirty="0"/>
          </a:p>
        </p:txBody>
      </p:sp>
    </p:spTree>
    <p:extLst>
      <p:ext uri="{BB962C8B-B14F-4D97-AF65-F5344CB8AC3E}">
        <p14:creationId xmlns:p14="http://schemas.microsoft.com/office/powerpoint/2010/main" val="548385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Linear GP</a:t>
            </a:r>
            <a:endParaRPr kumimoji="1" lang="ja-JP" altLang="en-US" dirty="0"/>
          </a:p>
        </p:txBody>
      </p:sp>
      <p:sp>
        <p:nvSpPr>
          <p:cNvPr id="3" name="コンテンツ プレースホルダー 2"/>
          <p:cNvSpPr>
            <a:spLocks noGrp="1"/>
          </p:cNvSpPr>
          <p:nvPr>
            <p:ph idx="1"/>
          </p:nvPr>
        </p:nvSpPr>
        <p:spPr>
          <a:xfrm>
            <a:off x="467544" y="1916833"/>
            <a:ext cx="8229600" cy="4525963"/>
          </a:xfrm>
        </p:spPr>
        <p:txBody>
          <a:bodyPr/>
          <a:lstStyle/>
          <a:p>
            <a:r>
              <a:rPr kumimoji="1" lang="ja-JP" altLang="en-US" dirty="0" smtClean="0"/>
              <a:t>一回上手く動いた</a:t>
            </a:r>
            <a:endParaRPr kumimoji="1" lang="en-US" altLang="ja-JP" dirty="0" smtClean="0"/>
          </a:p>
          <a:p>
            <a:r>
              <a:rPr lang="ja-JP" altLang="en-US" dirty="0" smtClean="0"/>
              <a:t>一回なんとなく動いた</a:t>
            </a:r>
            <a:endParaRPr lang="en-US" altLang="ja-JP" dirty="0" smtClean="0"/>
          </a:p>
          <a:p>
            <a:r>
              <a:rPr kumimoji="1" lang="ja-JP" altLang="en-US" dirty="0" smtClean="0"/>
              <a:t>あとセグフォと闘ってた</a:t>
            </a:r>
            <a:endParaRPr kumimoji="1" lang="en-US" altLang="ja-JP" dirty="0" smtClean="0"/>
          </a:p>
          <a:p>
            <a:r>
              <a:rPr lang="ja-JP" altLang="en-US" dirty="0" smtClean="0"/>
              <a:t>最終的に原因を解析できないラスボス的なセグフォが現れて死んだ</a:t>
            </a:r>
            <a:endParaRPr kumimoji="1" lang="ja-JP" altLang="en-US" dirty="0"/>
          </a:p>
        </p:txBody>
      </p:sp>
      <p:sp>
        <p:nvSpPr>
          <p:cNvPr id="4" name="正方形/長方形 3"/>
          <p:cNvSpPr/>
          <p:nvPr/>
        </p:nvSpPr>
        <p:spPr>
          <a:xfrm>
            <a:off x="971600" y="2132856"/>
            <a:ext cx="7488832"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つまり</a:t>
            </a:r>
            <a:r>
              <a:rPr kumimoji="1" lang="en-US" altLang="ja-JP" dirty="0" smtClean="0">
                <a:solidFill>
                  <a:schemeClr val="tx1"/>
                </a:solidFill>
              </a:rPr>
              <a:t>…</a:t>
            </a:r>
          </a:p>
          <a:p>
            <a:pPr algn="ctr"/>
            <a:r>
              <a:rPr lang="en-US" altLang="ja-JP" sz="6600" dirty="0" smtClean="0">
                <a:solidFill>
                  <a:schemeClr val="tx1"/>
                </a:solidFill>
              </a:rPr>
              <a:t>Linear GP</a:t>
            </a:r>
            <a:r>
              <a:rPr lang="ja-JP" altLang="en-US" sz="6600" dirty="0" smtClean="0">
                <a:solidFill>
                  <a:schemeClr val="tx1"/>
                </a:solidFill>
              </a:rPr>
              <a:t>速いん</a:t>
            </a:r>
            <a:r>
              <a:rPr kumimoji="1" lang="ja-JP" altLang="en-US" sz="6600" dirty="0" smtClean="0">
                <a:solidFill>
                  <a:schemeClr val="tx1"/>
                </a:solidFill>
              </a:rPr>
              <a:t>だけど微妙にバグ</a:t>
            </a:r>
            <a:r>
              <a:rPr kumimoji="1" lang="ja-JP" altLang="en-US" sz="6600" dirty="0" err="1" smtClean="0">
                <a:solidFill>
                  <a:schemeClr val="tx1"/>
                </a:solidFill>
              </a:rPr>
              <a:t>る</a:t>
            </a:r>
            <a:endParaRPr kumimoji="1" lang="ja-JP" altLang="en-US" sz="6600" dirty="0">
              <a:solidFill>
                <a:schemeClr val="tx1"/>
              </a:solidFill>
            </a:endParaRPr>
          </a:p>
        </p:txBody>
      </p:sp>
      <p:sp>
        <p:nvSpPr>
          <p:cNvPr id="5" name="正方形/長方形 4"/>
          <p:cNvSpPr/>
          <p:nvPr/>
        </p:nvSpPr>
        <p:spPr>
          <a:xfrm>
            <a:off x="971600" y="2138586"/>
            <a:ext cx="7488832" cy="2880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solidFill>
                  <a:schemeClr val="bg1"/>
                </a:solidFill>
              </a:rPr>
              <a:t>じゃ</a:t>
            </a:r>
            <a:r>
              <a:rPr lang="ja-JP" altLang="en-US" dirty="0" smtClean="0">
                <a:solidFill>
                  <a:schemeClr val="bg1"/>
                </a:solidFill>
              </a:rPr>
              <a:t>なくて</a:t>
            </a:r>
            <a:r>
              <a:rPr lang="en-US" altLang="ja-JP" dirty="0" smtClean="0">
                <a:solidFill>
                  <a:schemeClr val="bg1"/>
                </a:solidFill>
              </a:rPr>
              <a:t>…</a:t>
            </a:r>
            <a:endParaRPr kumimoji="1" lang="en-US" altLang="ja-JP" dirty="0" smtClean="0">
              <a:solidFill>
                <a:schemeClr val="bg1"/>
              </a:solidFill>
            </a:endParaRPr>
          </a:p>
          <a:p>
            <a:pPr algn="ctr"/>
            <a:r>
              <a:rPr lang="ja-JP" altLang="en-US" sz="6600" dirty="0" smtClean="0">
                <a:solidFill>
                  <a:schemeClr val="bg1"/>
                </a:solidFill>
              </a:rPr>
              <a:t>盛大</a:t>
            </a:r>
            <a:r>
              <a:rPr lang="ja-JP" altLang="en-US" sz="6600" dirty="0">
                <a:solidFill>
                  <a:schemeClr val="bg1"/>
                </a:solidFill>
              </a:rPr>
              <a:t>に</a:t>
            </a:r>
            <a:r>
              <a:rPr kumimoji="1" lang="ja-JP" altLang="en-US" sz="6600" dirty="0" smtClean="0">
                <a:solidFill>
                  <a:schemeClr val="bg1"/>
                </a:solidFill>
              </a:rPr>
              <a:t>バグ</a:t>
            </a:r>
            <a:r>
              <a:rPr kumimoji="1" lang="ja-JP" altLang="en-US" sz="6600" dirty="0" err="1" smtClean="0">
                <a:solidFill>
                  <a:schemeClr val="bg1"/>
                </a:solidFill>
              </a:rPr>
              <a:t>る</a:t>
            </a:r>
            <a:endParaRPr kumimoji="1" lang="ja-JP" altLang="en-US" sz="6600" dirty="0">
              <a:solidFill>
                <a:schemeClr val="bg1"/>
              </a:solidFill>
            </a:endParaRPr>
          </a:p>
        </p:txBody>
      </p:sp>
    </p:spTree>
    <p:extLst>
      <p:ext uri="{BB962C8B-B14F-4D97-AF65-F5344CB8AC3E}">
        <p14:creationId xmlns:p14="http://schemas.microsoft.com/office/powerpoint/2010/main" val="31293207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Graph-Based GP</a:t>
            </a:r>
            <a:endParaRPr kumimoji="1" lang="ja-JP" altLang="en-US" dirty="0"/>
          </a:p>
        </p:txBody>
      </p:sp>
      <p:sp>
        <p:nvSpPr>
          <p:cNvPr id="3" name="コンテンツ プレースホルダー 2"/>
          <p:cNvSpPr>
            <a:spLocks noGrp="1"/>
          </p:cNvSpPr>
          <p:nvPr>
            <p:ph idx="1"/>
          </p:nvPr>
        </p:nvSpPr>
        <p:spPr>
          <a:xfrm>
            <a:off x="467544" y="2302917"/>
            <a:ext cx="8229600" cy="4525963"/>
          </a:xfrm>
        </p:spPr>
        <p:txBody>
          <a:bodyPr/>
          <a:lstStyle/>
          <a:p>
            <a:r>
              <a:rPr kumimoji="1" lang="ja-JP" altLang="en-US" dirty="0" smtClean="0"/>
              <a:t>実装一番難しそうなので後にまわしてた</a:t>
            </a:r>
            <a:endParaRPr kumimoji="1" lang="en-US" altLang="ja-JP" dirty="0" smtClean="0"/>
          </a:p>
          <a:p>
            <a:r>
              <a:rPr lang="en-US" altLang="ja-JP" dirty="0" smtClean="0"/>
              <a:t>Tree-Based</a:t>
            </a:r>
            <a:r>
              <a:rPr lang="ja-JP" altLang="en-US" dirty="0" smtClean="0"/>
              <a:t>と</a:t>
            </a:r>
            <a:r>
              <a:rPr lang="en-US" altLang="ja-JP" dirty="0" smtClean="0"/>
              <a:t>Linear</a:t>
            </a:r>
            <a:r>
              <a:rPr lang="ja-JP" altLang="en-US" dirty="0" smtClean="0"/>
              <a:t>をまともに仕上げようと頑張ってたら時間なくなった</a:t>
            </a:r>
            <a:endParaRPr kumimoji="1" lang="ja-JP" altLang="en-US" dirty="0"/>
          </a:p>
        </p:txBody>
      </p:sp>
    </p:spTree>
    <p:extLst>
      <p:ext uri="{BB962C8B-B14F-4D97-AF65-F5344CB8AC3E}">
        <p14:creationId xmlns:p14="http://schemas.microsoft.com/office/powerpoint/2010/main" val="4113436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吹き出し 4"/>
          <p:cNvSpPr/>
          <p:nvPr/>
        </p:nvSpPr>
        <p:spPr>
          <a:xfrm>
            <a:off x="467544" y="2348880"/>
            <a:ext cx="7128792" cy="2304256"/>
          </a:xfrm>
          <a:prstGeom prst="wedgeRoundRectCallout">
            <a:avLst>
              <a:gd name="adj1" fmla="val 55326"/>
              <a:gd name="adj2" fmla="val -136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ようするに</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539552" y="2564904"/>
            <a:ext cx="8229600" cy="820687"/>
          </a:xfrm>
        </p:spPr>
        <p:txBody>
          <a:bodyPr>
            <a:noAutofit/>
          </a:bodyPr>
          <a:lstStyle/>
          <a:p>
            <a:pPr marL="0" indent="0">
              <a:buNone/>
            </a:pPr>
            <a:r>
              <a:rPr kumimoji="1" lang="en-US" altLang="ja-JP" sz="6000" dirty="0" smtClean="0">
                <a:latin typeface="+mj-ea"/>
                <a:ea typeface="+mj-ea"/>
              </a:rPr>
              <a:t>GP</a:t>
            </a:r>
            <a:r>
              <a:rPr kumimoji="1" lang="ja-JP" altLang="en-US" sz="6000" dirty="0" smtClean="0">
                <a:latin typeface="+mj-ea"/>
                <a:ea typeface="+mj-ea"/>
              </a:rPr>
              <a:t>便利なんだけど</a:t>
            </a:r>
            <a:endParaRPr kumimoji="1" lang="en-US" altLang="ja-JP" sz="6000" dirty="0" smtClean="0">
              <a:latin typeface="+mj-ea"/>
              <a:ea typeface="+mj-ea"/>
            </a:endParaRPr>
          </a:p>
          <a:p>
            <a:pPr marL="0" indent="0">
              <a:buNone/>
            </a:pPr>
            <a:r>
              <a:rPr kumimoji="1" lang="ja-JP" altLang="en-US" sz="6000" dirty="0" smtClean="0">
                <a:latin typeface="+mj-ea"/>
                <a:ea typeface="+mj-ea"/>
              </a:rPr>
              <a:t>微妙にバグ</a:t>
            </a:r>
            <a:r>
              <a:rPr kumimoji="1" lang="ja-JP" altLang="en-US" sz="6000" dirty="0" err="1" smtClean="0">
                <a:latin typeface="+mj-ea"/>
                <a:ea typeface="+mj-ea"/>
              </a:rPr>
              <a:t>る</a:t>
            </a:r>
            <a:endParaRPr kumimoji="1" lang="ja-JP" altLang="en-US" sz="6000" dirty="0">
              <a:latin typeface="+mj-ea"/>
              <a:ea typeface="+mj-ea"/>
            </a:endParaRPr>
          </a:p>
        </p:txBody>
      </p:sp>
      <p:sp>
        <p:nvSpPr>
          <p:cNvPr id="4" name="二等辺三角形 3"/>
          <p:cNvSpPr/>
          <p:nvPr/>
        </p:nvSpPr>
        <p:spPr>
          <a:xfrm>
            <a:off x="7774111" y="2960948"/>
            <a:ext cx="1296144" cy="108012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073634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図表 4"/>
          <p:cNvGraphicFramePr/>
          <p:nvPr>
            <p:extLst>
              <p:ext uri="{D42A27DB-BD31-4B8C-83A1-F6EECF244321}">
                <p14:modId xmlns:p14="http://schemas.microsoft.com/office/powerpoint/2010/main" val="4215766530"/>
              </p:ext>
            </p:extLst>
          </p:nvPr>
        </p:nvGraphicFramePr>
        <p:xfrm>
          <a:off x="2438400" y="1828800"/>
          <a:ext cx="42672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3066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08920"/>
            <a:ext cx="8229600" cy="1143000"/>
          </a:xfrm>
        </p:spPr>
        <p:txBody>
          <a:bodyPr>
            <a:normAutofit fontScale="90000"/>
          </a:bodyPr>
          <a:lstStyle/>
          <a:p>
            <a:r>
              <a:rPr kumimoji="1" lang="ja-JP" altLang="en-US" dirty="0" smtClean="0"/>
              <a:t>なんか</a:t>
            </a:r>
            <a:r>
              <a:rPr kumimoji="1" lang="ja-JP" altLang="en-US" sz="8000" dirty="0" smtClean="0"/>
              <a:t>本当に</a:t>
            </a:r>
            <a:r>
              <a:rPr kumimoji="1" lang="ja-JP" altLang="en-US" dirty="0" smtClean="0"/>
              <a:t>ごめんなさい</a:t>
            </a:r>
            <a:endParaRPr kumimoji="1" lang="ja-JP" altLang="en-US" dirty="0"/>
          </a:p>
        </p:txBody>
      </p:sp>
    </p:spTree>
    <p:extLst>
      <p:ext uri="{BB962C8B-B14F-4D97-AF65-F5344CB8AC3E}">
        <p14:creationId xmlns:p14="http://schemas.microsoft.com/office/powerpoint/2010/main" val="8519203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GP(</a:t>
            </a:r>
            <a:r>
              <a:rPr kumimoji="1" lang="ja-JP" altLang="en-US" dirty="0" smtClean="0"/>
              <a:t>遺伝的プログラミング</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地味にいろいろ種類がある</a:t>
            </a:r>
            <a:endParaRPr kumimoji="1" lang="en-US" altLang="ja-JP" dirty="0" smtClean="0"/>
          </a:p>
          <a:p>
            <a:pPr marL="0" indent="0">
              <a:buNone/>
            </a:pPr>
            <a:r>
              <a:rPr kumimoji="1" lang="ja-JP" altLang="en-US" dirty="0" smtClean="0"/>
              <a:t>今回比較するのは</a:t>
            </a:r>
            <a:r>
              <a:rPr kumimoji="1" lang="ja-JP" altLang="en-US" sz="4000" b="1" dirty="0" smtClean="0"/>
              <a:t>個体の表し方が違う</a:t>
            </a:r>
            <a:r>
              <a:rPr kumimoji="1" lang="ja-JP" altLang="en-US" dirty="0" smtClean="0"/>
              <a:t>３つの</a:t>
            </a:r>
            <a:r>
              <a:rPr kumimoji="1" lang="en-US" altLang="ja-JP" dirty="0" smtClean="0"/>
              <a:t>GP</a:t>
            </a:r>
          </a:p>
          <a:p>
            <a:r>
              <a:rPr lang="en-US" altLang="ja-JP" dirty="0"/>
              <a:t>Tree-Based </a:t>
            </a:r>
            <a:r>
              <a:rPr lang="en-US" altLang="ja-JP" dirty="0" smtClean="0"/>
              <a:t>GP</a:t>
            </a:r>
          </a:p>
          <a:p>
            <a:r>
              <a:rPr kumimoji="1" lang="en-US" altLang="ja-JP" dirty="0"/>
              <a:t>Linear </a:t>
            </a:r>
            <a:r>
              <a:rPr kumimoji="1" lang="en-US" altLang="ja-JP" dirty="0" smtClean="0"/>
              <a:t>GP</a:t>
            </a:r>
          </a:p>
          <a:p>
            <a:r>
              <a:rPr lang="en-US" altLang="ja-JP" dirty="0"/>
              <a:t>Graph-Based GP</a:t>
            </a:r>
            <a:endParaRPr kumimoji="1" lang="ja-JP" altLang="en-US" dirty="0"/>
          </a:p>
        </p:txBody>
      </p:sp>
    </p:spTree>
    <p:extLst>
      <p:ext uri="{BB962C8B-B14F-4D97-AF65-F5344CB8AC3E}">
        <p14:creationId xmlns:p14="http://schemas.microsoft.com/office/powerpoint/2010/main" val="232352584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GP</a:t>
            </a:r>
            <a:r>
              <a:rPr kumimoji="1" lang="ja-JP" altLang="en-US" dirty="0" smtClean="0"/>
              <a:t>の各実装所感</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とうよう</a:t>
            </a:r>
            <a:endParaRPr kumimoji="1" lang="ja-JP" altLang="en-US" dirty="0"/>
          </a:p>
        </p:txBody>
      </p:sp>
    </p:spTree>
    <p:extLst>
      <p:ext uri="{BB962C8B-B14F-4D97-AF65-F5344CB8AC3E}">
        <p14:creationId xmlns:p14="http://schemas.microsoft.com/office/powerpoint/2010/main" val="408381118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Tree-Based GP</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ja-JP" altLang="en-US" dirty="0" smtClean="0"/>
              <a:t>右のような木を個体として扱う（</a:t>
            </a:r>
            <a:r>
              <a:rPr kumimoji="1" lang="en-US" altLang="ja-JP" dirty="0" smtClean="0"/>
              <a:t>Santa Fe Trail</a:t>
            </a:r>
            <a:r>
              <a:rPr kumimoji="1" lang="ja-JP" altLang="en-US" dirty="0" smtClean="0"/>
              <a:t>の場合）</a:t>
            </a:r>
            <a:endParaRPr kumimoji="1" lang="en-US" altLang="ja-JP" dirty="0" smtClean="0"/>
          </a:p>
          <a:p>
            <a:r>
              <a:rPr lang="ja-JP" altLang="en-US" dirty="0"/>
              <a:t>先程</a:t>
            </a:r>
            <a:r>
              <a:rPr lang="ja-JP" altLang="en-US" dirty="0" smtClean="0"/>
              <a:t>も書いたように</a:t>
            </a:r>
            <a:r>
              <a:rPr lang="en-US" altLang="ja-JP" dirty="0" smtClean="0"/>
              <a:t>C/C++</a:t>
            </a:r>
            <a:r>
              <a:rPr lang="ja-JP" altLang="en-US" dirty="0" smtClean="0"/>
              <a:t>のポインタの扱いに慣れてないと死ぬ</a:t>
            </a:r>
            <a:endParaRPr lang="en-US" altLang="ja-JP" dirty="0" smtClean="0"/>
          </a:p>
          <a:p>
            <a:r>
              <a:rPr kumimoji="1" lang="ja-JP" altLang="en-US" dirty="0" smtClean="0"/>
              <a:t>でも一番実装は楽。文献が多い。</a:t>
            </a:r>
            <a:endParaRPr kumimoji="1" lang="ja-JP" altLang="en-US" dirty="0"/>
          </a:p>
        </p:txBody>
      </p:sp>
      <p:sp>
        <p:nvSpPr>
          <p:cNvPr id="5" name="角丸四角形 4"/>
          <p:cNvSpPr/>
          <p:nvPr/>
        </p:nvSpPr>
        <p:spPr>
          <a:xfrm>
            <a:off x="5436096" y="1484784"/>
            <a:ext cx="25922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err="1" smtClean="0">
                <a:solidFill>
                  <a:schemeClr val="tx1"/>
                </a:solidFill>
              </a:rPr>
              <a:t>If_Food_Ahead</a:t>
            </a:r>
            <a:endParaRPr kumimoji="1" lang="ja-JP" altLang="en-US" dirty="0">
              <a:solidFill>
                <a:schemeClr val="tx1"/>
              </a:solidFill>
            </a:endParaRPr>
          </a:p>
        </p:txBody>
      </p:sp>
      <p:cxnSp>
        <p:nvCxnSpPr>
          <p:cNvPr id="7" name="直線コネクタ 6"/>
          <p:cNvCxnSpPr/>
          <p:nvPr/>
        </p:nvCxnSpPr>
        <p:spPr>
          <a:xfrm flipH="1">
            <a:off x="5796136" y="2060848"/>
            <a:ext cx="576064" cy="72008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7236296" y="2060848"/>
            <a:ext cx="288032" cy="792088"/>
          </a:xfrm>
          <a:prstGeom prst="line">
            <a:avLst/>
          </a:prstGeom>
        </p:spPr>
        <p:style>
          <a:lnRef idx="1">
            <a:schemeClr val="dk1"/>
          </a:lnRef>
          <a:fillRef idx="0">
            <a:schemeClr val="dk1"/>
          </a:fillRef>
          <a:effectRef idx="0">
            <a:schemeClr val="dk1"/>
          </a:effectRef>
          <a:fontRef idx="minor">
            <a:schemeClr val="tx1"/>
          </a:fontRef>
        </p:style>
      </p:cxnSp>
      <p:sp>
        <p:nvSpPr>
          <p:cNvPr id="11" name="円/楕円 10"/>
          <p:cNvSpPr/>
          <p:nvPr/>
        </p:nvSpPr>
        <p:spPr>
          <a:xfrm>
            <a:off x="5220072" y="2763788"/>
            <a:ext cx="115212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12" name="角丸四角形 11"/>
          <p:cNvSpPr/>
          <p:nvPr/>
        </p:nvSpPr>
        <p:spPr>
          <a:xfrm>
            <a:off x="6876256" y="2852936"/>
            <a:ext cx="1728192"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Prog3</a:t>
            </a:r>
            <a:endParaRPr kumimoji="1" lang="ja-JP" altLang="en-US" dirty="0">
              <a:solidFill>
                <a:schemeClr val="tx1"/>
              </a:solidFill>
            </a:endParaRPr>
          </a:p>
        </p:txBody>
      </p:sp>
      <p:cxnSp>
        <p:nvCxnSpPr>
          <p:cNvPr id="14" name="直線コネクタ 13"/>
          <p:cNvCxnSpPr/>
          <p:nvPr/>
        </p:nvCxnSpPr>
        <p:spPr>
          <a:xfrm flipH="1">
            <a:off x="5652120" y="3501008"/>
            <a:ext cx="1584176" cy="864096"/>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a:stCxn id="12" idx="2"/>
          </p:cNvCxnSpPr>
          <p:nvPr/>
        </p:nvCxnSpPr>
        <p:spPr>
          <a:xfrm flipH="1">
            <a:off x="7092280" y="3501008"/>
            <a:ext cx="648072" cy="864096"/>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8172400" y="3501008"/>
            <a:ext cx="72008" cy="792088"/>
          </a:xfrm>
          <a:prstGeom prst="line">
            <a:avLst/>
          </a:prstGeom>
        </p:spPr>
        <p:style>
          <a:lnRef idx="1">
            <a:schemeClr val="dk1"/>
          </a:lnRef>
          <a:fillRef idx="0">
            <a:schemeClr val="dk1"/>
          </a:fillRef>
          <a:effectRef idx="0">
            <a:schemeClr val="dk1"/>
          </a:effectRef>
          <a:fontRef idx="minor">
            <a:schemeClr val="tx1"/>
          </a:fontRef>
        </p:style>
      </p:cxnSp>
      <p:sp>
        <p:nvSpPr>
          <p:cNvPr id="21" name="円/楕円 20"/>
          <p:cNvSpPr/>
          <p:nvPr/>
        </p:nvSpPr>
        <p:spPr>
          <a:xfrm>
            <a:off x="5220072" y="4293096"/>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left</a:t>
            </a:r>
            <a:endParaRPr kumimoji="1" lang="ja-JP" altLang="en-US" dirty="0">
              <a:solidFill>
                <a:schemeClr val="tx1"/>
              </a:solidFill>
            </a:endParaRPr>
          </a:p>
        </p:txBody>
      </p:sp>
      <p:sp>
        <p:nvSpPr>
          <p:cNvPr id="22" name="円/楕円 21"/>
          <p:cNvSpPr/>
          <p:nvPr/>
        </p:nvSpPr>
        <p:spPr>
          <a:xfrm>
            <a:off x="6381875" y="4293096"/>
            <a:ext cx="1226443"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right</a:t>
            </a:r>
            <a:endParaRPr kumimoji="1" lang="ja-JP" altLang="en-US" dirty="0">
              <a:solidFill>
                <a:schemeClr val="tx1"/>
              </a:solidFill>
            </a:endParaRPr>
          </a:p>
        </p:txBody>
      </p:sp>
      <p:sp>
        <p:nvSpPr>
          <p:cNvPr id="23" name="円/楕円 22"/>
          <p:cNvSpPr/>
          <p:nvPr/>
        </p:nvSpPr>
        <p:spPr>
          <a:xfrm>
            <a:off x="7740352" y="4293096"/>
            <a:ext cx="115212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move</a:t>
            </a:r>
            <a:endParaRPr kumimoji="1" lang="ja-JP" altLang="en-US" dirty="0">
              <a:solidFill>
                <a:schemeClr val="tx1"/>
              </a:solidFill>
            </a:endParaRPr>
          </a:p>
        </p:txBody>
      </p:sp>
    </p:spTree>
    <p:extLst>
      <p:ext uri="{BB962C8B-B14F-4D97-AF65-F5344CB8AC3E}">
        <p14:creationId xmlns:p14="http://schemas.microsoft.com/office/powerpoint/2010/main" val="28057499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一応実行</a:t>
            </a:r>
            <a:r>
              <a:rPr lang="ja-JP" altLang="en-US" dirty="0"/>
              <a:t>結果</a:t>
            </a:r>
            <a:endParaRPr kumimoji="1" lang="ja-JP" altLang="en-US" dirty="0"/>
          </a:p>
        </p:txBody>
      </p:sp>
      <p:sp>
        <p:nvSpPr>
          <p:cNvPr id="4" name="テキスト ボックス 3"/>
          <p:cNvSpPr txBox="1"/>
          <p:nvPr/>
        </p:nvSpPr>
        <p:spPr>
          <a:xfrm>
            <a:off x="1403648" y="1268760"/>
            <a:ext cx="6048672" cy="5016758"/>
          </a:xfrm>
          <a:prstGeom prst="rect">
            <a:avLst/>
          </a:prstGeom>
          <a:noFill/>
        </p:spPr>
        <p:txBody>
          <a:bodyPr wrap="square" rtlCol="0">
            <a:spAutoFit/>
          </a:bodyPr>
          <a:lstStyle/>
          <a:p>
            <a:r>
              <a:rPr lang="en-US" altLang="ja-JP" sz="1600" dirty="0">
                <a:latin typeface="Consolas" pitchFamily="49" charset="0"/>
                <a:cs typeface="Consolas" pitchFamily="49" charset="0"/>
              </a:rPr>
              <a:t>result: food=9 Energy=87 </a:t>
            </a:r>
            <a:r>
              <a:rPr lang="en-US" altLang="ja-JP" sz="1600" dirty="0" smtClean="0">
                <a:latin typeface="Consolas" pitchFamily="49" charset="0"/>
                <a:cs typeface="Consolas" pitchFamily="49" charset="0"/>
              </a:rPr>
              <a:t>evaluation=853.420</a:t>
            </a:r>
            <a:endParaRPr lang="en-US" altLang="ja-JP" sz="1600" dirty="0" smtClean="0">
              <a:latin typeface="Consolas" pitchFamily="49" charset="0"/>
              <a:cs typeface="Consolas" pitchFamily="49" charset="0"/>
            </a:endParaRPr>
          </a:p>
          <a:p>
            <a:r>
              <a:rPr lang="en-US" altLang="ja-JP" sz="1600" dirty="0" smtClean="0">
                <a:latin typeface="Consolas" pitchFamily="49" charset="0"/>
                <a:cs typeface="Consolas" pitchFamily="49" charset="0"/>
              </a:rPr>
              <a:t>SZ=200 </a:t>
            </a:r>
            <a:r>
              <a:rPr lang="en-US" altLang="ja-JP" sz="1600" dirty="0">
                <a:latin typeface="Consolas" pitchFamily="49" charset="0"/>
                <a:cs typeface="Consolas" pitchFamily="49" charset="0"/>
              </a:rPr>
              <a:t>GENE=100 TSZ=5 MUTE=0.050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food=8 Energy=134 </a:t>
            </a:r>
            <a:r>
              <a:rPr lang="en-US" altLang="ja-JP" sz="1600" dirty="0" smtClean="0">
                <a:latin typeface="Consolas" pitchFamily="49" charset="0"/>
                <a:cs typeface="Consolas" pitchFamily="49" charset="0"/>
              </a:rPr>
              <a:t>evaluation=756.880</a:t>
            </a:r>
            <a:endParaRPr lang="en-US" altLang="ja-JP" sz="1600" dirty="0" smtClean="0">
              <a:latin typeface="Consolas" pitchFamily="49" charset="0"/>
              <a:cs typeface="Consolas" pitchFamily="49" charset="0"/>
            </a:endParaRPr>
          </a:p>
          <a:p>
            <a:r>
              <a:rPr lang="en-US" altLang="ja-JP" sz="1600" dirty="0" smtClean="0">
                <a:latin typeface="Consolas" pitchFamily="49" charset="0"/>
                <a:cs typeface="Consolas" pitchFamily="49" charset="0"/>
              </a:rPr>
              <a:t>SZ=200 </a:t>
            </a:r>
            <a:r>
              <a:rPr lang="en-US" altLang="ja-JP" sz="1600" dirty="0">
                <a:latin typeface="Consolas" pitchFamily="49" charset="0"/>
                <a:cs typeface="Consolas" pitchFamily="49" charset="0"/>
              </a:rPr>
              <a:t>GENE=100 TSZ=5 MUTE=0.050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food=5 Energy=300 </a:t>
            </a:r>
            <a:r>
              <a:rPr lang="en-US" altLang="ja-JP" sz="1600" dirty="0" smtClean="0">
                <a:latin typeface="Consolas" pitchFamily="49" charset="0"/>
                <a:cs typeface="Consolas" pitchFamily="49" charset="0"/>
              </a:rPr>
              <a:t>evaluation=481.770</a:t>
            </a:r>
          </a:p>
          <a:p>
            <a:r>
              <a:rPr lang="en-US" altLang="ja-JP" sz="1600" dirty="0" smtClean="0">
                <a:latin typeface="Consolas" pitchFamily="49" charset="0"/>
                <a:cs typeface="Consolas" pitchFamily="49" charset="0"/>
              </a:rPr>
              <a:t>SZ=200 </a:t>
            </a:r>
            <a:r>
              <a:rPr lang="en-US" altLang="ja-JP" sz="1600" dirty="0">
                <a:latin typeface="Consolas" pitchFamily="49" charset="0"/>
                <a:cs typeface="Consolas" pitchFamily="49" charset="0"/>
              </a:rPr>
              <a:t>GENE=100 TSZ=5 MUTE=0.050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food=8 Energy=120 </a:t>
            </a:r>
            <a:r>
              <a:rPr lang="en-US" altLang="ja-JP" sz="1600" dirty="0" smtClean="0">
                <a:latin typeface="Consolas" pitchFamily="49" charset="0"/>
                <a:cs typeface="Consolas" pitchFamily="49" charset="0"/>
              </a:rPr>
              <a:t>evaluation=767.600</a:t>
            </a:r>
          </a:p>
          <a:p>
            <a:r>
              <a:rPr lang="en-US" altLang="ja-JP" sz="1600" dirty="0" smtClean="0">
                <a:latin typeface="Consolas" pitchFamily="49" charset="0"/>
                <a:cs typeface="Consolas" pitchFamily="49" charset="0"/>
              </a:rPr>
              <a:t>SZ=100 </a:t>
            </a:r>
            <a:r>
              <a:rPr lang="en-US" altLang="ja-JP" sz="1600" dirty="0">
                <a:latin typeface="Consolas" pitchFamily="49" charset="0"/>
                <a:cs typeface="Consolas" pitchFamily="49" charset="0"/>
              </a:rPr>
              <a:t>GENE=100 TSZ=2 MUTE=0.050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food=2 Energy=344 </a:t>
            </a:r>
            <a:r>
              <a:rPr lang="en-US" altLang="ja-JP" sz="1600" dirty="0" smtClean="0">
                <a:latin typeface="Consolas" pitchFamily="49" charset="0"/>
                <a:cs typeface="Consolas" pitchFamily="49" charset="0"/>
              </a:rPr>
              <a:t>evaluation=107.800</a:t>
            </a:r>
          </a:p>
          <a:p>
            <a:r>
              <a:rPr lang="en-US" altLang="ja-JP" sz="1600" dirty="0" smtClean="0">
                <a:latin typeface="Consolas" pitchFamily="49" charset="0"/>
                <a:cs typeface="Consolas" pitchFamily="49" charset="0"/>
              </a:rPr>
              <a:t>SZ=100 </a:t>
            </a:r>
            <a:r>
              <a:rPr lang="en-US" altLang="ja-JP" sz="1600" dirty="0">
                <a:latin typeface="Consolas" pitchFamily="49" charset="0"/>
                <a:cs typeface="Consolas" pitchFamily="49" charset="0"/>
              </a:rPr>
              <a:t>GENE=100 TSZ=3 MUTE=0.010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food=19 Energy=42 </a:t>
            </a:r>
            <a:r>
              <a:rPr lang="en-US" altLang="ja-JP" sz="1600" dirty="0" smtClean="0">
                <a:latin typeface="Consolas" pitchFamily="49" charset="0"/>
                <a:cs typeface="Consolas" pitchFamily="49" charset="0"/>
              </a:rPr>
              <a:t>evaluation=18951.580</a:t>
            </a:r>
          </a:p>
          <a:p>
            <a:r>
              <a:rPr lang="en-US" altLang="ja-JP" sz="1600" dirty="0" smtClean="0">
                <a:latin typeface="Consolas" pitchFamily="49" charset="0"/>
                <a:cs typeface="Consolas" pitchFamily="49" charset="0"/>
              </a:rPr>
              <a:t>SZ=100 </a:t>
            </a:r>
            <a:r>
              <a:rPr lang="en-US" altLang="ja-JP" sz="1600" dirty="0">
                <a:latin typeface="Consolas" pitchFamily="49" charset="0"/>
                <a:cs typeface="Consolas" pitchFamily="49" charset="0"/>
              </a:rPr>
              <a:t>GENE=100 TSZ=3 MUTE=0.010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food=12 Energy=130 </a:t>
            </a:r>
            <a:r>
              <a:rPr lang="en-US" altLang="ja-JP" sz="1600" dirty="0" smtClean="0">
                <a:latin typeface="Consolas" pitchFamily="49" charset="0"/>
                <a:cs typeface="Consolas" pitchFamily="49" charset="0"/>
              </a:rPr>
              <a:t>evaluation=11811.250</a:t>
            </a:r>
          </a:p>
          <a:p>
            <a:r>
              <a:rPr lang="en-US" altLang="ja-JP" sz="1600" dirty="0" smtClean="0">
                <a:latin typeface="Consolas" pitchFamily="49" charset="0"/>
                <a:cs typeface="Consolas" pitchFamily="49" charset="0"/>
              </a:rPr>
              <a:t>SZ=500 </a:t>
            </a:r>
            <a:r>
              <a:rPr lang="en-US" altLang="ja-JP" sz="1600" dirty="0">
                <a:latin typeface="Consolas" pitchFamily="49" charset="0"/>
                <a:cs typeface="Consolas" pitchFamily="49" charset="0"/>
              </a:rPr>
              <a:t>GENE=100 TSZ=5 MUTE=0.090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food=5 Energy=150 </a:t>
            </a:r>
            <a:r>
              <a:rPr lang="en-US" altLang="ja-JP" sz="1600" dirty="0" smtClean="0">
                <a:latin typeface="Consolas" pitchFamily="49" charset="0"/>
                <a:cs typeface="Consolas" pitchFamily="49" charset="0"/>
              </a:rPr>
              <a:t>evaluation=4957.130</a:t>
            </a:r>
          </a:p>
          <a:p>
            <a:r>
              <a:rPr lang="en-US" altLang="ja-JP" sz="1600" dirty="0" smtClean="0">
                <a:latin typeface="Consolas" pitchFamily="49" charset="0"/>
                <a:cs typeface="Consolas" pitchFamily="49" charset="0"/>
              </a:rPr>
              <a:t>SZ=500 </a:t>
            </a:r>
            <a:r>
              <a:rPr lang="en-US" altLang="ja-JP" sz="1600" dirty="0">
                <a:latin typeface="Consolas" pitchFamily="49" charset="0"/>
                <a:cs typeface="Consolas" pitchFamily="49" charset="0"/>
              </a:rPr>
              <a:t>GENE=10000 TSZ=5 MUTE=0.010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food=12 Energy=85 </a:t>
            </a:r>
            <a:r>
              <a:rPr lang="en-US" altLang="ja-JP" sz="1600" dirty="0" smtClean="0">
                <a:latin typeface="Consolas" pitchFamily="49" charset="0"/>
                <a:cs typeface="Consolas" pitchFamily="49" charset="0"/>
              </a:rPr>
              <a:t>evaluation=774.200</a:t>
            </a:r>
          </a:p>
          <a:p>
            <a:r>
              <a:rPr lang="en-US" altLang="ja-JP" sz="1600" dirty="0" smtClean="0">
                <a:latin typeface="Consolas" pitchFamily="49" charset="0"/>
                <a:cs typeface="Consolas" pitchFamily="49" charset="0"/>
              </a:rPr>
              <a:t>SZ=500 </a:t>
            </a:r>
            <a:r>
              <a:rPr lang="en-US" altLang="ja-JP" sz="1600" dirty="0">
                <a:latin typeface="Consolas" pitchFamily="49" charset="0"/>
                <a:cs typeface="Consolas" pitchFamily="49" charset="0"/>
              </a:rPr>
              <a:t>GENE=100 TSZ=5 MUTE=0.090 </a:t>
            </a:r>
            <a:r>
              <a:rPr lang="en-US" altLang="ja-JP" sz="1600" dirty="0" smtClean="0">
                <a:latin typeface="Consolas" pitchFamily="49" charset="0"/>
                <a:cs typeface="Consolas" pitchFamily="49" charset="0"/>
              </a:rPr>
              <a:t>RESERVE=0.100</a:t>
            </a:r>
          </a:p>
          <a:p>
            <a:r>
              <a:rPr lang="en-US" altLang="ja-JP" sz="1600" dirty="0" smtClean="0">
                <a:latin typeface="Consolas" pitchFamily="49" charset="0"/>
                <a:cs typeface="Consolas" pitchFamily="49" charset="0"/>
              </a:rPr>
              <a:t>result</a:t>
            </a:r>
            <a:r>
              <a:rPr lang="en-US" altLang="ja-JP" sz="1600" dirty="0">
                <a:latin typeface="Consolas" pitchFamily="49" charset="0"/>
                <a:cs typeface="Consolas" pitchFamily="49" charset="0"/>
              </a:rPr>
              <a:t>: food=8 Energy=250 </a:t>
            </a:r>
            <a:r>
              <a:rPr lang="en-US" altLang="ja-JP" sz="1600" dirty="0" smtClean="0">
                <a:latin typeface="Consolas" pitchFamily="49" charset="0"/>
                <a:cs typeface="Consolas" pitchFamily="49" charset="0"/>
              </a:rPr>
              <a:t>evaluation=601.100</a:t>
            </a:r>
          </a:p>
          <a:p>
            <a:r>
              <a:rPr lang="en-US" altLang="ja-JP" sz="1600" dirty="0" smtClean="0">
                <a:latin typeface="Consolas" pitchFamily="49" charset="0"/>
                <a:cs typeface="Consolas" pitchFamily="49" charset="0"/>
              </a:rPr>
              <a:t>SZ=500 </a:t>
            </a:r>
            <a:r>
              <a:rPr lang="en-US" altLang="ja-JP" sz="1600" dirty="0">
                <a:latin typeface="Consolas" pitchFamily="49" charset="0"/>
                <a:cs typeface="Consolas" pitchFamily="49" charset="0"/>
              </a:rPr>
              <a:t>GENE=100 TSZ=5 MUTE=0.090 RESERVE=0.100</a:t>
            </a:r>
            <a:endParaRPr kumimoji="1" lang="ja-JP" altLang="en-US" sz="1600" dirty="0">
              <a:latin typeface="Consolas" pitchFamily="49" charset="0"/>
              <a:cs typeface="Consolas" pitchFamily="49" charset="0"/>
            </a:endParaRPr>
          </a:p>
        </p:txBody>
      </p:sp>
      <p:sp>
        <p:nvSpPr>
          <p:cNvPr id="5" name="正方形/長方形 4"/>
          <p:cNvSpPr/>
          <p:nvPr/>
        </p:nvSpPr>
        <p:spPr>
          <a:xfrm>
            <a:off x="2555776" y="2996952"/>
            <a:ext cx="4752528" cy="1152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t>Food=89</a:t>
            </a:r>
            <a:r>
              <a:rPr kumimoji="1" lang="ja-JP" altLang="en-US" dirty="0" smtClean="0"/>
              <a:t>が目標なので全部</a:t>
            </a:r>
            <a:r>
              <a:rPr kumimoji="1" lang="ja-JP" altLang="en-US" dirty="0" smtClean="0"/>
              <a:t>ダメ</a:t>
            </a:r>
            <a:endParaRPr kumimoji="1" lang="ja-JP" altLang="en-US" dirty="0"/>
          </a:p>
        </p:txBody>
      </p:sp>
    </p:spTree>
    <p:extLst>
      <p:ext uri="{BB962C8B-B14F-4D97-AF65-F5344CB8AC3E}">
        <p14:creationId xmlns:p14="http://schemas.microsoft.com/office/powerpoint/2010/main" val="14751231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Linear GP</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ja-JP" altLang="en-US" dirty="0" smtClean="0"/>
              <a:t>一見楽。</a:t>
            </a:r>
            <a:endParaRPr kumimoji="1" lang="en-US" altLang="ja-JP" dirty="0" smtClean="0"/>
          </a:p>
          <a:p>
            <a:r>
              <a:rPr lang="ja-JP" altLang="en-US" dirty="0" smtClean="0"/>
              <a:t>メモリとかを気にしなければ、実装も楽だしポインタでごちゃごちゃしたものよりもまともに動く</a:t>
            </a:r>
            <a:endParaRPr lang="en-US" altLang="ja-JP" dirty="0" smtClean="0"/>
          </a:p>
          <a:p>
            <a:r>
              <a:rPr lang="ja-JP" altLang="en-US" dirty="0" smtClean="0"/>
              <a:t>とりあえず右図みたいな個体を持つ</a:t>
            </a:r>
            <a:endParaRPr kumimoji="1" lang="ja-JP" altLang="en-US" dirty="0"/>
          </a:p>
        </p:txBody>
      </p:sp>
      <p:sp>
        <p:nvSpPr>
          <p:cNvPr id="5" name="正方形/長方形 4"/>
          <p:cNvSpPr/>
          <p:nvPr/>
        </p:nvSpPr>
        <p:spPr>
          <a:xfrm>
            <a:off x="4283968" y="2996952"/>
            <a:ext cx="129614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t>Prog2</a:t>
            </a:r>
            <a:endParaRPr kumimoji="1" lang="ja-JP" altLang="en-US" dirty="0"/>
          </a:p>
        </p:txBody>
      </p:sp>
      <p:sp>
        <p:nvSpPr>
          <p:cNvPr id="6" name="正方形/長方形 5"/>
          <p:cNvSpPr/>
          <p:nvPr/>
        </p:nvSpPr>
        <p:spPr>
          <a:xfrm>
            <a:off x="5580112" y="2996952"/>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7" name="正方形/長方形 6"/>
          <p:cNvSpPr/>
          <p:nvPr/>
        </p:nvSpPr>
        <p:spPr>
          <a:xfrm>
            <a:off x="6404745" y="2996952"/>
            <a:ext cx="1047577"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smtClean="0"/>
              <a:t>Prog2</a:t>
            </a:r>
            <a:endParaRPr kumimoji="1" lang="ja-JP" altLang="en-US" dirty="0"/>
          </a:p>
        </p:txBody>
      </p:sp>
      <p:sp>
        <p:nvSpPr>
          <p:cNvPr id="8" name="正方形/長方形 7"/>
          <p:cNvSpPr/>
          <p:nvPr/>
        </p:nvSpPr>
        <p:spPr>
          <a:xfrm>
            <a:off x="7452320" y="2996952"/>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left</a:t>
            </a:r>
            <a:endParaRPr kumimoji="1" lang="ja-JP" altLang="en-US" dirty="0">
              <a:solidFill>
                <a:schemeClr val="tx1"/>
              </a:solidFill>
            </a:endParaRPr>
          </a:p>
        </p:txBody>
      </p:sp>
      <p:sp>
        <p:nvSpPr>
          <p:cNvPr id="9" name="正方形/長方形 8"/>
          <p:cNvSpPr/>
          <p:nvPr/>
        </p:nvSpPr>
        <p:spPr>
          <a:xfrm>
            <a:off x="8216353" y="2996952"/>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15" name="角丸四角形 14"/>
          <p:cNvSpPr/>
          <p:nvPr/>
        </p:nvSpPr>
        <p:spPr>
          <a:xfrm>
            <a:off x="5436096" y="1484784"/>
            <a:ext cx="25922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tx1"/>
                </a:solidFill>
              </a:rPr>
              <a:t>Prog2</a:t>
            </a:r>
            <a:endParaRPr kumimoji="1" lang="ja-JP" altLang="en-US" dirty="0">
              <a:solidFill>
                <a:schemeClr val="tx1"/>
              </a:solidFill>
            </a:endParaRPr>
          </a:p>
        </p:txBody>
      </p:sp>
      <p:cxnSp>
        <p:nvCxnSpPr>
          <p:cNvPr id="16" name="直線コネクタ 15"/>
          <p:cNvCxnSpPr/>
          <p:nvPr/>
        </p:nvCxnSpPr>
        <p:spPr>
          <a:xfrm flipH="1">
            <a:off x="5796136" y="2060848"/>
            <a:ext cx="576064" cy="720080"/>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a:off x="7236296" y="2060848"/>
            <a:ext cx="288032" cy="792088"/>
          </a:xfrm>
          <a:prstGeom prst="line">
            <a:avLst/>
          </a:prstGeom>
        </p:spPr>
        <p:style>
          <a:lnRef idx="1">
            <a:schemeClr val="dk1"/>
          </a:lnRef>
          <a:fillRef idx="0">
            <a:schemeClr val="dk1"/>
          </a:fillRef>
          <a:effectRef idx="0">
            <a:schemeClr val="dk1"/>
          </a:effectRef>
          <a:fontRef idx="minor">
            <a:schemeClr val="tx1"/>
          </a:fontRef>
        </p:style>
      </p:cxnSp>
      <p:sp>
        <p:nvSpPr>
          <p:cNvPr id="18" name="円/楕円 17"/>
          <p:cNvSpPr/>
          <p:nvPr/>
        </p:nvSpPr>
        <p:spPr>
          <a:xfrm>
            <a:off x="5220072" y="2763788"/>
            <a:ext cx="115212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19" name="角丸四角形 18"/>
          <p:cNvSpPr/>
          <p:nvPr/>
        </p:nvSpPr>
        <p:spPr>
          <a:xfrm>
            <a:off x="6876256" y="2852936"/>
            <a:ext cx="1728192"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solidFill>
                  <a:schemeClr val="tx1"/>
                </a:solidFill>
              </a:rPr>
              <a:t>Prog2</a:t>
            </a:r>
            <a:endParaRPr kumimoji="1" lang="ja-JP" altLang="en-US" dirty="0">
              <a:solidFill>
                <a:schemeClr val="tx1"/>
              </a:solidFill>
            </a:endParaRPr>
          </a:p>
        </p:txBody>
      </p:sp>
      <p:cxnSp>
        <p:nvCxnSpPr>
          <p:cNvPr id="21" name="直線コネクタ 20"/>
          <p:cNvCxnSpPr>
            <a:stCxn id="19" idx="2"/>
          </p:cNvCxnSpPr>
          <p:nvPr/>
        </p:nvCxnSpPr>
        <p:spPr>
          <a:xfrm flipH="1">
            <a:off x="7092280" y="3501008"/>
            <a:ext cx="648072" cy="864096"/>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8172400" y="3501008"/>
            <a:ext cx="72008" cy="792088"/>
          </a:xfrm>
          <a:prstGeom prst="line">
            <a:avLst/>
          </a:prstGeom>
        </p:spPr>
        <p:style>
          <a:lnRef idx="1">
            <a:schemeClr val="dk1"/>
          </a:lnRef>
          <a:fillRef idx="0">
            <a:schemeClr val="dk1"/>
          </a:fillRef>
          <a:effectRef idx="0">
            <a:schemeClr val="dk1"/>
          </a:effectRef>
          <a:fontRef idx="minor">
            <a:schemeClr val="tx1"/>
          </a:fontRef>
        </p:style>
      </p:cxnSp>
      <p:sp>
        <p:nvSpPr>
          <p:cNvPr id="24" name="円/楕円 23"/>
          <p:cNvSpPr/>
          <p:nvPr/>
        </p:nvSpPr>
        <p:spPr>
          <a:xfrm>
            <a:off x="6381875" y="4293096"/>
            <a:ext cx="1226443"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left</a:t>
            </a:r>
            <a:endParaRPr kumimoji="1" lang="ja-JP" altLang="en-US" dirty="0">
              <a:solidFill>
                <a:schemeClr val="tx1"/>
              </a:solidFill>
            </a:endParaRPr>
          </a:p>
        </p:txBody>
      </p:sp>
      <p:sp>
        <p:nvSpPr>
          <p:cNvPr id="25" name="円/楕円 24"/>
          <p:cNvSpPr/>
          <p:nvPr/>
        </p:nvSpPr>
        <p:spPr>
          <a:xfrm>
            <a:off x="7740352" y="4293096"/>
            <a:ext cx="115212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move</a:t>
            </a:r>
            <a:endParaRPr kumimoji="1" lang="ja-JP" altLang="en-US" dirty="0">
              <a:solidFill>
                <a:schemeClr val="tx1"/>
              </a:solidFill>
            </a:endParaRPr>
          </a:p>
        </p:txBody>
      </p:sp>
      <p:sp>
        <p:nvSpPr>
          <p:cNvPr id="26" name="テキスト ボックス 25"/>
          <p:cNvSpPr txBox="1"/>
          <p:nvPr/>
        </p:nvSpPr>
        <p:spPr>
          <a:xfrm>
            <a:off x="5580114" y="5301208"/>
            <a:ext cx="2031325" cy="369332"/>
          </a:xfrm>
          <a:prstGeom prst="rect">
            <a:avLst/>
          </a:prstGeom>
          <a:noFill/>
        </p:spPr>
        <p:txBody>
          <a:bodyPr wrap="none" rtlCol="0">
            <a:spAutoFit/>
          </a:bodyPr>
          <a:lstStyle/>
          <a:p>
            <a:r>
              <a:rPr lang="ja-JP" altLang="en-US" dirty="0" smtClean="0"/>
              <a:t>この木に対応する</a:t>
            </a:r>
            <a:endParaRPr kumimoji="1" lang="ja-JP" altLang="en-US" dirty="0"/>
          </a:p>
        </p:txBody>
      </p:sp>
    </p:spTree>
    <p:extLst>
      <p:ext uri="{BB962C8B-B14F-4D97-AF65-F5344CB8AC3E}">
        <p14:creationId xmlns:p14="http://schemas.microsoft.com/office/powerpoint/2010/main" val="272352087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5" grpId="0" animBg="1"/>
      <p:bldP spid="18" grpId="0" animBg="1"/>
      <p:bldP spid="19" grpId="0" animBg="1"/>
      <p:bldP spid="24" grpId="0" animBg="1"/>
      <p:bldP spid="25" grpId="0" animBg="1"/>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492896"/>
            <a:ext cx="8229600" cy="1143000"/>
          </a:xfrm>
        </p:spPr>
        <p:txBody>
          <a:bodyPr>
            <a:normAutofit fontScale="90000"/>
          </a:bodyPr>
          <a:lstStyle/>
          <a:p>
            <a:r>
              <a:rPr kumimoji="1" lang="ja-JP" altLang="en-US" dirty="0" smtClean="0"/>
              <a:t>結果は</a:t>
            </a:r>
            <a:r>
              <a:rPr lang="ja-JP" altLang="en-US" dirty="0" smtClean="0"/>
              <a:t>さっき言った通り</a:t>
            </a:r>
            <a:r>
              <a:rPr lang="en-US" altLang="ja-JP" dirty="0" smtClean="0"/>
              <a:t/>
            </a:r>
            <a:br>
              <a:rPr lang="en-US" altLang="ja-JP" dirty="0" smtClean="0"/>
            </a:br>
            <a:r>
              <a:rPr kumimoji="1" lang="ja-JP" altLang="en-US" dirty="0" smtClean="0"/>
              <a:t>セグフォループ</a:t>
            </a:r>
            <a:endParaRPr kumimoji="1" lang="ja-JP" altLang="en-US" dirty="0"/>
          </a:p>
        </p:txBody>
      </p:sp>
      <p:sp>
        <p:nvSpPr>
          <p:cNvPr id="3" name="テキスト ボックス 2"/>
          <p:cNvSpPr txBox="1"/>
          <p:nvPr/>
        </p:nvSpPr>
        <p:spPr>
          <a:xfrm>
            <a:off x="-3204864" y="1218575"/>
            <a:ext cx="3204864" cy="830997"/>
          </a:xfrm>
          <a:prstGeom prst="rect">
            <a:avLst/>
          </a:prstGeom>
          <a:noFill/>
        </p:spPr>
        <p:txBody>
          <a:bodyPr wrap="square" rtlCol="0">
            <a:spAutoFit/>
          </a:bodyPr>
          <a:lstStyle/>
          <a:p>
            <a:pPr algn="ctr"/>
            <a:r>
              <a:rPr kumimoji="1" lang="en-US" altLang="ja-JP" sz="2400" dirty="0" smtClean="0">
                <a:latin typeface="+mj-ea"/>
                <a:ea typeface="+mj-ea"/>
              </a:rPr>
              <a:t>Segmentation fault</a:t>
            </a:r>
            <a:endParaRPr kumimoji="1" lang="ja-JP" altLang="en-US" sz="2400" dirty="0">
              <a:latin typeface="+mj-ea"/>
              <a:ea typeface="+mj-ea"/>
            </a:endParaRPr>
          </a:p>
        </p:txBody>
      </p:sp>
    </p:spTree>
    <p:extLst>
      <p:ext uri="{BB962C8B-B14F-4D97-AF65-F5344CB8AC3E}">
        <p14:creationId xmlns:p14="http://schemas.microsoft.com/office/powerpoint/2010/main" val="23001532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69062 -0.10578 C 0.93368 -0.10578 1.13177 0.03241 1.13177 0.20394 C 1.13177 0.37431 0.93368 0.51366 0.69062 0.51366 C 0.44757 0.51366 0.25 0.37431 0.25 0.20394 C 0.25 0.03241 0.44757 -0.10578 0.69062 -0.10578 Z " pathEditMode="relative" rAng="0" ptsTypes="fffff">
                                      <p:cBhvr>
                                        <p:cTn id="6" dur="2000" fill="hold"/>
                                        <p:tgtEl>
                                          <p:spTgt spid="3"/>
                                        </p:tgtEl>
                                        <p:attrNameLst>
                                          <p:attrName>ppt_x</p:attrName>
                                          <p:attrName>ppt_y</p:attrName>
                                        </p:attrNameLst>
                                      </p:cBhvr>
                                      <p:rCtr x="17" y="30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504" y="1175914"/>
            <a:ext cx="4464496" cy="5682087"/>
          </a:xfrm>
          <a:prstGeom prst="rect">
            <a:avLst/>
          </a:prstGeom>
        </p:spPr>
      </p:pic>
      <p:sp>
        <p:nvSpPr>
          <p:cNvPr id="2" name="タイトル 1"/>
          <p:cNvSpPr>
            <a:spLocks noGrp="1"/>
          </p:cNvSpPr>
          <p:nvPr>
            <p:ph type="title"/>
          </p:nvPr>
        </p:nvSpPr>
        <p:spPr/>
        <p:txBody>
          <a:bodyPr>
            <a:normAutofit/>
          </a:bodyPr>
          <a:lstStyle/>
          <a:p>
            <a:r>
              <a:rPr lang="ja-JP" altLang="en-US" dirty="0"/>
              <a:t>どうしてこ</a:t>
            </a:r>
            <a:r>
              <a:rPr lang="ja-JP" altLang="en-US" dirty="0" smtClean="0"/>
              <a:t>うなった＼</a:t>
            </a:r>
            <a:r>
              <a:rPr lang="en-US" altLang="ja-JP" dirty="0" smtClean="0"/>
              <a:t>(^o^)</a:t>
            </a:r>
            <a:r>
              <a:rPr lang="ja-JP" altLang="en-US" dirty="0" smtClean="0"/>
              <a:t>／</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4082" y="3128253"/>
            <a:ext cx="7970847" cy="8640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159104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2564904"/>
            <a:ext cx="8229600" cy="1143000"/>
          </a:xfrm>
        </p:spPr>
        <p:txBody>
          <a:bodyPr>
            <a:normAutofit fontScale="90000"/>
          </a:bodyPr>
          <a:lstStyle/>
          <a:p>
            <a:r>
              <a:rPr kumimoji="1" lang="ja-JP" altLang="en-US" dirty="0" smtClean="0"/>
              <a:t>だからみなさんは大丈夫だよ</a:t>
            </a:r>
            <a:r>
              <a:rPr kumimoji="1" lang="en-US" altLang="ja-JP" dirty="0" smtClean="0"/>
              <a:t/>
            </a:r>
            <a:br>
              <a:rPr kumimoji="1" lang="en-US" altLang="ja-JP" dirty="0" smtClean="0"/>
            </a:br>
            <a:r>
              <a:rPr kumimoji="1" lang="ja-JP" altLang="en-US" dirty="0" smtClean="0"/>
              <a:t>（無責任）</a:t>
            </a:r>
            <a:endParaRPr kumimoji="1" lang="ja-JP" altLang="en-US" dirty="0"/>
          </a:p>
        </p:txBody>
      </p:sp>
    </p:spTree>
    <p:extLst>
      <p:ext uri="{BB962C8B-B14F-4D97-AF65-F5344CB8AC3E}">
        <p14:creationId xmlns:p14="http://schemas.microsoft.com/office/powerpoint/2010/main" val="27655673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普通の人でも気をつけるべき</a:t>
            </a:r>
            <a:r>
              <a:rPr lang="en-US" altLang="ja-JP" dirty="0" smtClean="0"/>
              <a:t/>
            </a:r>
            <a:br>
              <a:rPr lang="en-US" altLang="ja-JP" dirty="0" smtClean="0"/>
            </a:br>
            <a:r>
              <a:rPr lang="ja-JP" altLang="en-US" dirty="0" smtClean="0"/>
              <a:t>注意</a:t>
            </a:r>
            <a:r>
              <a:rPr lang="ja-JP" altLang="en-US" dirty="0"/>
              <a:t>事項</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Stack Counter</a:t>
            </a:r>
            <a:r>
              <a:rPr kumimoji="1" lang="ja-JP" altLang="en-US" dirty="0" smtClean="0"/>
              <a:t>とかいう恐ろしく日本語の参考資料が少なくて調べることが不可能に近い概念を使わないと</a:t>
            </a:r>
            <a:r>
              <a:rPr lang="ja-JP" altLang="en-US" dirty="0" smtClean="0"/>
              <a:t>終わります。</a:t>
            </a:r>
            <a:endParaRPr lang="en-US" altLang="ja-JP" dirty="0" smtClean="0"/>
          </a:p>
          <a:p>
            <a:r>
              <a:rPr kumimoji="1" lang="ja-JP" altLang="en-US" sz="4000" b="1" dirty="0" smtClean="0"/>
              <a:t>「安易に概念だけ見てろくに調べずに実装」</a:t>
            </a:r>
            <a:r>
              <a:rPr kumimoji="1" lang="ja-JP" altLang="en-US" dirty="0" smtClean="0"/>
              <a:t>とかしないようにしましょう（戒め）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6" y="1124744"/>
            <a:ext cx="4903497" cy="5112843"/>
          </a:xfrm>
          <a:prstGeom prst="rect">
            <a:avLst/>
          </a:prstGeom>
        </p:spPr>
      </p:pic>
      <p:sp>
        <p:nvSpPr>
          <p:cNvPr id="5" name="左矢印 4"/>
          <p:cNvSpPr/>
          <p:nvPr/>
        </p:nvSpPr>
        <p:spPr>
          <a:xfrm>
            <a:off x="5505226" y="4869160"/>
            <a:ext cx="432048" cy="93610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084168" y="5013178"/>
            <a:ext cx="2016224" cy="646331"/>
          </a:xfrm>
          <a:prstGeom prst="rect">
            <a:avLst/>
          </a:prstGeom>
          <a:noFill/>
        </p:spPr>
        <p:txBody>
          <a:bodyPr wrap="square" rtlCol="0">
            <a:spAutoFit/>
          </a:bodyPr>
          <a:lstStyle/>
          <a:p>
            <a:r>
              <a:rPr kumimoji="1" lang="ja-JP" altLang="en-US" dirty="0" smtClean="0"/>
              <a:t>こんな怖いものに遭遇します</a:t>
            </a:r>
            <a:endParaRPr kumimoji="1" lang="ja-JP" altLang="en-US" dirty="0"/>
          </a:p>
        </p:txBody>
      </p:sp>
    </p:spTree>
    <p:extLst>
      <p:ext uri="{BB962C8B-B14F-4D97-AF65-F5344CB8AC3E}">
        <p14:creationId xmlns:p14="http://schemas.microsoft.com/office/powerpoint/2010/main" val="77979945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Graph-Based GP</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ja-JP" altLang="en-US" dirty="0" smtClean="0"/>
              <a:t>実装してないのに語っていいのか</a:t>
            </a:r>
            <a:r>
              <a:rPr kumimoji="1" lang="en-US" altLang="ja-JP" dirty="0" smtClean="0"/>
              <a:t>…</a:t>
            </a:r>
          </a:p>
          <a:p>
            <a:r>
              <a:rPr lang="ja-JP" altLang="en-US" dirty="0"/>
              <a:t>有向</a:t>
            </a:r>
            <a:r>
              <a:rPr lang="ja-JP" altLang="en-US" dirty="0" smtClean="0"/>
              <a:t>グラフの張り方が独特だったりするのでいろいろな実装が一気に難しくなってると僕は思う</a:t>
            </a:r>
            <a:endParaRPr lang="en-US" altLang="ja-JP" dirty="0" smtClean="0"/>
          </a:p>
          <a:p>
            <a:r>
              <a:rPr kumimoji="1" lang="ja-JP" altLang="en-US" dirty="0"/>
              <a:t>右</a:t>
            </a:r>
            <a:r>
              <a:rPr kumimoji="1" lang="ja-JP" altLang="en-US" dirty="0" smtClean="0"/>
              <a:t>の木が</a:t>
            </a:r>
            <a:r>
              <a:rPr kumimoji="1" lang="en-US" altLang="ja-JP" dirty="0" smtClean="0"/>
              <a:t>…</a:t>
            </a:r>
            <a:endParaRPr kumimoji="1" lang="ja-JP" altLang="en-US" dirty="0"/>
          </a:p>
        </p:txBody>
      </p:sp>
      <p:sp>
        <p:nvSpPr>
          <p:cNvPr id="5" name="角丸四角形 4"/>
          <p:cNvSpPr/>
          <p:nvPr/>
        </p:nvSpPr>
        <p:spPr>
          <a:xfrm>
            <a:off x="5436096" y="1484784"/>
            <a:ext cx="25922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tx1"/>
                </a:solidFill>
              </a:rPr>
              <a:t>Prog2</a:t>
            </a:r>
            <a:endParaRPr kumimoji="1" lang="ja-JP" altLang="en-US" dirty="0">
              <a:solidFill>
                <a:schemeClr val="tx1"/>
              </a:solidFill>
            </a:endParaRPr>
          </a:p>
        </p:txBody>
      </p:sp>
      <p:cxnSp>
        <p:nvCxnSpPr>
          <p:cNvPr id="6" name="直線コネクタ 5"/>
          <p:cNvCxnSpPr/>
          <p:nvPr/>
        </p:nvCxnSpPr>
        <p:spPr>
          <a:xfrm flipH="1">
            <a:off x="5796136" y="2060848"/>
            <a:ext cx="576064" cy="72008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7236296" y="2060848"/>
            <a:ext cx="288032" cy="792088"/>
          </a:xfrm>
          <a:prstGeom prst="line">
            <a:avLst/>
          </a:prstGeom>
        </p:spPr>
        <p:style>
          <a:lnRef idx="1">
            <a:schemeClr val="dk1"/>
          </a:lnRef>
          <a:fillRef idx="0">
            <a:schemeClr val="dk1"/>
          </a:fillRef>
          <a:effectRef idx="0">
            <a:schemeClr val="dk1"/>
          </a:effectRef>
          <a:fontRef idx="minor">
            <a:schemeClr val="tx1"/>
          </a:fontRef>
        </p:style>
      </p:cxnSp>
      <p:sp>
        <p:nvSpPr>
          <p:cNvPr id="8" name="円/楕円 7"/>
          <p:cNvSpPr/>
          <p:nvPr/>
        </p:nvSpPr>
        <p:spPr>
          <a:xfrm>
            <a:off x="5220072" y="2763788"/>
            <a:ext cx="115212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9" name="角丸四角形 8"/>
          <p:cNvSpPr/>
          <p:nvPr/>
        </p:nvSpPr>
        <p:spPr>
          <a:xfrm>
            <a:off x="6876256" y="2852936"/>
            <a:ext cx="2016224"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err="1" smtClean="0">
                <a:solidFill>
                  <a:schemeClr val="tx1"/>
                </a:solidFill>
              </a:rPr>
              <a:t>If_Food_Ahead</a:t>
            </a:r>
            <a:endParaRPr kumimoji="1" lang="ja-JP" altLang="en-US" dirty="0">
              <a:solidFill>
                <a:schemeClr val="tx1"/>
              </a:solidFill>
            </a:endParaRPr>
          </a:p>
        </p:txBody>
      </p:sp>
      <p:cxnSp>
        <p:nvCxnSpPr>
          <p:cNvPr id="10" name="直線コネクタ 9"/>
          <p:cNvCxnSpPr/>
          <p:nvPr/>
        </p:nvCxnSpPr>
        <p:spPr>
          <a:xfrm flipH="1">
            <a:off x="5652120" y="3501008"/>
            <a:ext cx="1584176" cy="864096"/>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p:cNvCxnSpPr/>
          <p:nvPr/>
        </p:nvCxnSpPr>
        <p:spPr>
          <a:xfrm>
            <a:off x="8172400" y="3501008"/>
            <a:ext cx="72008" cy="792088"/>
          </a:xfrm>
          <a:prstGeom prst="line">
            <a:avLst/>
          </a:prstGeom>
        </p:spPr>
        <p:style>
          <a:lnRef idx="1">
            <a:schemeClr val="dk1"/>
          </a:lnRef>
          <a:fillRef idx="0">
            <a:schemeClr val="dk1"/>
          </a:fillRef>
          <a:effectRef idx="0">
            <a:schemeClr val="dk1"/>
          </a:effectRef>
          <a:fontRef idx="minor">
            <a:schemeClr val="tx1"/>
          </a:fontRef>
        </p:style>
      </p:cxnSp>
      <p:sp>
        <p:nvSpPr>
          <p:cNvPr id="13" name="円/楕円 12"/>
          <p:cNvSpPr/>
          <p:nvPr/>
        </p:nvSpPr>
        <p:spPr>
          <a:xfrm>
            <a:off x="5220072" y="4293096"/>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left</a:t>
            </a:r>
            <a:endParaRPr kumimoji="1" lang="ja-JP" altLang="en-US" dirty="0">
              <a:solidFill>
                <a:schemeClr val="tx1"/>
              </a:solidFill>
            </a:endParaRPr>
          </a:p>
        </p:txBody>
      </p:sp>
      <p:sp>
        <p:nvSpPr>
          <p:cNvPr id="15" name="円/楕円 14"/>
          <p:cNvSpPr/>
          <p:nvPr/>
        </p:nvSpPr>
        <p:spPr>
          <a:xfrm>
            <a:off x="7740352" y="4293096"/>
            <a:ext cx="115212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move</a:t>
            </a:r>
            <a:endParaRPr kumimoji="1" lang="ja-JP" altLang="en-US" dirty="0">
              <a:solidFill>
                <a:schemeClr val="tx1"/>
              </a:solidFill>
            </a:endParaRPr>
          </a:p>
        </p:txBody>
      </p:sp>
      <p:sp>
        <p:nvSpPr>
          <p:cNvPr id="16" name="角丸四角形 15"/>
          <p:cNvSpPr/>
          <p:nvPr/>
        </p:nvSpPr>
        <p:spPr>
          <a:xfrm>
            <a:off x="5436096" y="1484784"/>
            <a:ext cx="2592288"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solidFill>
                  <a:schemeClr val="tx1"/>
                </a:solidFill>
              </a:rPr>
              <a:t>Prog2</a:t>
            </a:r>
            <a:endParaRPr kumimoji="1" lang="ja-JP" altLang="en-US" dirty="0">
              <a:solidFill>
                <a:schemeClr val="tx1"/>
              </a:solidFill>
            </a:endParaRPr>
          </a:p>
        </p:txBody>
      </p:sp>
      <p:sp>
        <p:nvSpPr>
          <p:cNvPr id="17" name="円/楕円 16"/>
          <p:cNvSpPr/>
          <p:nvPr/>
        </p:nvSpPr>
        <p:spPr>
          <a:xfrm>
            <a:off x="3779912" y="3032956"/>
            <a:ext cx="115212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move</a:t>
            </a:r>
            <a:endParaRPr kumimoji="1" lang="ja-JP" altLang="en-US" dirty="0">
              <a:solidFill>
                <a:schemeClr val="tx1"/>
              </a:solidFill>
            </a:endParaRPr>
          </a:p>
        </p:txBody>
      </p:sp>
      <p:sp>
        <p:nvSpPr>
          <p:cNvPr id="18" name="角丸四角形 17"/>
          <p:cNvSpPr/>
          <p:nvPr/>
        </p:nvSpPr>
        <p:spPr>
          <a:xfrm>
            <a:off x="6876256" y="2852936"/>
            <a:ext cx="2016224"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err="1" smtClean="0">
                <a:solidFill>
                  <a:schemeClr val="tx1"/>
                </a:solidFill>
              </a:rPr>
              <a:t>If_Food_Ahead</a:t>
            </a:r>
            <a:endParaRPr kumimoji="1" lang="ja-JP" altLang="en-US" dirty="0">
              <a:solidFill>
                <a:schemeClr val="tx1"/>
              </a:solidFill>
            </a:endParaRPr>
          </a:p>
        </p:txBody>
      </p:sp>
      <p:sp>
        <p:nvSpPr>
          <p:cNvPr id="19" name="円/楕円 18"/>
          <p:cNvSpPr/>
          <p:nvPr/>
        </p:nvSpPr>
        <p:spPr>
          <a:xfrm>
            <a:off x="5652120" y="4077072"/>
            <a:ext cx="10081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left</a:t>
            </a:r>
            <a:endParaRPr kumimoji="1" lang="ja-JP" altLang="en-US" dirty="0">
              <a:solidFill>
                <a:schemeClr val="tx1"/>
              </a:solidFill>
            </a:endParaRPr>
          </a:p>
        </p:txBody>
      </p:sp>
      <p:sp>
        <p:nvSpPr>
          <p:cNvPr id="20" name="右矢印 19"/>
          <p:cNvSpPr/>
          <p:nvPr/>
        </p:nvSpPr>
        <p:spPr>
          <a:xfrm rot="18571311">
            <a:off x="4413414" y="2300911"/>
            <a:ext cx="1392141" cy="4950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右矢印 20"/>
          <p:cNvSpPr/>
          <p:nvPr/>
        </p:nvSpPr>
        <p:spPr>
          <a:xfrm rot="21098182">
            <a:off x="4953145" y="3105826"/>
            <a:ext cx="1938622" cy="4950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rot="18571311">
            <a:off x="6350662" y="3684663"/>
            <a:ext cx="1051191" cy="4076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右矢印 22"/>
          <p:cNvSpPr/>
          <p:nvPr/>
        </p:nvSpPr>
        <p:spPr>
          <a:xfrm rot="14676204">
            <a:off x="6624160" y="2234204"/>
            <a:ext cx="975827" cy="4094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67987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0" nodeType="clickEffect">
                                  <p:stCondLst>
                                    <p:cond delay="0"/>
                                  </p:stCondLst>
                                  <p:childTnLst>
                                    <p:animEffect transition="out" filter="fade">
                                      <p:cBhvr>
                                        <p:cTn id="21" dur="1000"/>
                                        <p:tgtEl>
                                          <p:spTgt spid="5"/>
                                        </p:tgtEl>
                                      </p:cBhvr>
                                    </p:animEffect>
                                    <p:anim calcmode="lin" valueType="num">
                                      <p:cBhvr>
                                        <p:cTn id="22" dur="1000"/>
                                        <p:tgtEl>
                                          <p:spTgt spid="5"/>
                                        </p:tgtEl>
                                        <p:attrNameLst>
                                          <p:attrName>ppt_x</p:attrName>
                                        </p:attrNameLst>
                                      </p:cBhvr>
                                      <p:tavLst>
                                        <p:tav tm="0">
                                          <p:val>
                                            <p:strVal val="ppt_x"/>
                                          </p:val>
                                        </p:tav>
                                        <p:tav tm="100000">
                                          <p:val>
                                            <p:strVal val="ppt_x"/>
                                          </p:val>
                                        </p:tav>
                                      </p:tavLst>
                                    </p:anim>
                                    <p:anim calcmode="lin" valueType="num">
                                      <p:cBhvr>
                                        <p:cTn id="23" dur="1000"/>
                                        <p:tgtEl>
                                          <p:spTgt spid="5"/>
                                        </p:tgtEl>
                                        <p:attrNameLst>
                                          <p:attrName>ppt_y</p:attrName>
                                        </p:attrNameLst>
                                      </p:cBhvr>
                                      <p:tavLst>
                                        <p:tav tm="0">
                                          <p:val>
                                            <p:strVal val="ppt_y"/>
                                          </p:val>
                                        </p:tav>
                                        <p:tav tm="100000">
                                          <p:val>
                                            <p:strVal val="ppt_y+.1"/>
                                          </p:val>
                                        </p:tav>
                                      </p:tavLst>
                                    </p:anim>
                                    <p:set>
                                      <p:cBhvr>
                                        <p:cTn id="24" dur="1" fill="hold">
                                          <p:stCondLst>
                                            <p:cond delay="999"/>
                                          </p:stCondLst>
                                        </p:cTn>
                                        <p:tgtEl>
                                          <p:spTgt spid="5"/>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000"/>
                                        <p:tgtEl>
                                          <p:spTgt spid="6"/>
                                        </p:tgtEl>
                                      </p:cBhvr>
                                    </p:animEffect>
                                    <p:anim calcmode="lin" valueType="num">
                                      <p:cBhvr>
                                        <p:cTn id="27" dur="1000"/>
                                        <p:tgtEl>
                                          <p:spTgt spid="6"/>
                                        </p:tgtEl>
                                        <p:attrNameLst>
                                          <p:attrName>ppt_x</p:attrName>
                                        </p:attrNameLst>
                                      </p:cBhvr>
                                      <p:tavLst>
                                        <p:tav tm="0">
                                          <p:val>
                                            <p:strVal val="ppt_x"/>
                                          </p:val>
                                        </p:tav>
                                        <p:tav tm="100000">
                                          <p:val>
                                            <p:strVal val="ppt_x"/>
                                          </p:val>
                                        </p:tav>
                                      </p:tavLst>
                                    </p:anim>
                                    <p:anim calcmode="lin" valueType="num">
                                      <p:cBhvr>
                                        <p:cTn id="28" dur="1000"/>
                                        <p:tgtEl>
                                          <p:spTgt spid="6"/>
                                        </p:tgtEl>
                                        <p:attrNameLst>
                                          <p:attrName>ppt_y</p:attrName>
                                        </p:attrNameLst>
                                      </p:cBhvr>
                                      <p:tavLst>
                                        <p:tav tm="0">
                                          <p:val>
                                            <p:strVal val="ppt_y"/>
                                          </p:val>
                                        </p:tav>
                                        <p:tav tm="100000">
                                          <p:val>
                                            <p:strVal val="ppt_y+.1"/>
                                          </p:val>
                                        </p:tav>
                                      </p:tavLst>
                                    </p:anim>
                                    <p:set>
                                      <p:cBhvr>
                                        <p:cTn id="29" dur="1" fill="hold">
                                          <p:stCondLst>
                                            <p:cond delay="999"/>
                                          </p:stCondLst>
                                        </p:cTn>
                                        <p:tgtEl>
                                          <p:spTgt spid="6"/>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7"/>
                                        </p:tgtEl>
                                      </p:cBhvr>
                                    </p:animEffect>
                                    <p:anim calcmode="lin" valueType="num">
                                      <p:cBhvr>
                                        <p:cTn id="32" dur="1000"/>
                                        <p:tgtEl>
                                          <p:spTgt spid="7"/>
                                        </p:tgtEl>
                                        <p:attrNameLst>
                                          <p:attrName>ppt_x</p:attrName>
                                        </p:attrNameLst>
                                      </p:cBhvr>
                                      <p:tavLst>
                                        <p:tav tm="0">
                                          <p:val>
                                            <p:strVal val="ppt_x"/>
                                          </p:val>
                                        </p:tav>
                                        <p:tav tm="100000">
                                          <p:val>
                                            <p:strVal val="ppt_x"/>
                                          </p:val>
                                        </p:tav>
                                      </p:tavLst>
                                    </p:anim>
                                    <p:anim calcmode="lin" valueType="num">
                                      <p:cBhvr>
                                        <p:cTn id="33" dur="1000"/>
                                        <p:tgtEl>
                                          <p:spTgt spid="7"/>
                                        </p:tgtEl>
                                        <p:attrNameLst>
                                          <p:attrName>ppt_y</p:attrName>
                                        </p:attrNameLst>
                                      </p:cBhvr>
                                      <p:tavLst>
                                        <p:tav tm="0">
                                          <p:val>
                                            <p:strVal val="ppt_y"/>
                                          </p:val>
                                        </p:tav>
                                        <p:tav tm="100000">
                                          <p:val>
                                            <p:strVal val="ppt_y+.1"/>
                                          </p:val>
                                        </p:tav>
                                      </p:tavLst>
                                    </p:anim>
                                    <p:set>
                                      <p:cBhvr>
                                        <p:cTn id="34" dur="1" fill="hold">
                                          <p:stCondLst>
                                            <p:cond delay="999"/>
                                          </p:stCondLst>
                                        </p:cTn>
                                        <p:tgtEl>
                                          <p:spTgt spid="7"/>
                                        </p:tgtEl>
                                        <p:attrNameLst>
                                          <p:attrName>style.visibility</p:attrName>
                                        </p:attrNameLst>
                                      </p:cBhvr>
                                      <p:to>
                                        <p:strVal val="hidden"/>
                                      </p:to>
                                    </p:set>
                                  </p:childTnLst>
                                </p:cTn>
                              </p:par>
                              <p:par>
                                <p:cTn id="35" presetID="42" presetClass="exit" presetSubtype="0" fill="hold" grpId="0" nodeType="with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par>
                                <p:cTn id="40" presetID="42" presetClass="exit" presetSubtype="0" fill="hold" grpId="0" nodeType="withEffect">
                                  <p:stCondLst>
                                    <p:cond delay="0"/>
                                  </p:stCondLst>
                                  <p:childTnLst>
                                    <p:animEffect transition="out" filter="fade">
                                      <p:cBhvr>
                                        <p:cTn id="41" dur="1000"/>
                                        <p:tgtEl>
                                          <p:spTgt spid="9"/>
                                        </p:tgtEl>
                                      </p:cBhvr>
                                    </p:animEffect>
                                    <p:anim calcmode="lin" valueType="num">
                                      <p:cBhvr>
                                        <p:cTn id="42" dur="1000"/>
                                        <p:tgtEl>
                                          <p:spTgt spid="9"/>
                                        </p:tgtEl>
                                        <p:attrNameLst>
                                          <p:attrName>ppt_x</p:attrName>
                                        </p:attrNameLst>
                                      </p:cBhvr>
                                      <p:tavLst>
                                        <p:tav tm="0">
                                          <p:val>
                                            <p:strVal val="ppt_x"/>
                                          </p:val>
                                        </p:tav>
                                        <p:tav tm="100000">
                                          <p:val>
                                            <p:strVal val="ppt_x"/>
                                          </p:val>
                                        </p:tav>
                                      </p:tavLst>
                                    </p:anim>
                                    <p:anim calcmode="lin" valueType="num">
                                      <p:cBhvr>
                                        <p:cTn id="43" dur="1000"/>
                                        <p:tgtEl>
                                          <p:spTgt spid="9"/>
                                        </p:tgtEl>
                                        <p:attrNameLst>
                                          <p:attrName>ppt_y</p:attrName>
                                        </p:attrNameLst>
                                      </p:cBhvr>
                                      <p:tavLst>
                                        <p:tav tm="0">
                                          <p:val>
                                            <p:strVal val="ppt_y"/>
                                          </p:val>
                                        </p:tav>
                                        <p:tav tm="100000">
                                          <p:val>
                                            <p:strVal val="ppt_y+.1"/>
                                          </p:val>
                                        </p:tav>
                                      </p:tavLst>
                                    </p:anim>
                                    <p:set>
                                      <p:cBhvr>
                                        <p:cTn id="44" dur="1" fill="hold">
                                          <p:stCondLst>
                                            <p:cond delay="999"/>
                                          </p:stCondLst>
                                        </p:cTn>
                                        <p:tgtEl>
                                          <p:spTgt spid="9"/>
                                        </p:tgtEl>
                                        <p:attrNameLst>
                                          <p:attrName>style.visibility</p:attrName>
                                        </p:attrNameLst>
                                      </p:cBhvr>
                                      <p:to>
                                        <p:strVal val="hidden"/>
                                      </p:to>
                                    </p:set>
                                  </p:childTnLst>
                                </p:cTn>
                              </p:par>
                              <p:par>
                                <p:cTn id="45" presetID="42" presetClass="exit" presetSubtype="0" fill="hold" nodeType="withEffect">
                                  <p:stCondLst>
                                    <p:cond delay="0"/>
                                  </p:stCondLst>
                                  <p:childTnLst>
                                    <p:animEffect transition="out" filter="fade">
                                      <p:cBhvr>
                                        <p:cTn id="46" dur="1000"/>
                                        <p:tgtEl>
                                          <p:spTgt spid="10"/>
                                        </p:tgtEl>
                                      </p:cBhvr>
                                    </p:animEffect>
                                    <p:anim calcmode="lin" valueType="num">
                                      <p:cBhvr>
                                        <p:cTn id="47" dur="1000"/>
                                        <p:tgtEl>
                                          <p:spTgt spid="10"/>
                                        </p:tgtEl>
                                        <p:attrNameLst>
                                          <p:attrName>ppt_x</p:attrName>
                                        </p:attrNameLst>
                                      </p:cBhvr>
                                      <p:tavLst>
                                        <p:tav tm="0">
                                          <p:val>
                                            <p:strVal val="ppt_x"/>
                                          </p:val>
                                        </p:tav>
                                        <p:tav tm="100000">
                                          <p:val>
                                            <p:strVal val="ppt_x"/>
                                          </p:val>
                                        </p:tav>
                                      </p:tavLst>
                                    </p:anim>
                                    <p:anim calcmode="lin" valueType="num">
                                      <p:cBhvr>
                                        <p:cTn id="48" dur="1000"/>
                                        <p:tgtEl>
                                          <p:spTgt spid="10"/>
                                        </p:tgtEl>
                                        <p:attrNameLst>
                                          <p:attrName>ppt_y</p:attrName>
                                        </p:attrNameLst>
                                      </p:cBhvr>
                                      <p:tavLst>
                                        <p:tav tm="0">
                                          <p:val>
                                            <p:strVal val="ppt_y"/>
                                          </p:val>
                                        </p:tav>
                                        <p:tav tm="100000">
                                          <p:val>
                                            <p:strVal val="ppt_y+.1"/>
                                          </p:val>
                                        </p:tav>
                                      </p:tavLst>
                                    </p:anim>
                                    <p:set>
                                      <p:cBhvr>
                                        <p:cTn id="49" dur="1" fill="hold">
                                          <p:stCondLst>
                                            <p:cond delay="999"/>
                                          </p:stCondLst>
                                        </p:cTn>
                                        <p:tgtEl>
                                          <p:spTgt spid="10"/>
                                        </p:tgtEl>
                                        <p:attrNameLst>
                                          <p:attrName>style.visibility</p:attrName>
                                        </p:attrNameLst>
                                      </p:cBhvr>
                                      <p:to>
                                        <p:strVal val="hidden"/>
                                      </p:to>
                                    </p:set>
                                  </p:childTnLst>
                                </p:cTn>
                              </p:par>
                              <p:par>
                                <p:cTn id="50" presetID="42" presetClass="exit" presetSubtype="0" fill="hold" nodeType="withEffect">
                                  <p:stCondLst>
                                    <p:cond delay="0"/>
                                  </p:stCondLst>
                                  <p:childTnLst>
                                    <p:animEffect transition="out" filter="fade">
                                      <p:cBhvr>
                                        <p:cTn id="51" dur="1000"/>
                                        <p:tgtEl>
                                          <p:spTgt spid="12"/>
                                        </p:tgtEl>
                                      </p:cBhvr>
                                    </p:animEffect>
                                    <p:anim calcmode="lin" valueType="num">
                                      <p:cBhvr>
                                        <p:cTn id="52" dur="1000"/>
                                        <p:tgtEl>
                                          <p:spTgt spid="12"/>
                                        </p:tgtEl>
                                        <p:attrNameLst>
                                          <p:attrName>ppt_x</p:attrName>
                                        </p:attrNameLst>
                                      </p:cBhvr>
                                      <p:tavLst>
                                        <p:tav tm="0">
                                          <p:val>
                                            <p:strVal val="ppt_x"/>
                                          </p:val>
                                        </p:tav>
                                        <p:tav tm="100000">
                                          <p:val>
                                            <p:strVal val="ppt_x"/>
                                          </p:val>
                                        </p:tav>
                                      </p:tavLst>
                                    </p:anim>
                                    <p:anim calcmode="lin" valueType="num">
                                      <p:cBhvr>
                                        <p:cTn id="53" dur="1000"/>
                                        <p:tgtEl>
                                          <p:spTgt spid="12"/>
                                        </p:tgtEl>
                                        <p:attrNameLst>
                                          <p:attrName>ppt_y</p:attrName>
                                        </p:attrNameLst>
                                      </p:cBhvr>
                                      <p:tavLst>
                                        <p:tav tm="0">
                                          <p:val>
                                            <p:strVal val="ppt_y"/>
                                          </p:val>
                                        </p:tav>
                                        <p:tav tm="100000">
                                          <p:val>
                                            <p:strVal val="ppt_y+.1"/>
                                          </p:val>
                                        </p:tav>
                                      </p:tavLst>
                                    </p:anim>
                                    <p:set>
                                      <p:cBhvr>
                                        <p:cTn id="54" dur="1" fill="hold">
                                          <p:stCondLst>
                                            <p:cond delay="999"/>
                                          </p:stCondLst>
                                        </p:cTn>
                                        <p:tgtEl>
                                          <p:spTgt spid="12"/>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13"/>
                                        </p:tgtEl>
                                      </p:cBhvr>
                                    </p:animEffect>
                                    <p:anim calcmode="lin" valueType="num">
                                      <p:cBhvr>
                                        <p:cTn id="57" dur="1000"/>
                                        <p:tgtEl>
                                          <p:spTgt spid="13"/>
                                        </p:tgtEl>
                                        <p:attrNameLst>
                                          <p:attrName>ppt_x</p:attrName>
                                        </p:attrNameLst>
                                      </p:cBhvr>
                                      <p:tavLst>
                                        <p:tav tm="0">
                                          <p:val>
                                            <p:strVal val="ppt_x"/>
                                          </p:val>
                                        </p:tav>
                                        <p:tav tm="100000">
                                          <p:val>
                                            <p:strVal val="ppt_x"/>
                                          </p:val>
                                        </p:tav>
                                      </p:tavLst>
                                    </p:anim>
                                    <p:anim calcmode="lin" valueType="num">
                                      <p:cBhvr>
                                        <p:cTn id="58" dur="1000"/>
                                        <p:tgtEl>
                                          <p:spTgt spid="13"/>
                                        </p:tgtEl>
                                        <p:attrNameLst>
                                          <p:attrName>ppt_y</p:attrName>
                                        </p:attrNameLst>
                                      </p:cBhvr>
                                      <p:tavLst>
                                        <p:tav tm="0">
                                          <p:val>
                                            <p:strVal val="ppt_y"/>
                                          </p:val>
                                        </p:tav>
                                        <p:tav tm="100000">
                                          <p:val>
                                            <p:strVal val="ppt_y+.1"/>
                                          </p:val>
                                        </p:tav>
                                      </p:tavLst>
                                    </p:anim>
                                    <p:set>
                                      <p:cBhvr>
                                        <p:cTn id="59" dur="1" fill="hold">
                                          <p:stCondLst>
                                            <p:cond delay="999"/>
                                          </p:stCondLst>
                                        </p:cTn>
                                        <p:tgtEl>
                                          <p:spTgt spid="13"/>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15"/>
                                        </p:tgtEl>
                                      </p:cBhvr>
                                    </p:animEffect>
                                    <p:anim calcmode="lin" valueType="num">
                                      <p:cBhvr>
                                        <p:cTn id="62" dur="1000"/>
                                        <p:tgtEl>
                                          <p:spTgt spid="15"/>
                                        </p:tgtEl>
                                        <p:attrNameLst>
                                          <p:attrName>ppt_x</p:attrName>
                                        </p:attrNameLst>
                                      </p:cBhvr>
                                      <p:tavLst>
                                        <p:tav tm="0">
                                          <p:val>
                                            <p:strVal val="ppt_x"/>
                                          </p:val>
                                        </p:tav>
                                        <p:tav tm="100000">
                                          <p:val>
                                            <p:strVal val="ppt_x"/>
                                          </p:val>
                                        </p:tav>
                                      </p:tavLst>
                                    </p:anim>
                                    <p:anim calcmode="lin" valueType="num">
                                      <p:cBhvr>
                                        <p:cTn id="63" dur="1000"/>
                                        <p:tgtEl>
                                          <p:spTgt spid="15"/>
                                        </p:tgtEl>
                                        <p:attrNameLst>
                                          <p:attrName>ppt_y</p:attrName>
                                        </p:attrNameLst>
                                      </p:cBhvr>
                                      <p:tavLst>
                                        <p:tav tm="0">
                                          <p:val>
                                            <p:strVal val="ppt_y"/>
                                          </p:val>
                                        </p:tav>
                                        <p:tav tm="100000">
                                          <p:val>
                                            <p:strVal val="ppt_y+.1"/>
                                          </p:val>
                                        </p:tav>
                                      </p:tavLst>
                                    </p:anim>
                                    <p:set>
                                      <p:cBhvr>
                                        <p:cTn id="64" dur="1" fill="hold">
                                          <p:stCondLst>
                                            <p:cond delay="999"/>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1000"/>
                                        <p:tgtEl>
                                          <p:spTgt spid="23"/>
                                        </p:tgtEl>
                                      </p:cBhvr>
                                    </p:animEffect>
                                    <p:anim calcmode="lin" valueType="num">
                                      <p:cBhvr>
                                        <p:cTn id="105" dur="1000" fill="hold"/>
                                        <p:tgtEl>
                                          <p:spTgt spid="23"/>
                                        </p:tgtEl>
                                        <p:attrNameLst>
                                          <p:attrName>ppt_x</p:attrName>
                                        </p:attrNameLst>
                                      </p:cBhvr>
                                      <p:tavLst>
                                        <p:tav tm="0">
                                          <p:val>
                                            <p:strVal val="#ppt_x"/>
                                          </p:val>
                                        </p:tav>
                                        <p:tav tm="100000">
                                          <p:val>
                                            <p:strVal val="#ppt_x"/>
                                          </p:val>
                                        </p:tav>
                                      </p:tavLst>
                                    </p:anim>
                                    <p:anim calcmode="lin" valueType="num">
                                      <p:cBhvr>
                                        <p:cTn id="10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en-US" altLang="ja-JP" dirty="0" smtClean="0"/>
              <a:t>GP</a:t>
            </a:r>
            <a:r>
              <a:rPr kumimoji="1" lang="ja-JP" altLang="en-US" dirty="0" smtClean="0"/>
              <a:t>の概念は理解が容易だが実装が</a:t>
            </a:r>
            <a:r>
              <a:rPr kumimoji="1" lang="ja-JP" altLang="en-US" sz="4000" b="1" dirty="0" smtClean="0"/>
              <a:t>僕のような</a:t>
            </a:r>
            <a:r>
              <a:rPr kumimoji="1" lang="ja-JP" altLang="en-US" sz="3500" dirty="0" smtClean="0"/>
              <a:t>にわか勢</a:t>
            </a:r>
            <a:r>
              <a:rPr kumimoji="1" lang="ja-JP" altLang="en-US" dirty="0" smtClean="0"/>
              <a:t>には難しい</a:t>
            </a:r>
            <a:endParaRPr kumimoji="1" lang="en-US" altLang="ja-JP" dirty="0" smtClean="0"/>
          </a:p>
          <a:p>
            <a:pPr marL="0" indent="0">
              <a:buNone/>
            </a:pPr>
            <a:r>
              <a:rPr lang="ja-JP" altLang="en-US" dirty="0" smtClean="0"/>
              <a:t>その分マスターすれば</a:t>
            </a:r>
            <a:r>
              <a:rPr lang="ja-JP" altLang="en-US" sz="4000" b="1" dirty="0" smtClean="0"/>
              <a:t>幸せ</a:t>
            </a:r>
            <a:r>
              <a:rPr lang="ja-JP" altLang="en-US" dirty="0" smtClean="0"/>
              <a:t>になれる</a:t>
            </a:r>
            <a:endParaRPr lang="en-US" altLang="ja-JP" dirty="0" smtClean="0"/>
          </a:p>
          <a:p>
            <a:pPr marL="0" indent="0">
              <a:buNone/>
            </a:pPr>
            <a:r>
              <a:rPr kumimoji="1" lang="ja-JP" altLang="en-US" dirty="0" smtClean="0"/>
              <a:t>計算量を落とそうとすると実装が</a:t>
            </a:r>
            <a:r>
              <a:rPr kumimoji="1" lang="ja-JP" altLang="en-US" sz="4300" b="1" dirty="0" smtClean="0"/>
              <a:t>難しくなって</a:t>
            </a:r>
            <a:r>
              <a:rPr kumimoji="1" lang="ja-JP" altLang="en-US" sz="4300" b="1" dirty="0" smtClean="0"/>
              <a:t>いく</a:t>
            </a:r>
            <a:endParaRPr kumimoji="1" lang="en-US" altLang="ja-JP" sz="4300" b="1" dirty="0" smtClean="0"/>
          </a:p>
          <a:p>
            <a:pPr marL="0" indent="0">
              <a:buNone/>
            </a:pPr>
            <a:r>
              <a:rPr kumimoji="1" lang="en-US" altLang="ja-JP" dirty="0" smtClean="0"/>
              <a:t>Santa Fe Trail</a:t>
            </a:r>
            <a:r>
              <a:rPr kumimoji="1" lang="ja-JP" altLang="en-US" dirty="0" smtClean="0"/>
              <a:t>の蟻さんが動いてる様子を上手く表示すると</a:t>
            </a:r>
            <a:r>
              <a:rPr kumimoji="1" lang="ja-JP" altLang="en-US" sz="4000" b="1" dirty="0" smtClean="0"/>
              <a:t>悪い個体でも可愛くしか</a:t>
            </a:r>
            <a:r>
              <a:rPr kumimoji="1" lang="ja-JP" altLang="en-US" sz="4000" b="1" dirty="0" smtClean="0"/>
              <a:t>見えない</a:t>
            </a:r>
            <a:r>
              <a:rPr kumimoji="1" lang="ja-JP" altLang="en-US" dirty="0" smtClean="0"/>
              <a:t>（ただし</a:t>
            </a:r>
            <a:r>
              <a:rPr kumimoji="1" lang="en-US" altLang="ja-JP" dirty="0" smtClean="0"/>
              <a:t>Ubuntu</a:t>
            </a:r>
            <a:r>
              <a:rPr kumimoji="1" lang="ja-JP" altLang="en-US" dirty="0" smtClean="0"/>
              <a:t>に限る）</a:t>
            </a:r>
            <a:endParaRPr kumimoji="1" lang="ja-JP" altLang="en-US" dirty="0"/>
          </a:p>
        </p:txBody>
      </p:sp>
    </p:spTree>
    <p:extLst>
      <p:ext uri="{BB962C8B-B14F-4D97-AF65-F5344CB8AC3E}">
        <p14:creationId xmlns:p14="http://schemas.microsoft.com/office/powerpoint/2010/main" val="2507208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とりあえずそれぞれの</a:t>
            </a:r>
            <a:r>
              <a:rPr kumimoji="1" lang="en-US" altLang="ja-JP" dirty="0" smtClean="0"/>
              <a:t/>
            </a:r>
            <a:br>
              <a:rPr kumimoji="1" lang="en-US" altLang="ja-JP" dirty="0" smtClean="0"/>
            </a:br>
            <a:r>
              <a:rPr kumimoji="1" lang="ja-JP" altLang="en-US" dirty="0" smtClean="0"/>
              <a:t>簡単な紹介</a:t>
            </a:r>
            <a:endParaRPr kumimoji="1" lang="ja-JP" altLang="en-US" dirty="0"/>
          </a:p>
        </p:txBody>
      </p:sp>
    </p:spTree>
    <p:extLst>
      <p:ext uri="{BB962C8B-B14F-4D97-AF65-F5344CB8AC3E}">
        <p14:creationId xmlns:p14="http://schemas.microsoft.com/office/powerpoint/2010/main" val="21263680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吹き出し 3"/>
          <p:cNvSpPr/>
          <p:nvPr/>
        </p:nvSpPr>
        <p:spPr>
          <a:xfrm>
            <a:off x="755576" y="1700808"/>
            <a:ext cx="8208912" cy="2160240"/>
          </a:xfrm>
          <a:prstGeom prst="wedgeRoundRectCallout">
            <a:avLst>
              <a:gd name="adj1" fmla="val -991"/>
              <a:gd name="adj2" fmla="val 677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14400" y="2209428"/>
            <a:ext cx="8229600" cy="1143000"/>
          </a:xfrm>
        </p:spPr>
        <p:txBody>
          <a:bodyPr/>
          <a:lstStyle/>
          <a:p>
            <a:r>
              <a:rPr lang="ja-JP" altLang="en-US" dirty="0" smtClean="0"/>
              <a:t>ご静聴ありがとうございました。</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020" y="4101663"/>
            <a:ext cx="1841421" cy="1841421"/>
          </a:xfrm>
          <a:prstGeom prst="rect">
            <a:avLst/>
          </a:prstGeom>
        </p:spPr>
      </p:pic>
      <p:sp>
        <p:nvSpPr>
          <p:cNvPr id="6" name="テキスト ボックス 5"/>
          <p:cNvSpPr txBox="1"/>
          <p:nvPr/>
        </p:nvSpPr>
        <p:spPr>
          <a:xfrm>
            <a:off x="6876258" y="5002329"/>
            <a:ext cx="1799019" cy="369332"/>
          </a:xfrm>
          <a:prstGeom prst="rect">
            <a:avLst/>
          </a:prstGeom>
          <a:noFill/>
        </p:spPr>
        <p:txBody>
          <a:bodyPr wrap="none" rtlCol="0">
            <a:spAutoFit/>
          </a:bodyPr>
          <a:lstStyle/>
          <a:p>
            <a:r>
              <a:rPr kumimoji="1" lang="ja-JP" altLang="en-US" dirty="0" smtClean="0"/>
              <a:t>＠</a:t>
            </a:r>
            <a:r>
              <a:rPr kumimoji="1" lang="en-US" altLang="ja-JP" dirty="0" err="1" smtClean="0"/>
              <a:t>touyoubuntu</a:t>
            </a:r>
            <a:endParaRPr kumimoji="1" lang="ja-JP" altLang="en-US" dirty="0"/>
          </a:p>
        </p:txBody>
      </p:sp>
    </p:spTree>
    <p:extLst>
      <p:ext uri="{BB962C8B-B14F-4D97-AF65-F5344CB8AC3E}">
        <p14:creationId xmlns:p14="http://schemas.microsoft.com/office/powerpoint/2010/main" val="333226400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Tree-Based GP</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一番</a:t>
            </a:r>
            <a:r>
              <a:rPr kumimoji="1" lang="ja-JP" altLang="en-US" sz="4000" b="1" dirty="0" smtClean="0"/>
              <a:t>一般的</a:t>
            </a:r>
            <a:r>
              <a:rPr kumimoji="1" lang="ja-JP" altLang="en-US" dirty="0" smtClean="0"/>
              <a:t>なやつ</a:t>
            </a:r>
            <a:endParaRPr kumimoji="1" lang="en-US" altLang="ja-JP" dirty="0" smtClean="0"/>
          </a:p>
          <a:p>
            <a:pPr marL="0" indent="0">
              <a:buNone/>
            </a:pPr>
            <a:r>
              <a:rPr lang="ja-JP" altLang="en-US" dirty="0" smtClean="0"/>
              <a:t>なんか</a:t>
            </a:r>
            <a:r>
              <a:rPr lang="ja-JP" altLang="en-US" sz="4000" b="1" dirty="0" smtClean="0"/>
              <a:t>一部の</a:t>
            </a:r>
            <a:r>
              <a:rPr lang="ja-JP" altLang="en-US" dirty="0" smtClean="0"/>
              <a:t>言語では実装がめちゃくちゃ簡単らしい</a:t>
            </a:r>
            <a:endParaRPr lang="en-US" altLang="ja-JP" dirty="0" smtClean="0"/>
          </a:p>
          <a:p>
            <a:pPr marL="0" indent="0">
              <a:buNone/>
            </a:pPr>
            <a:r>
              <a:rPr kumimoji="1" lang="ja-JP" altLang="en-US" sz="4000" b="1" dirty="0" smtClean="0"/>
              <a:t>木構造</a:t>
            </a:r>
            <a:r>
              <a:rPr kumimoji="1" lang="ja-JP" altLang="en-US" dirty="0" smtClean="0"/>
              <a:t>を個体として扱う</a:t>
            </a:r>
            <a:endParaRPr kumimoji="1" lang="en-US" altLang="ja-JP" dirty="0" smtClean="0"/>
          </a:p>
          <a:p>
            <a:pPr marL="0" indent="0">
              <a:buNone/>
            </a:pPr>
            <a:r>
              <a:rPr lang="en-US" altLang="ja-JP" dirty="0"/>
              <a:t>C/C</a:t>
            </a:r>
            <a:r>
              <a:rPr lang="en-US" altLang="ja-JP" dirty="0" smtClean="0"/>
              <a:t>++</a:t>
            </a:r>
            <a:r>
              <a:rPr lang="ja-JP" altLang="en-US" dirty="0" smtClean="0"/>
              <a:t>で扱うポインタの量が多すぎて僕みたいな</a:t>
            </a:r>
            <a:r>
              <a:rPr lang="ja-JP" altLang="en-US" sz="4000" b="1" dirty="0" smtClean="0"/>
              <a:t>にわか</a:t>
            </a:r>
            <a:r>
              <a:rPr lang="en-US" altLang="ja-JP" sz="4000" b="1" dirty="0" smtClean="0"/>
              <a:t>C++</a:t>
            </a:r>
            <a:r>
              <a:rPr lang="ja-JP" altLang="en-US" sz="4000" b="1" dirty="0" smtClean="0"/>
              <a:t>勢が</a:t>
            </a:r>
            <a:r>
              <a:rPr lang="ja-JP" altLang="en-US" sz="8000" b="1" dirty="0" smtClean="0">
                <a:latin typeface="小塚明朝 Pro H" pitchFamily="18" charset="-128"/>
                <a:ea typeface="小塚明朝 Pro H" pitchFamily="18" charset="-128"/>
              </a:rPr>
              <a:t>死ぬ</a:t>
            </a:r>
            <a:endParaRPr kumimoji="1" lang="ja-JP" altLang="en-US" sz="8000" b="1" dirty="0">
              <a:latin typeface="小塚明朝 Pro H" pitchFamily="18" charset="-128"/>
              <a:ea typeface="小塚明朝 Pro H" pitchFamily="18" charset="-128"/>
            </a:endParaRPr>
          </a:p>
        </p:txBody>
      </p:sp>
    </p:spTree>
    <p:extLst>
      <p:ext uri="{BB962C8B-B14F-4D97-AF65-F5344CB8AC3E}">
        <p14:creationId xmlns:p14="http://schemas.microsoft.com/office/powerpoint/2010/main" val="36523774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Linear GP</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4000" b="1" dirty="0" smtClean="0"/>
              <a:t>線形リスト</a:t>
            </a:r>
            <a:r>
              <a:rPr kumimoji="1" lang="ja-JP" altLang="en-US" dirty="0" smtClean="0"/>
              <a:t>を個体として扱う</a:t>
            </a:r>
            <a:endParaRPr kumimoji="1" lang="en-US" altLang="ja-JP" dirty="0" smtClean="0"/>
          </a:p>
          <a:p>
            <a:pPr marL="0" indent="0">
              <a:buNone/>
            </a:pPr>
            <a:r>
              <a:rPr lang="ja-JP" altLang="en-US" dirty="0" smtClean="0"/>
              <a:t>時間・空間計算量を減らすために生まれたらしい</a:t>
            </a:r>
            <a:endParaRPr lang="en-US" altLang="ja-JP" dirty="0" smtClean="0"/>
          </a:p>
          <a:p>
            <a:pPr marL="0" indent="0">
              <a:buNone/>
            </a:pPr>
            <a:r>
              <a:rPr lang="ja-JP" altLang="en-US" dirty="0" smtClean="0"/>
              <a:t>ポインタも必要ないのでやさしそうに見える、</a:t>
            </a:r>
            <a:r>
              <a:rPr lang="ja-JP" altLang="en-US" sz="6600" dirty="0" smtClean="0"/>
              <a:t>見えるだけ</a:t>
            </a:r>
            <a:endParaRPr lang="en-US" altLang="ja-JP" sz="6600" dirty="0" smtClean="0"/>
          </a:p>
          <a:p>
            <a:endParaRPr kumimoji="1" lang="ja-JP" altLang="en-US" dirty="0"/>
          </a:p>
        </p:txBody>
      </p:sp>
    </p:spTree>
    <p:extLst>
      <p:ext uri="{BB962C8B-B14F-4D97-AF65-F5344CB8AC3E}">
        <p14:creationId xmlns:p14="http://schemas.microsoft.com/office/powerpoint/2010/main" val="33500173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Graph-Based GP</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4000" b="1" dirty="0" smtClean="0"/>
              <a:t>有向グラフ</a:t>
            </a:r>
            <a:r>
              <a:rPr kumimoji="1" lang="ja-JP" altLang="en-US" dirty="0" smtClean="0"/>
              <a:t>を個体として扱う</a:t>
            </a:r>
            <a:endParaRPr kumimoji="1" lang="en-US" altLang="ja-JP" dirty="0" smtClean="0"/>
          </a:p>
          <a:p>
            <a:pPr marL="0" indent="0">
              <a:buNone/>
            </a:pPr>
            <a:r>
              <a:rPr kumimoji="1" lang="ja-JP" altLang="en-US" dirty="0" smtClean="0"/>
              <a:t>なんかある論文では</a:t>
            </a:r>
            <a:r>
              <a:rPr kumimoji="1" lang="en-US" altLang="ja-JP" b="1" dirty="0" smtClean="0"/>
              <a:t>GNP</a:t>
            </a:r>
            <a:r>
              <a:rPr lang="en-US" altLang="ja-JP" b="1" dirty="0" smtClean="0"/>
              <a:t>(Genetic Network Programming)</a:t>
            </a:r>
            <a:r>
              <a:rPr lang="ja-JP" altLang="en-US" dirty="0" smtClean="0"/>
              <a:t>と呼ばれていた</a:t>
            </a:r>
            <a:endParaRPr lang="en-US" altLang="ja-JP" dirty="0" smtClean="0"/>
          </a:p>
          <a:p>
            <a:pPr marL="0" indent="0">
              <a:buNone/>
            </a:pPr>
            <a:r>
              <a:rPr kumimoji="1" lang="ja-JP" altLang="en-US" dirty="0"/>
              <a:t>有</a:t>
            </a:r>
            <a:r>
              <a:rPr kumimoji="1" lang="ja-JP" altLang="en-US" dirty="0" smtClean="0"/>
              <a:t>向グラフなのでノードが</a:t>
            </a:r>
            <a:r>
              <a:rPr kumimoji="1" lang="ja-JP" altLang="en-US" b="1" dirty="0" smtClean="0"/>
              <a:t>再利用</a:t>
            </a:r>
            <a:r>
              <a:rPr kumimoji="1" lang="ja-JP" altLang="en-US" dirty="0" smtClean="0"/>
              <a:t>できたりできなかったりする</a:t>
            </a:r>
            <a:endParaRPr kumimoji="1" lang="en-US" altLang="ja-JP" dirty="0" smtClean="0"/>
          </a:p>
          <a:p>
            <a:pPr marL="0" indent="0">
              <a:buNone/>
            </a:pPr>
            <a:r>
              <a:rPr lang="ja-JP" altLang="en-US" sz="5400" dirty="0" smtClean="0"/>
              <a:t>個体の構築難しそう</a:t>
            </a:r>
            <a:endParaRPr kumimoji="1" lang="ja-JP" altLang="en-US" sz="5400" dirty="0"/>
          </a:p>
        </p:txBody>
      </p:sp>
    </p:spTree>
    <p:extLst>
      <p:ext uri="{BB962C8B-B14F-4D97-AF65-F5344CB8AC3E}">
        <p14:creationId xmlns:p14="http://schemas.microsoft.com/office/powerpoint/2010/main" val="269036751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実際に実装してみよう</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Santa Fe Trail</a:t>
            </a:r>
            <a:r>
              <a:rPr kumimoji="1" lang="ja-JP" altLang="en-US" dirty="0" smtClean="0"/>
              <a:t>問題</a:t>
            </a:r>
            <a:endParaRPr kumimoji="1" lang="ja-JP" altLang="en-US" dirty="0"/>
          </a:p>
        </p:txBody>
      </p:sp>
    </p:spTree>
    <p:extLst>
      <p:ext uri="{BB962C8B-B14F-4D97-AF65-F5344CB8AC3E}">
        <p14:creationId xmlns:p14="http://schemas.microsoft.com/office/powerpoint/2010/main" val="42429522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988840"/>
            <a:ext cx="8229600" cy="2664296"/>
          </a:xfrm>
        </p:spPr>
        <p:txBody>
          <a:bodyPr>
            <a:normAutofit/>
          </a:bodyPr>
          <a:lstStyle/>
          <a:p>
            <a:r>
              <a:rPr kumimoji="1" lang="ja-JP" altLang="en-US" dirty="0" smtClean="0"/>
              <a:t>でも</a:t>
            </a:r>
            <a:r>
              <a:rPr kumimoji="1" lang="en-US" altLang="ja-JP" dirty="0" smtClean="0"/>
              <a:t>Tree-Based GP</a:t>
            </a:r>
            <a:r>
              <a:rPr kumimoji="1" lang="ja-JP" altLang="en-US" dirty="0" smtClean="0"/>
              <a:t>でさえも</a:t>
            </a:r>
            <a:r>
              <a:rPr kumimoji="1" lang="en-US" altLang="ja-JP" dirty="0" smtClean="0"/>
              <a:t/>
            </a:r>
            <a:br>
              <a:rPr kumimoji="1" lang="en-US" altLang="ja-JP" dirty="0" smtClean="0"/>
            </a:br>
            <a:r>
              <a:rPr kumimoji="1" lang="ja-JP" altLang="en-US" dirty="0" smtClean="0"/>
              <a:t>実装つまづいてるんだよね</a:t>
            </a:r>
            <a:r>
              <a:rPr kumimoji="1" lang="en-US" altLang="ja-JP" dirty="0" smtClean="0"/>
              <a:t>…</a:t>
            </a:r>
            <a:endParaRPr kumimoji="1" lang="ja-JP" altLang="en-US" dirty="0"/>
          </a:p>
        </p:txBody>
      </p:sp>
    </p:spTree>
    <p:extLst>
      <p:ext uri="{BB962C8B-B14F-4D97-AF65-F5344CB8AC3E}">
        <p14:creationId xmlns:p14="http://schemas.microsoft.com/office/powerpoint/2010/main" val="25096277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図表 4"/>
          <p:cNvGraphicFramePr/>
          <p:nvPr>
            <p:extLst>
              <p:ext uri="{D42A27DB-BD31-4B8C-83A1-F6EECF244321}">
                <p14:modId xmlns:p14="http://schemas.microsoft.com/office/powerpoint/2010/main" val="918186580"/>
              </p:ext>
            </p:extLst>
          </p:nvPr>
        </p:nvGraphicFramePr>
        <p:xfrm>
          <a:off x="2438400" y="1828800"/>
          <a:ext cx="42672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07401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セット">
      <a:majorFont>
        <a:latin typeface="M+ 1c black"/>
        <a:ea typeface="M+ 1c black"/>
        <a:cs typeface=""/>
      </a:majorFont>
      <a:minorFont>
        <a:latin typeface="M+ 1c regular"/>
        <a:ea typeface="M+ 1c regular"/>
        <a:cs typeface=""/>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711</Words>
  <Application>Microsoft Office PowerPoint</Application>
  <PresentationFormat>画面に合わせる (4:3)</PresentationFormat>
  <Paragraphs>131</Paragraphs>
  <Slides>30</Slides>
  <Notes>0</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Office ​​テーマ</vt:lpstr>
      <vt:lpstr>GPの実装方法比較</vt:lpstr>
      <vt:lpstr>GP(遺伝的プログラミング)</vt:lpstr>
      <vt:lpstr>とりあえずそれぞれの 簡単な紹介</vt:lpstr>
      <vt:lpstr>Tree-Based GP</vt:lpstr>
      <vt:lpstr>Linear GP</vt:lpstr>
      <vt:lpstr>Graph-Based GP</vt:lpstr>
      <vt:lpstr>実際に実装してみよう</vt:lpstr>
      <vt:lpstr>でもTree-Based GPでさえも 実装つまづいてるんだよね…</vt:lpstr>
      <vt:lpstr>PowerPoint プレゼンテーション</vt:lpstr>
      <vt:lpstr>ごめんなさい頑張ります</vt:lpstr>
      <vt:lpstr>PowerPoint プレゼンテーション</vt:lpstr>
      <vt:lpstr>結果</vt:lpstr>
      <vt:lpstr>GP失敗談</vt:lpstr>
      <vt:lpstr>Tree-Based GP</vt:lpstr>
      <vt:lpstr>Linear GP</vt:lpstr>
      <vt:lpstr>Graph-Based GP</vt:lpstr>
      <vt:lpstr>ようするに…</vt:lpstr>
      <vt:lpstr>PowerPoint プレゼンテーション</vt:lpstr>
      <vt:lpstr>なんか本当にごめんなさい</vt:lpstr>
      <vt:lpstr>GPの各実装所感</vt:lpstr>
      <vt:lpstr>Tree-Based GP</vt:lpstr>
      <vt:lpstr>一応実行結果</vt:lpstr>
      <vt:lpstr>Linear GP</vt:lpstr>
      <vt:lpstr>結果はさっき言った通り セグフォループ</vt:lpstr>
      <vt:lpstr>どうしてこうなった＼(^o^)／</vt:lpstr>
      <vt:lpstr>だからみなさんは大丈夫だよ （無責任）</vt:lpstr>
      <vt:lpstr>普通の人でも気をつけるべき 注意事項</vt:lpstr>
      <vt:lpstr>Graph-Based GP</vt:lpstr>
      <vt:lpstr>まとめ</vt:lpstr>
      <vt:lpstr>ご静聴ありがとうございました。</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GPの実装方法比較</dc:title>
  <dc:creator>FujiiYousuke</dc:creator>
  <cp:lastModifiedBy>FujiiYousuke</cp:lastModifiedBy>
  <cp:revision>39</cp:revision>
  <dcterms:created xsi:type="dcterms:W3CDTF">2012-08-28T00:08:36Z</dcterms:created>
  <dcterms:modified xsi:type="dcterms:W3CDTF">2012-08-29T04:36:37Z</dcterms:modified>
</cp:coreProperties>
</file>