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3" r:id="rId3"/>
    <p:sldId id="268" r:id="rId4"/>
    <p:sldId id="272" r:id="rId5"/>
    <p:sldId id="280" r:id="rId6"/>
    <p:sldId id="264" r:id="rId7"/>
    <p:sldId id="258" r:id="rId8"/>
    <p:sldId id="256" r:id="rId9"/>
    <p:sldId id="261" r:id="rId10"/>
    <p:sldId id="262" r:id="rId11"/>
    <p:sldId id="260" r:id="rId12"/>
    <p:sldId id="257" r:id="rId13"/>
    <p:sldId id="276" r:id="rId14"/>
    <p:sldId id="277" r:id="rId15"/>
    <p:sldId id="281" r:id="rId16"/>
    <p:sldId id="271" r:id="rId17"/>
    <p:sldId id="273" r:id="rId18"/>
    <p:sldId id="282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mental acquisition" id="{C27BC26E-6C23-4B21-A138-1CFDA8706739}">
          <p14:sldIdLst>
            <p14:sldId id="279"/>
            <p14:sldId id="263"/>
            <p14:sldId id="268"/>
            <p14:sldId id="272"/>
          </p14:sldIdLst>
        </p14:section>
        <p14:section name="Pavlovian acquisition" id="{C2669317-D764-4AC8-A559-66E6908D19EF}">
          <p14:sldIdLst>
            <p14:sldId id="280"/>
            <p14:sldId id="264"/>
            <p14:sldId id="258"/>
            <p14:sldId id="256"/>
            <p14:sldId id="261"/>
            <p14:sldId id="262"/>
            <p14:sldId id="260"/>
            <p14:sldId id="257"/>
            <p14:sldId id="276"/>
            <p14:sldId id="277"/>
          </p14:sldIdLst>
        </p14:section>
        <p14:section name="PIT test" id="{06F26356-C43C-4FAD-82DC-408EBF37ACCC}">
          <p14:sldIdLst>
            <p14:sldId id="281"/>
            <p14:sldId id="271"/>
            <p14:sldId id="27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126"/>
    <a:srgbClr val="86351C"/>
    <a:srgbClr val="D76D2F"/>
    <a:srgbClr val="000000"/>
    <a:srgbClr val="321B2D"/>
    <a:srgbClr val="331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DA9293-40A0-4377-94E2-CC87B082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445B766-DCDE-415E-A77B-9C40B9857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2F65CD0-9B95-4D12-9975-8EC8E869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6B6-0F51-4D13-88CD-601260EF62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82CD88-EC36-49CA-A909-1EA6E449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AB4C197-D61E-485C-BEF1-E711CCC1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758B-5BBE-4D0B-AA5C-BD6A9379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5B3256-ADCD-4D15-AA4D-4CA16646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17008ED-D233-4C8A-BD12-4683BF6CF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61BD4F-200C-43D8-AC72-8356CDA5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6B6-0F51-4D13-88CD-601260EF62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F50D8D7-E4AB-49E9-BB70-5AC54501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4D2DEE-48A6-49F6-8427-EF00555E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758B-5BBE-4D0B-AA5C-BD6A9379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8AC60D3-81B9-4AC4-A468-D77D10561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326CA42-09C8-46C5-963F-8A57FEBC7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8C612A3-4153-4D96-B4B9-4835FC40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6B6-0F51-4D13-88CD-601260EF62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3AE2E80-F42E-4582-B123-F15B2C31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83B536-C53E-4BC7-986C-15203B0E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758B-5BBE-4D0B-AA5C-BD6A9379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778B7F-3461-4CD6-B130-CECFFD85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4388F5-FB32-4C6B-9FC9-8C43DC33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39D528-2560-4FEA-AE39-D0FCFCAC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6B6-0F51-4D13-88CD-601260EF62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01217A2-1F0D-4932-BC0A-E66DFED1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BC44E67-F21F-475C-B6B7-FAA7DAF7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758B-5BBE-4D0B-AA5C-BD6A9379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88F98F-D46C-4E46-81E1-DA6AA84B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D1D1532-05C0-45E0-BA7B-C804BBE4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BB1C59-7580-44E5-BF36-D68E1840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6B6-0F51-4D13-88CD-601260EF62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E52838-058F-4B06-BB6C-910F1921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61379D-CAA3-4736-B868-1A169C3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758B-5BBE-4D0B-AA5C-BD6A9379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1320B9-7E27-462F-9AC0-6BD76B16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387193-1E61-4AB1-B734-92E84BC13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FC50150-3227-477A-A19A-AECA45108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AEC8346-9452-4EBD-A962-376E2020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6B6-0F51-4D13-88CD-601260EF62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95851F-E936-4803-A64E-06CA0E3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8F53409-C138-43B7-9A84-68781F4C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758B-5BBE-4D0B-AA5C-BD6A9379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4DE852-3116-4694-A442-332C0FD0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CD52437-04C4-45B5-8556-BCE59E70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20B7526-0A81-4E93-B25A-03B1D6AA9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77429F9-1107-445A-877C-1069BCF80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237EB89-94FA-41EC-B1FB-6836F770F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2A27ECF-65F8-4CE5-8D54-5D67F48D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6B6-0F51-4D13-88CD-601260EF62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E9B4BF7-117D-4A44-B25F-F3F3F588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0C35BEE-A390-4936-B2EA-01F56EE6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758B-5BBE-4D0B-AA5C-BD6A9379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DE1AE1-E413-4DAF-B982-A014D983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D392875-0C45-466F-921A-2D70C27F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6B6-0F51-4D13-88CD-601260EF62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1813C89-E738-49CC-AC95-2756A26C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1757352-6A6E-49AE-9E9E-E354E1AB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758B-5BBE-4D0B-AA5C-BD6A9379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84953A0-98E5-4A49-AB8D-82D59528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6B6-0F51-4D13-88CD-601260EF62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E126CFF-75BF-48F7-8F8C-EF2EB06C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3146616-C0AD-4A4C-811F-D3D36784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758B-5BBE-4D0B-AA5C-BD6A9379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A3A148-BAA9-4366-8A7C-1F51FB7F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40A02F-03F7-45CC-A784-1218A48E6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650DD69-19D1-4125-B7EF-4C540DDF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7E0A32D-739E-4EFD-AA3C-D3770C29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6B6-0F51-4D13-88CD-601260EF62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4A581E8-C9EB-42B3-A39D-B8FD0645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F398250-D036-4CE0-93A9-894D12D7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758B-5BBE-4D0B-AA5C-BD6A9379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6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9295DE-FF27-4F8D-B563-AB8079B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C771D41-5609-455C-A15F-624065BC4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F2D05D7-1A40-4328-8D8A-081127A46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C04F75-9D73-47FE-BAC4-159860B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56B6-0F51-4D13-88CD-601260EF62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2EC2351-6CB2-4F05-9F75-15412DA6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1A5C469-8170-4930-B169-5E59724E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758B-5BBE-4D0B-AA5C-BD6A9379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2BBB629-2B32-4244-80A6-F4C93607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48BC353-61E0-47BA-B310-F920C7FB3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EF0DE9-EAF9-48E7-9BF7-1EE68DAF1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56B6-0F51-4D13-88CD-601260EF62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984566E-A34B-47AC-BC64-DFAFF9D80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F24AB2-D0E0-446E-99BA-608D5CD1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758B-5BBE-4D0B-AA5C-BD6A9379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7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microsoft.com/office/2007/relationships/hdphoto" Target="../media/hdphoto2.wdp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microsoft.com/office/2007/relationships/hdphoto" Target="../media/hdphoto2.wdp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microsoft.com/office/2007/relationships/hdphoto" Target="../media/hdphoto2.wdp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94266" y="881592"/>
            <a:ext cx="10515600" cy="5002742"/>
          </a:xfrm>
        </p:spPr>
        <p:txBody>
          <a:bodyPr>
            <a:normAutofit/>
          </a:bodyPr>
          <a:lstStyle/>
          <a:p>
            <a:pPr algn="ctr"/>
            <a:r>
              <a:rPr lang="sv-SE" i="1" dirty="0" err="1" smtClean="0"/>
              <a:t>Instrumental_acquisition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sz="3200" dirty="0" smtClean="0"/>
              <a:t/>
            </a:r>
            <a:br>
              <a:rPr lang="sv-SE" sz="3200" dirty="0" smtClean="0"/>
            </a:br>
            <a:r>
              <a:rPr lang="sv-SE" sz="3200" dirty="0" smtClean="0"/>
              <a:t>Spel: kortlekdragning</a:t>
            </a:r>
            <a:br>
              <a:rPr lang="sv-SE" sz="3200" dirty="0" smtClean="0"/>
            </a:br>
            <a:r>
              <a:rPr lang="sv-SE" sz="3200" dirty="0" smtClean="0"/>
              <a:t>Tema: inget</a:t>
            </a:r>
            <a:br>
              <a:rPr lang="sv-SE" sz="3200" dirty="0" smtClean="0"/>
            </a:br>
            <a:r>
              <a:rPr lang="sv-SE" sz="3200" dirty="0"/>
              <a:t/>
            </a:r>
            <a:br>
              <a:rPr lang="sv-SE" sz="3200" dirty="0"/>
            </a:br>
            <a:r>
              <a:rPr lang="sv-SE" sz="3200" dirty="0" smtClean="0"/>
              <a:t>Funktioner ej visade i </a:t>
            </a:r>
            <a:r>
              <a:rPr lang="sv-SE" sz="3200" dirty="0" err="1" smtClean="0"/>
              <a:t>mockup</a:t>
            </a:r>
            <a:r>
              <a:rPr lang="sv-SE" sz="3200" dirty="0" smtClean="0"/>
              <a:t>:</a:t>
            </a:r>
            <a:br>
              <a:rPr lang="sv-SE" sz="3200" dirty="0" smtClean="0"/>
            </a:br>
            <a:r>
              <a:rPr lang="sv-SE" sz="3200" dirty="0" smtClean="0"/>
              <a:t># Saldoräknare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059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86351C"/>
            </a:gs>
            <a:gs pos="100000">
              <a:srgbClr val="D76D2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/>
          <p:cNvGrpSpPr/>
          <p:nvPr/>
        </p:nvGrpSpPr>
        <p:grpSpPr>
          <a:xfrm>
            <a:off x="1349457" y="-56136959"/>
            <a:ext cx="2654017" cy="63669608"/>
            <a:chOff x="879481" y="-55794946"/>
            <a:chExt cx="2654017" cy="63669608"/>
          </a:xfrm>
        </p:grpSpPr>
        <p:grpSp>
          <p:nvGrpSpPr>
            <p:cNvPr id="5" name="Grupp 4"/>
            <p:cNvGrpSpPr/>
            <p:nvPr/>
          </p:nvGrpSpPr>
          <p:grpSpPr>
            <a:xfrm>
              <a:off x="879494" y="-23960114"/>
              <a:ext cx="2654004" cy="31834776"/>
              <a:chOff x="879494" y="-23960114"/>
              <a:chExt cx="2654004" cy="31834776"/>
            </a:xfrm>
          </p:grpSpPr>
          <p:grpSp>
            <p:nvGrpSpPr>
              <p:cNvPr id="2" name="Grupp 1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129" name="Grupp 128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139" name="Rektangel 138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40" name="Bildobjekt 139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0" name="Grupp 129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137" name="Rektangel 136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38" name="Bildobjekt 137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upp 130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135" name="Rektangel 134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36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2" name="Grupp 131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133" name="Rektangel 132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textruta 133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18" name="Grupp 417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19" name="Grupp 418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29" name="Rektangel 428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30" name="Bildobjekt 429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0" name="Grupp 419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27" name="Rektangel 426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28" name="Bildobjekt 427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1" name="Grupp 420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25" name="Rektangel 424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26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22" name="Grupp 421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23" name="Rektangel 422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4" name="textruta 423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31" name="Grupp 430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32" name="Grupp 43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42" name="Rektangel 44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43" name="Bildobjekt 44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" name="Grupp 43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40" name="Rektangel 43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41" name="Bildobjekt 44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4" name="Grupp 43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38" name="Rektangel 43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3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35" name="Grupp 43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36" name="Rektangel 43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7" name="textruta 43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44" name="Grupp 443"/>
            <p:cNvGrpSpPr/>
            <p:nvPr/>
          </p:nvGrpSpPr>
          <p:grpSpPr>
            <a:xfrm>
              <a:off x="879481" y="-55794946"/>
              <a:ext cx="2654004" cy="31834776"/>
              <a:chOff x="879494" y="-23960114"/>
              <a:chExt cx="2654004" cy="31834776"/>
            </a:xfrm>
          </p:grpSpPr>
          <p:grpSp>
            <p:nvGrpSpPr>
              <p:cNvPr id="445" name="Grupp 444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72" name="Grupp 47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82" name="Rektangel 48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83" name="Bildobjekt 48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3" name="Grupp 47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80" name="Rektangel 47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81" name="Bildobjekt 48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4" name="Grupp 47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78" name="Rektangel 47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7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75" name="Grupp 47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76" name="Rektangel 47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7" name="textruta 47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upp 445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60" name="Grupp 459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70" name="Rektangel 469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71" name="Bildobjekt 470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1" name="Grupp 460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68" name="Rektangel 467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69" name="Bildobjekt 468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2" name="Grupp 461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66" name="Rektangel 465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67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63" name="Grupp 462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64" name="Rektangel 463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5" name="textruta 464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7" name="Grupp 446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48" name="Grupp 447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58" name="Rektangel 457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9" name="Bildobjekt 458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9" name="Grupp 448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56" name="Rektangel 455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7" name="Bildobjekt 456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0" name="Grupp 449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54" name="Rektangel 453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5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51" name="Grupp 450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52" name="Rektangel 451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3" name="textruta 452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484" name="Grupp 483"/>
          <p:cNvGrpSpPr/>
          <p:nvPr/>
        </p:nvGrpSpPr>
        <p:grpSpPr>
          <a:xfrm>
            <a:off x="4771058" y="-50944659"/>
            <a:ext cx="2654017" cy="63669608"/>
            <a:chOff x="879481" y="-55794946"/>
            <a:chExt cx="2654017" cy="63669608"/>
          </a:xfrm>
        </p:grpSpPr>
        <p:grpSp>
          <p:nvGrpSpPr>
            <p:cNvPr id="485" name="Grupp 484"/>
            <p:cNvGrpSpPr/>
            <p:nvPr/>
          </p:nvGrpSpPr>
          <p:grpSpPr>
            <a:xfrm>
              <a:off x="879494" y="-23960114"/>
              <a:ext cx="2654004" cy="31834776"/>
              <a:chOff x="879494" y="-23960114"/>
              <a:chExt cx="2654004" cy="31834776"/>
            </a:xfrm>
          </p:grpSpPr>
          <p:grpSp>
            <p:nvGrpSpPr>
              <p:cNvPr id="526" name="Grupp 525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53" name="Grupp 552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63" name="Rektangel 562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64" name="Bildobjekt 563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4" name="Grupp 553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61" name="Rektangel 560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62" name="Bildobjekt 561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5" name="Grupp 554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59" name="Rektangel 558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60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6" name="Grupp 555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57" name="Rektangel 556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8" name="textruta 557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27" name="Grupp 526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41" name="Grupp 540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51" name="Rektangel 550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52" name="Bildobjekt 551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" name="Grupp 541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49" name="Rektangel 548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50" name="Bildobjekt 549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3" name="Grupp 542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47" name="Rektangel 546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48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44" name="Grupp 543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45" name="Rektangel 544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" name="textruta 545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28" name="Grupp 527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29" name="Grupp 528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39" name="Rektangel 538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40" name="Bildobjekt 539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0" name="Grupp 529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37" name="Rektangel 536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38" name="Bildobjekt 537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1" name="Grupp 530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35" name="Rektangel 534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36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32" name="Grupp 531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33" name="Rektangel 532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4" name="textruta 533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86" name="Grupp 485"/>
            <p:cNvGrpSpPr/>
            <p:nvPr/>
          </p:nvGrpSpPr>
          <p:grpSpPr>
            <a:xfrm>
              <a:off x="879481" y="-55794946"/>
              <a:ext cx="2654004" cy="31834776"/>
              <a:chOff x="879494" y="-23960114"/>
              <a:chExt cx="2654004" cy="31834776"/>
            </a:xfrm>
          </p:grpSpPr>
          <p:grpSp>
            <p:nvGrpSpPr>
              <p:cNvPr id="487" name="Grupp 486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14" name="Grupp 513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24" name="Rektangel 523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5" name="Bildobjekt 524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5" name="Grupp 514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22" name="Rektangel 521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3" name="Bildobjekt 522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6" name="Grupp 515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20" name="Rektangel 519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1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7" name="Grupp 516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18" name="Rektangel 517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9" name="textruta 518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88" name="Grupp 487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02" name="Grupp 50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12" name="Rektangel 51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13" name="Bildobjekt 51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3" name="Grupp 50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10" name="Rektangel 50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11" name="Bildobjekt 51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4" name="Grupp 50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08" name="Rektangel 50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0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05" name="Grupp 50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06" name="Rektangel 50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07" name="textruta 50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89" name="Grupp 488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90" name="Grupp 489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00" name="Rektangel 499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01" name="Bildobjekt 500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1" name="Grupp 490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98" name="Rektangel 497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99" name="Bildobjekt 498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2" name="Grupp 491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96" name="Rektangel 495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97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93" name="Grupp 492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94" name="Rektangel 493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95" name="textruta 494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65" name="Grupp 564"/>
          <p:cNvGrpSpPr/>
          <p:nvPr/>
        </p:nvGrpSpPr>
        <p:grpSpPr>
          <a:xfrm>
            <a:off x="8433564" y="-53630094"/>
            <a:ext cx="2654017" cy="63669608"/>
            <a:chOff x="879481" y="-55794946"/>
            <a:chExt cx="2654017" cy="63669608"/>
          </a:xfrm>
        </p:grpSpPr>
        <p:grpSp>
          <p:nvGrpSpPr>
            <p:cNvPr id="566" name="Grupp 565"/>
            <p:cNvGrpSpPr/>
            <p:nvPr/>
          </p:nvGrpSpPr>
          <p:grpSpPr>
            <a:xfrm>
              <a:off x="879494" y="-23960114"/>
              <a:ext cx="2654004" cy="31834776"/>
              <a:chOff x="879494" y="-23960114"/>
              <a:chExt cx="2654004" cy="31834776"/>
            </a:xfrm>
          </p:grpSpPr>
          <p:grpSp>
            <p:nvGrpSpPr>
              <p:cNvPr id="607" name="Grupp 606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634" name="Grupp 633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44" name="Rektangel 643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45" name="Bildobjekt 644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5" name="Grupp 634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42" name="Rektangel 641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43" name="Bildobjekt 642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6" name="Grupp 635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40" name="Rektangel 639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41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37" name="Grupp 636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638" name="Rektangel 637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9" name="textruta 638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08" name="Grupp 607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622" name="Grupp 62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32" name="Rektangel 63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33" name="Bildobjekt 63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3" name="Grupp 62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30" name="Rektangel 62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31" name="Bildobjekt 63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4" name="Grupp 62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28" name="Rektangel 62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2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25" name="Grupp 62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626" name="Rektangel 62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7" name="textruta 62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09" name="Grupp 608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610" name="Grupp 609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20" name="Rektangel 619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21" name="Bildobjekt 620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1" name="Grupp 610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18" name="Rektangel 617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19" name="Bildobjekt 618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2" name="Grupp 611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16" name="Rektangel 615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17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13" name="Grupp 612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614" name="Rektangel 613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5" name="textruta 614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567" name="Grupp 566"/>
            <p:cNvGrpSpPr/>
            <p:nvPr/>
          </p:nvGrpSpPr>
          <p:grpSpPr>
            <a:xfrm>
              <a:off x="879481" y="-55794946"/>
              <a:ext cx="2654004" cy="31834776"/>
              <a:chOff x="879494" y="-23960114"/>
              <a:chExt cx="2654004" cy="31834776"/>
            </a:xfrm>
          </p:grpSpPr>
          <p:grpSp>
            <p:nvGrpSpPr>
              <p:cNvPr id="568" name="Grupp 567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95" name="Grupp 594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05" name="Rektangel 604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06" name="Bildobjekt 605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96" name="Grupp 595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03" name="Rektangel 602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04" name="Bildobjekt 603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97" name="Grupp 596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01" name="Rektangel 600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02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8" name="Grupp 597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99" name="Rektangel 598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0" name="textruta 599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69" name="Grupp 568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83" name="Grupp 582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93" name="Rektangel 592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4" name="Bildobjekt 593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" name="Grupp 583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91" name="Rektangel 590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2" name="Bildobjekt 591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" name="Grupp 584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89" name="Rektangel 588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0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86" name="Grupp 585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87" name="Rektangel 586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8" name="textruta 587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70" name="Grupp 569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71" name="Grupp 570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81" name="Rektangel 580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82" name="Bildobjekt 581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2" name="Grupp 571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79" name="Rektangel 578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80" name="Bildobjekt 579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3" name="Grupp 572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77" name="Rektangel 576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78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74" name="Grupp 573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75" name="Rektangel 574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6" name="textruta 575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4" name="Picture 2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1" b="29376"/>
          <a:stretch/>
        </p:blipFill>
        <p:spPr bwMode="auto">
          <a:xfrm>
            <a:off x="0" y="0"/>
            <a:ext cx="12192000" cy="22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2"/>
          <a:stretch/>
        </p:blipFill>
        <p:spPr bwMode="auto">
          <a:xfrm>
            <a:off x="1" y="4982362"/>
            <a:ext cx="12191999" cy="1924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248" name="Picture 2" descr="http://www.pennyslotsonline.net/Resources/texastea.jpe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4" b="40614"/>
          <a:stretch/>
        </p:blipFill>
        <p:spPr bwMode="auto">
          <a:xfrm>
            <a:off x="0" y="-370"/>
            <a:ext cx="12192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 descr="http://www.pennyslotsonline.net/Resources/texastea.jpe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9" b="11057"/>
          <a:stretch/>
        </p:blipFill>
        <p:spPr bwMode="auto">
          <a:xfrm>
            <a:off x="0" y="4966198"/>
            <a:ext cx="12192000" cy="18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6" name="Rektangel 645"/>
          <p:cNvSpPr/>
          <p:nvPr/>
        </p:nvSpPr>
        <p:spPr>
          <a:xfrm>
            <a:off x="-534707" y="-7814265"/>
            <a:ext cx="13449300" cy="780825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17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1.48148E-6 L -1.25E-6 6.9361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680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08333E-7 2.59259E-6 L -2.08333E-7 6.6291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-7.40741E-7 L -8.33333E-7 6.24468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1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-1.11111E-6 L -2.29167E-6 1.015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764"/>
                                    </p:animMotion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321B2D"/>
            </a:gs>
            <a:gs pos="100000">
              <a:srgbClr val="4B212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1" b="29376"/>
          <a:stretch/>
        </p:blipFill>
        <p:spPr bwMode="auto">
          <a:xfrm>
            <a:off x="0" y="0"/>
            <a:ext cx="12192000" cy="22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2"/>
          <a:stretch/>
        </p:blipFill>
        <p:spPr bwMode="auto">
          <a:xfrm>
            <a:off x="1" y="4982362"/>
            <a:ext cx="12191999" cy="1924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14" name="textruta 13"/>
          <p:cNvSpPr txBox="1"/>
          <p:nvPr/>
        </p:nvSpPr>
        <p:spPr>
          <a:xfrm>
            <a:off x="2895600" y="24031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are your chances of winning?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1619250" y="3220865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Q</a:t>
            </a:r>
            <a:endParaRPr lang="sv-SE" sz="4400" dirty="0"/>
          </a:p>
        </p:txBody>
      </p:sp>
      <p:sp>
        <p:nvSpPr>
          <p:cNvPr id="16" name="textruta 15"/>
          <p:cNvSpPr txBox="1"/>
          <p:nvPr/>
        </p:nvSpPr>
        <p:spPr>
          <a:xfrm>
            <a:off x="4057650" y="3204702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W</a:t>
            </a:r>
            <a:endParaRPr lang="sv-SE" sz="4400" dirty="0"/>
          </a:p>
        </p:txBody>
      </p:sp>
      <p:sp>
        <p:nvSpPr>
          <p:cNvPr id="17" name="textruta 16"/>
          <p:cNvSpPr txBox="1"/>
          <p:nvPr/>
        </p:nvSpPr>
        <p:spPr>
          <a:xfrm>
            <a:off x="6629400" y="3220865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E</a:t>
            </a:r>
            <a:endParaRPr lang="sv-SE" sz="4400" dirty="0"/>
          </a:p>
        </p:txBody>
      </p:sp>
      <p:sp>
        <p:nvSpPr>
          <p:cNvPr id="18" name="textruta 17"/>
          <p:cNvSpPr txBox="1"/>
          <p:nvPr/>
        </p:nvSpPr>
        <p:spPr>
          <a:xfrm>
            <a:off x="9067800" y="3204701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R</a:t>
            </a:r>
            <a:endParaRPr lang="sv-SE" sz="4400" dirty="0"/>
          </a:p>
        </p:txBody>
      </p:sp>
      <p:sp>
        <p:nvSpPr>
          <p:cNvPr id="19" name="textruta 18"/>
          <p:cNvSpPr txBox="1"/>
          <p:nvPr/>
        </p:nvSpPr>
        <p:spPr>
          <a:xfrm>
            <a:off x="97155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High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ruta 19"/>
          <p:cNvSpPr txBox="1"/>
          <p:nvPr/>
        </p:nvSpPr>
        <p:spPr>
          <a:xfrm>
            <a:off x="340995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ruta 20"/>
          <p:cNvSpPr txBox="1"/>
          <p:nvPr/>
        </p:nvSpPr>
        <p:spPr>
          <a:xfrm>
            <a:off x="598170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Zero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842010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Don’t know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1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321B2D"/>
            </a:gs>
            <a:gs pos="100000">
              <a:srgbClr val="4B212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/>
          <p:cNvGrpSpPr/>
          <p:nvPr/>
        </p:nvGrpSpPr>
        <p:grpSpPr>
          <a:xfrm>
            <a:off x="1349457" y="-53630094"/>
            <a:ext cx="2654017" cy="63669608"/>
            <a:chOff x="879481" y="-55794946"/>
            <a:chExt cx="2654017" cy="63669608"/>
          </a:xfrm>
        </p:grpSpPr>
        <p:grpSp>
          <p:nvGrpSpPr>
            <p:cNvPr id="5" name="Grupp 4"/>
            <p:cNvGrpSpPr/>
            <p:nvPr/>
          </p:nvGrpSpPr>
          <p:grpSpPr>
            <a:xfrm>
              <a:off x="879494" y="-23960114"/>
              <a:ext cx="2654004" cy="31834776"/>
              <a:chOff x="879494" y="-23960114"/>
              <a:chExt cx="2654004" cy="31834776"/>
            </a:xfrm>
          </p:grpSpPr>
          <p:grpSp>
            <p:nvGrpSpPr>
              <p:cNvPr id="2" name="Grupp 1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129" name="Grupp 128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139" name="Rektangel 138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40" name="Bildobjekt 139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0" name="Grupp 129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137" name="Rektangel 136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38" name="Bildobjekt 137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upp 130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135" name="Rektangel 134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36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2" name="Grupp 131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133" name="Rektangel 132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textruta 133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18" name="Grupp 417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19" name="Grupp 418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29" name="Rektangel 428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30" name="Bildobjekt 429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0" name="Grupp 419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27" name="Rektangel 426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28" name="Bildobjekt 427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1" name="Grupp 420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25" name="Rektangel 424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26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22" name="Grupp 421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23" name="Rektangel 422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4" name="textruta 423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31" name="Grupp 430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32" name="Grupp 43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42" name="Rektangel 44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43" name="Bildobjekt 44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" name="Grupp 43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40" name="Rektangel 43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41" name="Bildobjekt 44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4" name="Grupp 43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38" name="Rektangel 43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3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35" name="Grupp 43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36" name="Rektangel 43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7" name="textruta 43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44" name="Grupp 443"/>
            <p:cNvGrpSpPr/>
            <p:nvPr/>
          </p:nvGrpSpPr>
          <p:grpSpPr>
            <a:xfrm>
              <a:off x="879481" y="-55794946"/>
              <a:ext cx="2654004" cy="31834776"/>
              <a:chOff x="879494" y="-23960114"/>
              <a:chExt cx="2654004" cy="31834776"/>
            </a:xfrm>
          </p:grpSpPr>
          <p:grpSp>
            <p:nvGrpSpPr>
              <p:cNvPr id="445" name="Grupp 444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72" name="Grupp 47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82" name="Rektangel 48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83" name="Bildobjekt 48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3" name="Grupp 47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80" name="Rektangel 47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81" name="Bildobjekt 48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4" name="Grupp 47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78" name="Rektangel 47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7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75" name="Grupp 47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76" name="Rektangel 47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7" name="textruta 47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upp 445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60" name="Grupp 459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70" name="Rektangel 469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71" name="Bildobjekt 470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1" name="Grupp 460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68" name="Rektangel 467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69" name="Bildobjekt 468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2" name="Grupp 461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66" name="Rektangel 465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67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63" name="Grupp 462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64" name="Rektangel 463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5" name="textruta 464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7" name="Grupp 446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48" name="Grupp 447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58" name="Rektangel 457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9" name="Bildobjekt 458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9" name="Grupp 448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56" name="Rektangel 455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7" name="Bildobjekt 456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0" name="Grupp 449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54" name="Rektangel 453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5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51" name="Grupp 450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52" name="Rektangel 451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3" name="textruta 452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484" name="Grupp 483"/>
          <p:cNvGrpSpPr/>
          <p:nvPr/>
        </p:nvGrpSpPr>
        <p:grpSpPr>
          <a:xfrm>
            <a:off x="4771058" y="-50944659"/>
            <a:ext cx="2654017" cy="63669608"/>
            <a:chOff x="879481" y="-55794946"/>
            <a:chExt cx="2654017" cy="63669608"/>
          </a:xfrm>
        </p:grpSpPr>
        <p:grpSp>
          <p:nvGrpSpPr>
            <p:cNvPr id="485" name="Grupp 484"/>
            <p:cNvGrpSpPr/>
            <p:nvPr/>
          </p:nvGrpSpPr>
          <p:grpSpPr>
            <a:xfrm>
              <a:off x="879494" y="-23960114"/>
              <a:ext cx="2654004" cy="31834776"/>
              <a:chOff x="879494" y="-23960114"/>
              <a:chExt cx="2654004" cy="31834776"/>
            </a:xfrm>
          </p:grpSpPr>
          <p:grpSp>
            <p:nvGrpSpPr>
              <p:cNvPr id="526" name="Grupp 525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53" name="Grupp 552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63" name="Rektangel 562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64" name="Bildobjekt 563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4" name="Grupp 553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61" name="Rektangel 560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62" name="Bildobjekt 561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5" name="Grupp 554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59" name="Rektangel 558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60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6" name="Grupp 555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57" name="Rektangel 556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8" name="textruta 557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27" name="Grupp 526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41" name="Grupp 540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51" name="Rektangel 550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52" name="Bildobjekt 551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" name="Grupp 541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49" name="Rektangel 548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50" name="Bildobjekt 549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3" name="Grupp 542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47" name="Rektangel 546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48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44" name="Grupp 543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45" name="Rektangel 544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" name="textruta 545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28" name="Grupp 527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29" name="Grupp 528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39" name="Rektangel 538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40" name="Bildobjekt 539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0" name="Grupp 529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37" name="Rektangel 536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38" name="Bildobjekt 537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1" name="Grupp 530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35" name="Rektangel 534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36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32" name="Grupp 531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33" name="Rektangel 532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4" name="textruta 533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86" name="Grupp 485"/>
            <p:cNvGrpSpPr/>
            <p:nvPr/>
          </p:nvGrpSpPr>
          <p:grpSpPr>
            <a:xfrm>
              <a:off x="879481" y="-55794946"/>
              <a:ext cx="2654004" cy="31834776"/>
              <a:chOff x="879494" y="-23960114"/>
              <a:chExt cx="2654004" cy="31834776"/>
            </a:xfrm>
          </p:grpSpPr>
          <p:grpSp>
            <p:nvGrpSpPr>
              <p:cNvPr id="487" name="Grupp 486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14" name="Grupp 513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24" name="Rektangel 523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5" name="Bildobjekt 524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5" name="Grupp 514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22" name="Rektangel 521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3" name="Bildobjekt 522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6" name="Grupp 515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20" name="Rektangel 519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1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7" name="Grupp 516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18" name="Rektangel 517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9" name="textruta 518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88" name="Grupp 487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02" name="Grupp 50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12" name="Rektangel 51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13" name="Bildobjekt 51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3" name="Grupp 50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10" name="Rektangel 50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11" name="Bildobjekt 51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4" name="Grupp 50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08" name="Rektangel 50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0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05" name="Grupp 50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06" name="Rektangel 50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07" name="textruta 50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89" name="Grupp 488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90" name="Grupp 489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00" name="Rektangel 499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01" name="Bildobjekt 500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1" name="Grupp 490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98" name="Rektangel 497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99" name="Bildobjekt 498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2" name="Grupp 491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96" name="Rektangel 495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97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93" name="Grupp 492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94" name="Rektangel 493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95" name="textruta 494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65" name="Grupp 564"/>
          <p:cNvGrpSpPr/>
          <p:nvPr/>
        </p:nvGrpSpPr>
        <p:grpSpPr>
          <a:xfrm>
            <a:off x="8433564" y="-48086544"/>
            <a:ext cx="2654017" cy="63669608"/>
            <a:chOff x="879481" y="-55794946"/>
            <a:chExt cx="2654017" cy="63669608"/>
          </a:xfrm>
        </p:grpSpPr>
        <p:grpSp>
          <p:nvGrpSpPr>
            <p:cNvPr id="566" name="Grupp 565"/>
            <p:cNvGrpSpPr/>
            <p:nvPr/>
          </p:nvGrpSpPr>
          <p:grpSpPr>
            <a:xfrm>
              <a:off x="879494" y="-23960114"/>
              <a:ext cx="2654004" cy="31834776"/>
              <a:chOff x="879494" y="-23960114"/>
              <a:chExt cx="2654004" cy="31834776"/>
            </a:xfrm>
          </p:grpSpPr>
          <p:grpSp>
            <p:nvGrpSpPr>
              <p:cNvPr id="607" name="Grupp 606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634" name="Grupp 633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44" name="Rektangel 643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45" name="Bildobjekt 644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5" name="Grupp 634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42" name="Rektangel 641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43" name="Bildobjekt 642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6" name="Grupp 635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40" name="Rektangel 639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41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37" name="Grupp 636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638" name="Rektangel 637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9" name="textruta 638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08" name="Grupp 607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622" name="Grupp 62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32" name="Rektangel 63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33" name="Bildobjekt 63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3" name="Grupp 62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30" name="Rektangel 62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31" name="Bildobjekt 63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4" name="Grupp 62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28" name="Rektangel 62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2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25" name="Grupp 62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626" name="Rektangel 62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7" name="textruta 62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09" name="Grupp 608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610" name="Grupp 609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20" name="Rektangel 619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21" name="Bildobjekt 620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1" name="Grupp 610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18" name="Rektangel 617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19" name="Bildobjekt 618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2" name="Grupp 611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16" name="Rektangel 615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17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13" name="Grupp 612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614" name="Rektangel 613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5" name="textruta 614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567" name="Grupp 566"/>
            <p:cNvGrpSpPr/>
            <p:nvPr/>
          </p:nvGrpSpPr>
          <p:grpSpPr>
            <a:xfrm>
              <a:off x="879481" y="-55794946"/>
              <a:ext cx="2654004" cy="31834776"/>
              <a:chOff x="879494" y="-23960114"/>
              <a:chExt cx="2654004" cy="31834776"/>
            </a:xfrm>
          </p:grpSpPr>
          <p:grpSp>
            <p:nvGrpSpPr>
              <p:cNvPr id="568" name="Grupp 567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95" name="Grupp 594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05" name="Rektangel 604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06" name="Bildobjekt 605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96" name="Grupp 595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03" name="Rektangel 602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04" name="Bildobjekt 603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97" name="Grupp 596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01" name="Rektangel 600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02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8" name="Grupp 597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99" name="Rektangel 598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0" name="textruta 599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69" name="Grupp 568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83" name="Grupp 582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93" name="Rektangel 592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4" name="Bildobjekt 593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" name="Grupp 583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91" name="Rektangel 590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2" name="Bildobjekt 591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" name="Grupp 584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89" name="Rektangel 588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0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86" name="Grupp 585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87" name="Rektangel 586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8" name="textruta 587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70" name="Grupp 569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71" name="Grupp 570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81" name="Rektangel 580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82" name="Bildobjekt 581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2" name="Grupp 571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79" name="Rektangel 578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80" name="Bildobjekt 579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3" name="Grupp 572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77" name="Rektangel 576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78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74" name="Grupp 573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75" name="Rektangel 574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6" name="textruta 575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4" name="Picture 2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1" b="29376"/>
          <a:stretch/>
        </p:blipFill>
        <p:spPr bwMode="auto">
          <a:xfrm>
            <a:off x="0" y="0"/>
            <a:ext cx="12192000" cy="22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2"/>
          <a:stretch/>
        </p:blipFill>
        <p:spPr bwMode="auto">
          <a:xfrm>
            <a:off x="1" y="4982362"/>
            <a:ext cx="12191999" cy="1924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9" name="Rektangel 8"/>
          <p:cNvSpPr/>
          <p:nvPr/>
        </p:nvSpPr>
        <p:spPr>
          <a:xfrm>
            <a:off x="-609600" y="-422734"/>
            <a:ext cx="13449300" cy="7808257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" name="Grupp 6"/>
          <p:cNvGrpSpPr/>
          <p:nvPr/>
        </p:nvGrpSpPr>
        <p:grpSpPr>
          <a:xfrm>
            <a:off x="399285" y="1527993"/>
            <a:ext cx="5488792" cy="5003860"/>
            <a:chOff x="399285" y="576729"/>
            <a:chExt cx="6532244" cy="5955124"/>
          </a:xfrm>
        </p:grpSpPr>
        <p:sp>
          <p:nvSpPr>
            <p:cNvPr id="3" name="5-uddig stjärna 2"/>
            <p:cNvSpPr/>
            <p:nvPr/>
          </p:nvSpPr>
          <p:spPr>
            <a:xfrm rot="21072774">
              <a:off x="562820" y="2189520"/>
              <a:ext cx="4104587" cy="410458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8" name="5-uddig stjärna 247"/>
            <p:cNvSpPr/>
            <p:nvPr/>
          </p:nvSpPr>
          <p:spPr>
            <a:xfrm rot="1005305">
              <a:off x="3372650" y="704263"/>
              <a:ext cx="2731209" cy="273120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9" name="5-uddig stjärna 248"/>
            <p:cNvSpPr/>
            <p:nvPr/>
          </p:nvSpPr>
          <p:spPr>
            <a:xfrm rot="545198">
              <a:off x="4532761" y="4921839"/>
              <a:ext cx="1610014" cy="1610014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0" name="5-uddig stjärna 249"/>
            <p:cNvSpPr/>
            <p:nvPr/>
          </p:nvSpPr>
          <p:spPr>
            <a:xfrm rot="18900000">
              <a:off x="4216346" y="3759494"/>
              <a:ext cx="1214574" cy="1214574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1" name="5-uddig stjärna 250"/>
            <p:cNvSpPr/>
            <p:nvPr/>
          </p:nvSpPr>
          <p:spPr>
            <a:xfrm rot="18900000">
              <a:off x="1999221" y="938928"/>
              <a:ext cx="1214574" cy="1214574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2" name="5-uddig stjärna 251"/>
            <p:cNvSpPr/>
            <p:nvPr/>
          </p:nvSpPr>
          <p:spPr>
            <a:xfrm rot="1387095">
              <a:off x="399285" y="2291974"/>
              <a:ext cx="1214574" cy="1214574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3" name="5-uddig stjärna 252"/>
            <p:cNvSpPr/>
            <p:nvPr/>
          </p:nvSpPr>
          <p:spPr>
            <a:xfrm rot="19925089">
              <a:off x="5716955" y="576729"/>
              <a:ext cx="1214574" cy="1214574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" name="textruta 7"/>
          <p:cNvSpPr txBox="1"/>
          <p:nvPr/>
        </p:nvSpPr>
        <p:spPr>
          <a:xfrm>
            <a:off x="7317516" y="4752161"/>
            <a:ext cx="316888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sv-SE" sz="8800" b="1" dirty="0" smtClean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+ </a:t>
            </a:r>
            <a:r>
              <a:rPr lang="sv-SE" sz="8800" b="1" dirty="0" smtClean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20</a:t>
            </a:r>
            <a:endParaRPr lang="sv-SE" sz="8800" b="1" dirty="0">
              <a:ln/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257" name="textruta 256"/>
          <p:cNvSpPr txBox="1"/>
          <p:nvPr/>
        </p:nvSpPr>
        <p:spPr>
          <a:xfrm>
            <a:off x="6732853" y="310076"/>
            <a:ext cx="4551566" cy="43396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sv-SE" sz="13800" b="1" dirty="0" err="1" smtClean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You</a:t>
            </a:r>
            <a:r>
              <a:rPr lang="sv-SE" sz="13800" b="1" dirty="0" smtClean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sv-SE" sz="13800" b="1" dirty="0" err="1" smtClean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win</a:t>
            </a:r>
            <a:r>
              <a:rPr lang="sv-SE" sz="13800" b="1" dirty="0" smtClean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  <a:endParaRPr lang="sv-SE" sz="13800" b="1" dirty="0">
              <a:ln/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5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7.40741E-7 L -1.25E-6 7.7261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29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08333E-7 2.59259E-6 L -2.08333E-7 7.33449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67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-4.07407E-6 L -8.33333E-7 6.91783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1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6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6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2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86351C"/>
            </a:gs>
            <a:gs pos="100000">
              <a:srgbClr val="D76D2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pennyslotsonline.net/Resources/texastea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4" b="40614"/>
          <a:stretch/>
        </p:blipFill>
        <p:spPr bwMode="auto">
          <a:xfrm>
            <a:off x="0" y="-370"/>
            <a:ext cx="12192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pennyslotsonline.net/Resources/texastea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9" b="11057"/>
          <a:stretch/>
        </p:blipFill>
        <p:spPr bwMode="auto">
          <a:xfrm>
            <a:off x="0" y="4966198"/>
            <a:ext cx="12192000" cy="18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ruta 12"/>
          <p:cNvSpPr txBox="1"/>
          <p:nvPr/>
        </p:nvSpPr>
        <p:spPr>
          <a:xfrm>
            <a:off x="2895600" y="24031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are your chances of winning?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1619250" y="3220865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Q</a:t>
            </a:r>
            <a:endParaRPr lang="sv-SE" sz="4400" dirty="0"/>
          </a:p>
        </p:txBody>
      </p:sp>
      <p:sp>
        <p:nvSpPr>
          <p:cNvPr id="17" name="textruta 16"/>
          <p:cNvSpPr txBox="1"/>
          <p:nvPr/>
        </p:nvSpPr>
        <p:spPr>
          <a:xfrm>
            <a:off x="4057650" y="3204702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W</a:t>
            </a:r>
            <a:endParaRPr lang="sv-SE" sz="4400" dirty="0"/>
          </a:p>
        </p:txBody>
      </p:sp>
      <p:sp>
        <p:nvSpPr>
          <p:cNvPr id="18" name="textruta 17"/>
          <p:cNvSpPr txBox="1"/>
          <p:nvPr/>
        </p:nvSpPr>
        <p:spPr>
          <a:xfrm>
            <a:off x="6629400" y="3220865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E</a:t>
            </a:r>
            <a:endParaRPr lang="sv-SE" sz="4400" dirty="0"/>
          </a:p>
        </p:txBody>
      </p:sp>
      <p:sp>
        <p:nvSpPr>
          <p:cNvPr id="19" name="textruta 18"/>
          <p:cNvSpPr txBox="1"/>
          <p:nvPr/>
        </p:nvSpPr>
        <p:spPr>
          <a:xfrm>
            <a:off x="9067800" y="3204701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R</a:t>
            </a:r>
            <a:endParaRPr lang="sv-SE" sz="4400" dirty="0"/>
          </a:p>
        </p:txBody>
      </p:sp>
      <p:sp>
        <p:nvSpPr>
          <p:cNvPr id="20" name="textruta 19"/>
          <p:cNvSpPr txBox="1"/>
          <p:nvPr/>
        </p:nvSpPr>
        <p:spPr>
          <a:xfrm>
            <a:off x="97155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High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ruta 20"/>
          <p:cNvSpPr txBox="1"/>
          <p:nvPr/>
        </p:nvSpPr>
        <p:spPr>
          <a:xfrm>
            <a:off x="340995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598170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Zero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3" name="textruta 22"/>
          <p:cNvSpPr txBox="1"/>
          <p:nvPr/>
        </p:nvSpPr>
        <p:spPr>
          <a:xfrm>
            <a:off x="842010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Don’t know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86351C"/>
            </a:gs>
            <a:gs pos="100000">
              <a:srgbClr val="D76D2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/>
          <p:cNvGrpSpPr/>
          <p:nvPr/>
        </p:nvGrpSpPr>
        <p:grpSpPr>
          <a:xfrm>
            <a:off x="1349457" y="-56136959"/>
            <a:ext cx="2654017" cy="63669608"/>
            <a:chOff x="879481" y="-55794946"/>
            <a:chExt cx="2654017" cy="63669608"/>
          </a:xfrm>
        </p:grpSpPr>
        <p:grpSp>
          <p:nvGrpSpPr>
            <p:cNvPr id="5" name="Grupp 4"/>
            <p:cNvGrpSpPr/>
            <p:nvPr/>
          </p:nvGrpSpPr>
          <p:grpSpPr>
            <a:xfrm>
              <a:off x="879494" y="-23960114"/>
              <a:ext cx="2654004" cy="31834776"/>
              <a:chOff x="879494" y="-23960114"/>
              <a:chExt cx="2654004" cy="31834776"/>
            </a:xfrm>
          </p:grpSpPr>
          <p:grpSp>
            <p:nvGrpSpPr>
              <p:cNvPr id="2" name="Grupp 1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129" name="Grupp 128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139" name="Rektangel 138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40" name="Bildobjekt 139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0" name="Grupp 129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137" name="Rektangel 136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38" name="Bildobjekt 137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upp 130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135" name="Rektangel 134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36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2" name="Grupp 131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133" name="Rektangel 132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textruta 133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18" name="Grupp 417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19" name="Grupp 418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29" name="Rektangel 428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30" name="Bildobjekt 429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0" name="Grupp 419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27" name="Rektangel 426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28" name="Bildobjekt 427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1" name="Grupp 420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25" name="Rektangel 424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26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22" name="Grupp 421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23" name="Rektangel 422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4" name="textruta 423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31" name="Grupp 430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32" name="Grupp 43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42" name="Rektangel 44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43" name="Bildobjekt 44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" name="Grupp 43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40" name="Rektangel 43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41" name="Bildobjekt 44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4" name="Grupp 43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38" name="Rektangel 43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3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35" name="Grupp 43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36" name="Rektangel 43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7" name="textruta 43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44" name="Grupp 443"/>
            <p:cNvGrpSpPr/>
            <p:nvPr/>
          </p:nvGrpSpPr>
          <p:grpSpPr>
            <a:xfrm>
              <a:off x="879481" y="-55794946"/>
              <a:ext cx="2654004" cy="31834776"/>
              <a:chOff x="879494" y="-23960114"/>
              <a:chExt cx="2654004" cy="31834776"/>
            </a:xfrm>
          </p:grpSpPr>
          <p:grpSp>
            <p:nvGrpSpPr>
              <p:cNvPr id="445" name="Grupp 444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72" name="Grupp 47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82" name="Rektangel 48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83" name="Bildobjekt 48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3" name="Grupp 47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80" name="Rektangel 47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81" name="Bildobjekt 48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4" name="Grupp 47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78" name="Rektangel 47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7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75" name="Grupp 47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76" name="Rektangel 47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7" name="textruta 47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upp 445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60" name="Grupp 459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70" name="Rektangel 469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71" name="Bildobjekt 470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1" name="Grupp 460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68" name="Rektangel 467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69" name="Bildobjekt 468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2" name="Grupp 461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66" name="Rektangel 465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67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63" name="Grupp 462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64" name="Rektangel 463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5" name="textruta 464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7" name="Grupp 446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48" name="Grupp 447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58" name="Rektangel 457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9" name="Bildobjekt 458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9" name="Grupp 448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56" name="Rektangel 455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7" name="Bildobjekt 456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0" name="Grupp 449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54" name="Rektangel 453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5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51" name="Grupp 450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52" name="Rektangel 451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3" name="textruta 452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484" name="Grupp 483"/>
          <p:cNvGrpSpPr/>
          <p:nvPr/>
        </p:nvGrpSpPr>
        <p:grpSpPr>
          <a:xfrm>
            <a:off x="4771058" y="-50944659"/>
            <a:ext cx="2654017" cy="63669608"/>
            <a:chOff x="879481" y="-55794946"/>
            <a:chExt cx="2654017" cy="63669608"/>
          </a:xfrm>
        </p:grpSpPr>
        <p:grpSp>
          <p:nvGrpSpPr>
            <p:cNvPr id="485" name="Grupp 484"/>
            <p:cNvGrpSpPr/>
            <p:nvPr/>
          </p:nvGrpSpPr>
          <p:grpSpPr>
            <a:xfrm>
              <a:off x="879494" y="-23960114"/>
              <a:ext cx="2654004" cy="31834776"/>
              <a:chOff x="879494" y="-23960114"/>
              <a:chExt cx="2654004" cy="31834776"/>
            </a:xfrm>
          </p:grpSpPr>
          <p:grpSp>
            <p:nvGrpSpPr>
              <p:cNvPr id="526" name="Grupp 525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53" name="Grupp 552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63" name="Rektangel 562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64" name="Bildobjekt 563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4" name="Grupp 553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61" name="Rektangel 560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62" name="Bildobjekt 561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5" name="Grupp 554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59" name="Rektangel 558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60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6" name="Grupp 555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57" name="Rektangel 556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8" name="textruta 557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27" name="Grupp 526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41" name="Grupp 540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51" name="Rektangel 550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52" name="Bildobjekt 551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" name="Grupp 541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49" name="Rektangel 548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50" name="Bildobjekt 549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3" name="Grupp 542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47" name="Rektangel 546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48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44" name="Grupp 543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45" name="Rektangel 544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" name="textruta 545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28" name="Grupp 527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29" name="Grupp 528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39" name="Rektangel 538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40" name="Bildobjekt 539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0" name="Grupp 529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37" name="Rektangel 536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38" name="Bildobjekt 537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1" name="Grupp 530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35" name="Rektangel 534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36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32" name="Grupp 531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33" name="Rektangel 532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4" name="textruta 533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86" name="Grupp 485"/>
            <p:cNvGrpSpPr/>
            <p:nvPr/>
          </p:nvGrpSpPr>
          <p:grpSpPr>
            <a:xfrm>
              <a:off x="879481" y="-55794946"/>
              <a:ext cx="2654004" cy="31834776"/>
              <a:chOff x="879494" y="-23960114"/>
              <a:chExt cx="2654004" cy="31834776"/>
            </a:xfrm>
          </p:grpSpPr>
          <p:grpSp>
            <p:nvGrpSpPr>
              <p:cNvPr id="487" name="Grupp 486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14" name="Grupp 513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24" name="Rektangel 523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5" name="Bildobjekt 524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5" name="Grupp 514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22" name="Rektangel 521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3" name="Bildobjekt 522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6" name="Grupp 515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20" name="Rektangel 519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1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7" name="Grupp 516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18" name="Rektangel 517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9" name="textruta 518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88" name="Grupp 487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02" name="Grupp 50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12" name="Rektangel 51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13" name="Bildobjekt 51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3" name="Grupp 50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10" name="Rektangel 50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11" name="Bildobjekt 51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4" name="Grupp 50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08" name="Rektangel 50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0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05" name="Grupp 50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06" name="Rektangel 50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07" name="textruta 50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89" name="Grupp 488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90" name="Grupp 489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00" name="Rektangel 499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01" name="Bildobjekt 500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1" name="Grupp 490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98" name="Rektangel 497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99" name="Bildobjekt 498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2" name="Grupp 491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96" name="Rektangel 495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97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93" name="Grupp 492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94" name="Rektangel 493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95" name="textruta 494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65" name="Grupp 564"/>
          <p:cNvGrpSpPr/>
          <p:nvPr/>
        </p:nvGrpSpPr>
        <p:grpSpPr>
          <a:xfrm>
            <a:off x="8433564" y="-53630094"/>
            <a:ext cx="2654017" cy="63669608"/>
            <a:chOff x="879481" y="-55794946"/>
            <a:chExt cx="2654017" cy="63669608"/>
          </a:xfrm>
        </p:grpSpPr>
        <p:grpSp>
          <p:nvGrpSpPr>
            <p:cNvPr id="566" name="Grupp 565"/>
            <p:cNvGrpSpPr/>
            <p:nvPr/>
          </p:nvGrpSpPr>
          <p:grpSpPr>
            <a:xfrm>
              <a:off x="879494" y="-23960114"/>
              <a:ext cx="2654004" cy="31834776"/>
              <a:chOff x="879494" y="-23960114"/>
              <a:chExt cx="2654004" cy="31834776"/>
            </a:xfrm>
          </p:grpSpPr>
          <p:grpSp>
            <p:nvGrpSpPr>
              <p:cNvPr id="607" name="Grupp 606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634" name="Grupp 633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44" name="Rektangel 643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45" name="Bildobjekt 644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5" name="Grupp 634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42" name="Rektangel 641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43" name="Bildobjekt 642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6" name="Grupp 635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40" name="Rektangel 639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41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37" name="Grupp 636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638" name="Rektangel 637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9" name="textruta 638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08" name="Grupp 607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622" name="Grupp 62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32" name="Rektangel 63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33" name="Bildobjekt 63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3" name="Grupp 62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30" name="Rektangel 62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31" name="Bildobjekt 63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4" name="Grupp 62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28" name="Rektangel 62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2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25" name="Grupp 62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626" name="Rektangel 62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7" name="textruta 62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09" name="Grupp 608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610" name="Grupp 609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20" name="Rektangel 619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21" name="Bildobjekt 620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1" name="Grupp 610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18" name="Rektangel 617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19" name="Bildobjekt 618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2" name="Grupp 611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16" name="Rektangel 615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17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13" name="Grupp 612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614" name="Rektangel 613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5" name="textruta 614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567" name="Grupp 566"/>
            <p:cNvGrpSpPr/>
            <p:nvPr/>
          </p:nvGrpSpPr>
          <p:grpSpPr>
            <a:xfrm>
              <a:off x="879481" y="-55794946"/>
              <a:ext cx="2654004" cy="31834776"/>
              <a:chOff x="879494" y="-23960114"/>
              <a:chExt cx="2654004" cy="31834776"/>
            </a:xfrm>
          </p:grpSpPr>
          <p:grpSp>
            <p:nvGrpSpPr>
              <p:cNvPr id="568" name="Grupp 567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95" name="Grupp 594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05" name="Rektangel 604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06" name="Bildobjekt 605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96" name="Grupp 595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03" name="Rektangel 602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04" name="Bildobjekt 603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97" name="Grupp 596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01" name="Rektangel 600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02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8" name="Grupp 597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99" name="Rektangel 598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0" name="textruta 599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69" name="Grupp 568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83" name="Grupp 582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93" name="Rektangel 592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4" name="Bildobjekt 593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" name="Grupp 583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91" name="Rektangel 590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2" name="Bildobjekt 591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" name="Grupp 584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89" name="Rektangel 588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0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86" name="Grupp 585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87" name="Rektangel 586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8" name="textruta 587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70" name="Grupp 569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71" name="Grupp 570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81" name="Rektangel 580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82" name="Bildobjekt 581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2" name="Grupp 571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79" name="Rektangel 578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80" name="Bildobjekt 579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3" name="Grupp 572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77" name="Rektangel 576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78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74" name="Grupp 573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75" name="Rektangel 574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6" name="textruta 575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4" name="Picture 2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1" b="29376"/>
          <a:stretch/>
        </p:blipFill>
        <p:spPr bwMode="auto">
          <a:xfrm>
            <a:off x="0" y="0"/>
            <a:ext cx="12192000" cy="22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2"/>
          <a:stretch/>
        </p:blipFill>
        <p:spPr bwMode="auto">
          <a:xfrm>
            <a:off x="1" y="4982362"/>
            <a:ext cx="12191999" cy="1924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248" name="Picture 2" descr="http://www.pennyslotsonline.net/Resources/texastea.jpe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4" b="40614"/>
          <a:stretch/>
        </p:blipFill>
        <p:spPr bwMode="auto">
          <a:xfrm>
            <a:off x="0" y="-370"/>
            <a:ext cx="12192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 descr="http://www.pennyslotsonline.net/Resources/texastea.jpe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9" b="11057"/>
          <a:stretch/>
        </p:blipFill>
        <p:spPr bwMode="auto">
          <a:xfrm>
            <a:off x="0" y="4966198"/>
            <a:ext cx="12192000" cy="18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6" name="Rektangel 645"/>
          <p:cNvSpPr/>
          <p:nvPr/>
        </p:nvSpPr>
        <p:spPr>
          <a:xfrm>
            <a:off x="-534707" y="-7814265"/>
            <a:ext cx="13449300" cy="780825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6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1.48148E-6 L -1.25E-6 6.9361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680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08333E-7 2.59259E-6 L -2.08333E-7 6.6291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-7.40741E-7 L -8.33333E-7 6.24468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1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-1.11111E-6 L -2.29167E-6 1.015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764"/>
                                    </p:animMotion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94266" y="881592"/>
            <a:ext cx="10515600" cy="5002742"/>
          </a:xfrm>
        </p:spPr>
        <p:txBody>
          <a:bodyPr>
            <a:normAutofit/>
          </a:bodyPr>
          <a:lstStyle/>
          <a:p>
            <a:pPr algn="ctr"/>
            <a:r>
              <a:rPr lang="sv-SE" i="1" dirty="0" err="1" smtClean="0"/>
              <a:t>Transfer_test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sz="3200" dirty="0" smtClean="0"/>
              <a:t/>
            </a:r>
            <a:br>
              <a:rPr lang="sv-SE" sz="3200" dirty="0" smtClean="0"/>
            </a:br>
            <a:r>
              <a:rPr lang="sv-SE" sz="3200" dirty="0" smtClean="0"/>
              <a:t>Spel: kortleksdragning</a:t>
            </a:r>
            <a:br>
              <a:rPr lang="sv-SE" sz="3200" dirty="0" smtClean="0"/>
            </a:br>
            <a:r>
              <a:rPr lang="sv-SE" sz="3200" dirty="0" smtClean="0"/>
              <a:t>Tema: S1 (”Stardust”) eller S2 (”Texas”), vardera presenterad lika många gånger men i slumpad ordning</a:t>
            </a:r>
            <a:br>
              <a:rPr lang="sv-SE" sz="3200" dirty="0" smtClean="0"/>
            </a:br>
            <a:r>
              <a:rPr lang="sv-SE" sz="3200" dirty="0"/>
              <a:t/>
            </a:r>
            <a:br>
              <a:rPr lang="sv-SE" sz="3200" dirty="0"/>
            </a:br>
            <a:r>
              <a:rPr lang="sv-SE" sz="3200" dirty="0" smtClean="0"/>
              <a:t>Funktioner ej visade i </a:t>
            </a:r>
            <a:r>
              <a:rPr lang="sv-SE" sz="3200" dirty="0" err="1" smtClean="0"/>
              <a:t>mockup</a:t>
            </a:r>
            <a:r>
              <a:rPr lang="sv-SE" sz="3200" dirty="0" smtClean="0"/>
              <a:t>:</a:t>
            </a:r>
            <a:br>
              <a:rPr lang="sv-SE" sz="3200" dirty="0" smtClean="0"/>
            </a:br>
            <a:r>
              <a:rPr lang="sv-SE" sz="3200" dirty="0" smtClean="0"/>
              <a:t># Saldo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79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371600" y="1350962"/>
            <a:ext cx="9753600" cy="1816735"/>
          </a:xfrm>
        </p:spPr>
        <p:txBody>
          <a:bodyPr>
            <a:normAutofit fontScale="90000"/>
          </a:bodyPr>
          <a:lstStyle/>
          <a:p>
            <a:pPr algn="l"/>
            <a:r>
              <a:rPr lang="sv-SE" sz="13800" dirty="0" err="1" smtClean="0">
                <a:solidFill>
                  <a:schemeClr val="bg1"/>
                </a:solidFill>
              </a:rPr>
              <a:t>Let’s</a:t>
            </a:r>
            <a:r>
              <a:rPr lang="sv-SE" sz="13800" dirty="0" smtClean="0">
                <a:solidFill>
                  <a:schemeClr val="bg1"/>
                </a:solidFill>
              </a:rPr>
              <a:t> play</a:t>
            </a:r>
            <a:endParaRPr lang="sv-SE" sz="13800" dirty="0">
              <a:solidFill>
                <a:srgbClr val="FF0000"/>
              </a:solidFill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85531">
            <a:off x="8320086" y="887553"/>
            <a:ext cx="1571625" cy="228014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79873">
            <a:off x="9672636" y="1117820"/>
            <a:ext cx="1571625" cy="2280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ktangel 6"/>
          <p:cNvSpPr/>
          <p:nvPr/>
        </p:nvSpPr>
        <p:spPr>
          <a:xfrm>
            <a:off x="1371600" y="3167697"/>
            <a:ext cx="8265276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14200" b="1" cap="none" spc="0" dirty="0" err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ernard MT Condensed" panose="02050806060905020404" pitchFamily="18" charset="0"/>
              </a:rPr>
              <a:t>Card</a:t>
            </a:r>
            <a:r>
              <a:rPr lang="sv-SE" sz="14200" b="1" cap="none" spc="0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ernard MT Condensed" panose="02050806060905020404" pitchFamily="18" charset="0"/>
              </a:rPr>
              <a:t> Match!</a:t>
            </a:r>
            <a:endParaRPr lang="sv-SE" sz="14200" b="1" cap="none" spc="0" dirty="0">
              <a:ln w="66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1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321B2D"/>
            </a:gs>
            <a:gs pos="100000">
              <a:srgbClr val="4B212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1" b="29376"/>
          <a:stretch/>
        </p:blipFill>
        <p:spPr bwMode="auto">
          <a:xfrm>
            <a:off x="0" y="0"/>
            <a:ext cx="12192000" cy="22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2"/>
          <a:stretch/>
        </p:blipFill>
        <p:spPr bwMode="auto">
          <a:xfrm>
            <a:off x="1" y="4982362"/>
            <a:ext cx="12191999" cy="1924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13" name="textruta 12"/>
          <p:cNvSpPr txBox="1"/>
          <p:nvPr/>
        </p:nvSpPr>
        <p:spPr>
          <a:xfrm>
            <a:off x="2895600" y="24031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are your chances of winning?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1619250" y="3220865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Q</a:t>
            </a:r>
            <a:endParaRPr lang="sv-SE" sz="4400" dirty="0"/>
          </a:p>
        </p:txBody>
      </p:sp>
      <p:sp>
        <p:nvSpPr>
          <p:cNvPr id="15" name="textruta 14"/>
          <p:cNvSpPr txBox="1"/>
          <p:nvPr/>
        </p:nvSpPr>
        <p:spPr>
          <a:xfrm>
            <a:off x="4057650" y="3204702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W</a:t>
            </a:r>
            <a:endParaRPr lang="sv-SE" sz="4400" dirty="0"/>
          </a:p>
        </p:txBody>
      </p:sp>
      <p:sp>
        <p:nvSpPr>
          <p:cNvPr id="16" name="textruta 15"/>
          <p:cNvSpPr txBox="1"/>
          <p:nvPr/>
        </p:nvSpPr>
        <p:spPr>
          <a:xfrm>
            <a:off x="6629400" y="3220865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E</a:t>
            </a:r>
            <a:endParaRPr lang="sv-SE" sz="4400" dirty="0"/>
          </a:p>
        </p:txBody>
      </p:sp>
      <p:sp>
        <p:nvSpPr>
          <p:cNvPr id="17" name="textruta 16"/>
          <p:cNvSpPr txBox="1"/>
          <p:nvPr/>
        </p:nvSpPr>
        <p:spPr>
          <a:xfrm>
            <a:off x="9067800" y="3204701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R</a:t>
            </a:r>
            <a:endParaRPr lang="sv-SE" sz="4400" dirty="0"/>
          </a:p>
        </p:txBody>
      </p:sp>
      <p:sp>
        <p:nvSpPr>
          <p:cNvPr id="18" name="textruta 17"/>
          <p:cNvSpPr txBox="1"/>
          <p:nvPr/>
        </p:nvSpPr>
        <p:spPr>
          <a:xfrm>
            <a:off x="97155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High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ruta 18"/>
          <p:cNvSpPr txBox="1"/>
          <p:nvPr/>
        </p:nvSpPr>
        <p:spPr>
          <a:xfrm>
            <a:off x="340995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ruta 19"/>
          <p:cNvSpPr txBox="1"/>
          <p:nvPr/>
        </p:nvSpPr>
        <p:spPr>
          <a:xfrm>
            <a:off x="598170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Zero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ruta 20"/>
          <p:cNvSpPr txBox="1"/>
          <p:nvPr/>
        </p:nvSpPr>
        <p:spPr>
          <a:xfrm>
            <a:off x="842010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Don’t know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321B2D"/>
            </a:gs>
            <a:gs pos="100000">
              <a:srgbClr val="4B2126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2"/>
          <a:stretch/>
        </p:blipFill>
        <p:spPr bwMode="auto">
          <a:xfrm>
            <a:off x="1" y="4982362"/>
            <a:ext cx="12191999" cy="1924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5" name="textruta 4"/>
          <p:cNvSpPr txBox="1"/>
          <p:nvPr/>
        </p:nvSpPr>
        <p:spPr>
          <a:xfrm>
            <a:off x="9191625" y="2457431"/>
            <a:ext cx="1571625" cy="2277547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4200" b="1" dirty="0" smtClean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6" name="textruta 15"/>
          <p:cNvSpPr txBox="1"/>
          <p:nvPr/>
        </p:nvSpPr>
        <p:spPr>
          <a:xfrm>
            <a:off x="1409700" y="2457412"/>
            <a:ext cx="1571625" cy="2277547"/>
          </a:xfrm>
          <a:prstGeom prst="rect">
            <a:avLst/>
          </a:prstGeom>
          <a:pattFill prst="pct75">
            <a:fgClr>
              <a:srgbClr val="FF0000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4200" b="1" dirty="0" smtClean="0">
                <a:latin typeface="Arial Black" panose="020B0A04020102020204" pitchFamily="34" charset="0"/>
              </a:rPr>
              <a:t>?</a:t>
            </a:r>
            <a:endParaRPr lang="sv-SE" sz="14200" b="1" dirty="0">
              <a:latin typeface="Arial Black" panose="020B0A04020102020204" pitchFamily="34" charset="0"/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323850" y="3211483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A</a:t>
            </a:r>
            <a:endParaRPr lang="sv-SE" sz="4400" dirty="0"/>
          </a:p>
        </p:txBody>
      </p:sp>
      <p:sp>
        <p:nvSpPr>
          <p:cNvPr id="18" name="textruta 17"/>
          <p:cNvSpPr txBox="1"/>
          <p:nvPr/>
        </p:nvSpPr>
        <p:spPr>
          <a:xfrm>
            <a:off x="10972800" y="3211483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S</a:t>
            </a:r>
            <a:endParaRPr lang="sv-SE" sz="4400" dirty="0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398" y="2454815"/>
            <a:ext cx="1504153" cy="224369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625" y="2454815"/>
            <a:ext cx="1572522" cy="2275683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2" name="textruta 1"/>
          <p:cNvSpPr txBox="1"/>
          <p:nvPr/>
        </p:nvSpPr>
        <p:spPr>
          <a:xfrm>
            <a:off x="7228827" y="2051632"/>
            <a:ext cx="15725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600" b="1" dirty="0" smtClean="0"/>
              <a:t>≠</a:t>
            </a:r>
            <a:endParaRPr lang="sv-SE" sz="16600" b="1" dirty="0"/>
          </a:p>
        </p:txBody>
      </p:sp>
      <p:sp>
        <p:nvSpPr>
          <p:cNvPr id="4" name="textruta 3"/>
          <p:cNvSpPr txBox="1"/>
          <p:nvPr/>
        </p:nvSpPr>
        <p:spPr>
          <a:xfrm>
            <a:off x="8476203" y="4698510"/>
            <a:ext cx="26098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200" b="1" dirty="0" smtClean="0"/>
              <a:t>-20</a:t>
            </a:r>
            <a:endParaRPr lang="sv-SE" sz="14200" b="1" dirty="0"/>
          </a:p>
        </p:txBody>
      </p:sp>
      <p:sp>
        <p:nvSpPr>
          <p:cNvPr id="31" name="Rektangel 30"/>
          <p:cNvSpPr/>
          <p:nvPr/>
        </p:nvSpPr>
        <p:spPr>
          <a:xfrm>
            <a:off x="-638176" y="-7808257"/>
            <a:ext cx="13449300" cy="780825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2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1" b="29376"/>
          <a:stretch/>
        </p:blipFill>
        <p:spPr bwMode="auto">
          <a:xfrm>
            <a:off x="0" y="0"/>
            <a:ext cx="12192000" cy="22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0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2.96296E-6 L 1.25E-6 1.0150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764"/>
                                    </p:animMotion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6" grpId="0" animBg="1"/>
      <p:bldP spid="16" grpId="1" animBg="1"/>
      <p:bldP spid="17" grpId="0" animBg="1"/>
      <p:bldP spid="18" grpId="0" animBg="1"/>
      <p:bldP spid="2" grpId="0"/>
      <p:bldP spid="4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371600" y="1350962"/>
            <a:ext cx="9753600" cy="1816735"/>
          </a:xfrm>
        </p:spPr>
        <p:txBody>
          <a:bodyPr>
            <a:normAutofit fontScale="90000"/>
          </a:bodyPr>
          <a:lstStyle/>
          <a:p>
            <a:pPr algn="l"/>
            <a:r>
              <a:rPr lang="sv-SE" sz="13800" dirty="0" err="1" smtClean="0">
                <a:solidFill>
                  <a:schemeClr val="bg1"/>
                </a:solidFill>
              </a:rPr>
              <a:t>Let’s</a:t>
            </a:r>
            <a:r>
              <a:rPr lang="sv-SE" sz="13800" dirty="0" smtClean="0">
                <a:solidFill>
                  <a:schemeClr val="bg1"/>
                </a:solidFill>
              </a:rPr>
              <a:t> play</a:t>
            </a:r>
            <a:endParaRPr lang="sv-SE" sz="13800" dirty="0">
              <a:solidFill>
                <a:srgbClr val="FF0000"/>
              </a:solidFill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85531">
            <a:off x="8320086" y="887553"/>
            <a:ext cx="1571625" cy="228014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79873">
            <a:off x="9672636" y="1117820"/>
            <a:ext cx="1571625" cy="2280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ktangel 6"/>
          <p:cNvSpPr/>
          <p:nvPr/>
        </p:nvSpPr>
        <p:spPr>
          <a:xfrm>
            <a:off x="1371600" y="3167697"/>
            <a:ext cx="8265276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14200" b="1" cap="none" spc="0" dirty="0" err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ernard MT Condensed" panose="02050806060905020404" pitchFamily="18" charset="0"/>
              </a:rPr>
              <a:t>Card</a:t>
            </a:r>
            <a:r>
              <a:rPr lang="sv-SE" sz="14200" b="1" cap="none" spc="0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ernard MT Condensed" panose="02050806060905020404" pitchFamily="18" charset="0"/>
              </a:rPr>
              <a:t> Match!</a:t>
            </a:r>
            <a:endParaRPr lang="sv-SE" sz="14200" b="1" cap="none" spc="0" dirty="0">
              <a:ln w="66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>
              <a:lumMod val="60000"/>
              <a:lumOff val="40000"/>
            </a:schemeClr>
          </a:fgClr>
          <a:bgClr>
            <a:schemeClr val="accent6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/>
          <p:cNvSpPr txBox="1"/>
          <p:nvPr/>
        </p:nvSpPr>
        <p:spPr>
          <a:xfrm>
            <a:off x="9191625" y="2457431"/>
            <a:ext cx="1571625" cy="2277547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4200" b="1" dirty="0" smtClean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6" name="textruta 15"/>
          <p:cNvSpPr txBox="1"/>
          <p:nvPr/>
        </p:nvSpPr>
        <p:spPr>
          <a:xfrm>
            <a:off x="1409700" y="2457412"/>
            <a:ext cx="1571625" cy="2277547"/>
          </a:xfrm>
          <a:prstGeom prst="rect">
            <a:avLst/>
          </a:prstGeom>
          <a:pattFill prst="pct75">
            <a:fgClr>
              <a:srgbClr val="FF0000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4200" b="1" dirty="0" smtClean="0">
                <a:latin typeface="Arial Black" panose="020B0A04020102020204" pitchFamily="34" charset="0"/>
              </a:rPr>
              <a:t>?</a:t>
            </a:r>
            <a:endParaRPr lang="sv-SE" sz="14200" b="1" dirty="0">
              <a:latin typeface="Arial Black" panose="020B0A04020102020204" pitchFamily="34" charset="0"/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323850" y="3211483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A</a:t>
            </a:r>
            <a:endParaRPr lang="sv-SE" sz="4400" dirty="0"/>
          </a:p>
        </p:txBody>
      </p:sp>
      <p:sp>
        <p:nvSpPr>
          <p:cNvPr id="18" name="textruta 17"/>
          <p:cNvSpPr txBox="1"/>
          <p:nvPr/>
        </p:nvSpPr>
        <p:spPr>
          <a:xfrm>
            <a:off x="10972800" y="3211483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S</a:t>
            </a:r>
            <a:endParaRPr lang="sv-SE" sz="4400" dirty="0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98" y="2454815"/>
            <a:ext cx="1504153" cy="224369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25" y="2454815"/>
            <a:ext cx="1572522" cy="2275683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2" name="textruta 1"/>
          <p:cNvSpPr txBox="1"/>
          <p:nvPr/>
        </p:nvSpPr>
        <p:spPr>
          <a:xfrm>
            <a:off x="7228827" y="2051632"/>
            <a:ext cx="15725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600" b="1" dirty="0" smtClean="0"/>
              <a:t>≠</a:t>
            </a:r>
            <a:endParaRPr lang="sv-SE" sz="16600" b="1" dirty="0"/>
          </a:p>
        </p:txBody>
      </p:sp>
      <p:sp>
        <p:nvSpPr>
          <p:cNvPr id="4" name="textruta 3"/>
          <p:cNvSpPr txBox="1"/>
          <p:nvPr/>
        </p:nvSpPr>
        <p:spPr>
          <a:xfrm>
            <a:off x="8476203" y="4698510"/>
            <a:ext cx="26098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200" b="1" dirty="0" smtClean="0"/>
              <a:t>-20</a:t>
            </a:r>
            <a:endParaRPr lang="sv-SE" sz="14200" b="1" dirty="0"/>
          </a:p>
        </p:txBody>
      </p:sp>
      <p:sp>
        <p:nvSpPr>
          <p:cNvPr id="31" name="Rektangel 30"/>
          <p:cNvSpPr/>
          <p:nvPr/>
        </p:nvSpPr>
        <p:spPr>
          <a:xfrm>
            <a:off x="-638176" y="-7808257"/>
            <a:ext cx="13449300" cy="780825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50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2.96296E-6 L 1.25E-6 1.0150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764"/>
                                    </p:animMotion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6" grpId="0" animBg="1"/>
      <p:bldP spid="16" grpId="1" animBg="1"/>
      <p:bldP spid="17" grpId="0" animBg="1"/>
      <p:bldP spid="18" grpId="0" animBg="1"/>
      <p:bldP spid="2" grpId="0"/>
      <p:bldP spid="4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>
              <a:lumMod val="60000"/>
              <a:lumOff val="40000"/>
            </a:schemeClr>
          </a:fgClr>
          <a:bgClr>
            <a:schemeClr val="accent6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/>
          <p:cNvSpPr txBox="1"/>
          <p:nvPr/>
        </p:nvSpPr>
        <p:spPr>
          <a:xfrm>
            <a:off x="9225360" y="2420963"/>
            <a:ext cx="1571625" cy="2277547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4200" b="1" dirty="0" smtClean="0">
                <a:latin typeface="Arial Black" panose="020B0A04020102020204" pitchFamily="34" charset="0"/>
              </a:rPr>
              <a:t>?</a:t>
            </a:r>
          </a:p>
        </p:txBody>
      </p:sp>
      <p:pic>
        <p:nvPicPr>
          <p:cNvPr id="25" name="Bildobjekt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97" y="2484500"/>
            <a:ext cx="1504153" cy="224369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6" name="textruta 15"/>
          <p:cNvSpPr txBox="1"/>
          <p:nvPr/>
        </p:nvSpPr>
        <p:spPr>
          <a:xfrm>
            <a:off x="1409700" y="2457412"/>
            <a:ext cx="1571625" cy="2277547"/>
          </a:xfrm>
          <a:prstGeom prst="rect">
            <a:avLst/>
          </a:prstGeom>
          <a:pattFill prst="pct75">
            <a:fgClr>
              <a:srgbClr val="FF0000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4200" b="1" dirty="0" smtClean="0">
                <a:latin typeface="Arial Black" panose="020B0A04020102020204" pitchFamily="34" charset="0"/>
              </a:rPr>
              <a:t>?</a:t>
            </a:r>
            <a:endParaRPr lang="sv-SE" sz="14200" b="1" dirty="0">
              <a:latin typeface="Arial Black" panose="020B0A04020102020204" pitchFamily="34" charset="0"/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323850" y="3211483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A</a:t>
            </a:r>
            <a:endParaRPr lang="sv-SE" sz="4400" dirty="0"/>
          </a:p>
        </p:txBody>
      </p:sp>
      <p:sp>
        <p:nvSpPr>
          <p:cNvPr id="18" name="textruta 17"/>
          <p:cNvSpPr txBox="1"/>
          <p:nvPr/>
        </p:nvSpPr>
        <p:spPr>
          <a:xfrm>
            <a:off x="10972800" y="3211483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S</a:t>
            </a:r>
            <a:endParaRPr lang="sv-SE" sz="4400" dirty="0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398" y="2454815"/>
            <a:ext cx="1504153" cy="224369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1" name="Rektangel 10"/>
          <p:cNvSpPr/>
          <p:nvPr/>
        </p:nvSpPr>
        <p:spPr>
          <a:xfrm>
            <a:off x="-638176" y="-424603"/>
            <a:ext cx="13449300" cy="7808257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upp 11"/>
          <p:cNvGrpSpPr/>
          <p:nvPr/>
        </p:nvGrpSpPr>
        <p:grpSpPr>
          <a:xfrm>
            <a:off x="399285" y="1527993"/>
            <a:ext cx="5488792" cy="5003860"/>
            <a:chOff x="399285" y="576729"/>
            <a:chExt cx="6532244" cy="5955124"/>
          </a:xfrm>
        </p:grpSpPr>
        <p:sp>
          <p:nvSpPr>
            <p:cNvPr id="13" name="5-uddig stjärna 12"/>
            <p:cNvSpPr/>
            <p:nvPr/>
          </p:nvSpPr>
          <p:spPr>
            <a:xfrm rot="21072774">
              <a:off x="562820" y="2189520"/>
              <a:ext cx="4104587" cy="410458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5-uddig stjärna 13"/>
            <p:cNvSpPr/>
            <p:nvPr/>
          </p:nvSpPr>
          <p:spPr>
            <a:xfrm rot="1005305">
              <a:off x="3372650" y="704263"/>
              <a:ext cx="2731209" cy="273120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5-uddig stjärna 14"/>
            <p:cNvSpPr/>
            <p:nvPr/>
          </p:nvSpPr>
          <p:spPr>
            <a:xfrm rot="545198">
              <a:off x="4532761" y="4921839"/>
              <a:ext cx="1610014" cy="1610014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5-uddig stjärna 18"/>
            <p:cNvSpPr/>
            <p:nvPr/>
          </p:nvSpPr>
          <p:spPr>
            <a:xfrm rot="18900000">
              <a:off x="4216346" y="3759494"/>
              <a:ext cx="1214574" cy="1214574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5-uddig stjärna 19"/>
            <p:cNvSpPr/>
            <p:nvPr/>
          </p:nvSpPr>
          <p:spPr>
            <a:xfrm rot="18900000">
              <a:off x="1999221" y="938928"/>
              <a:ext cx="1214574" cy="1214574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5-uddig stjärna 20"/>
            <p:cNvSpPr/>
            <p:nvPr/>
          </p:nvSpPr>
          <p:spPr>
            <a:xfrm rot="1387095">
              <a:off x="399285" y="2291974"/>
              <a:ext cx="1214574" cy="1214574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5-uddig stjärna 21"/>
            <p:cNvSpPr/>
            <p:nvPr/>
          </p:nvSpPr>
          <p:spPr>
            <a:xfrm rot="19925089">
              <a:off x="5716955" y="576729"/>
              <a:ext cx="1214574" cy="1214574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3" name="textruta 22"/>
          <p:cNvSpPr txBox="1"/>
          <p:nvPr/>
        </p:nvSpPr>
        <p:spPr>
          <a:xfrm>
            <a:off x="6536466" y="4773415"/>
            <a:ext cx="4874484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sv-SE" sz="12000" b="1" dirty="0" smtClean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+ </a:t>
            </a:r>
            <a:r>
              <a:rPr lang="sv-SE" sz="12000" b="1" dirty="0" smtClean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100</a:t>
            </a:r>
            <a:endParaRPr lang="sv-SE" sz="12000" b="1" dirty="0">
              <a:ln/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ruta 23"/>
          <p:cNvSpPr txBox="1"/>
          <p:nvPr/>
        </p:nvSpPr>
        <p:spPr>
          <a:xfrm>
            <a:off x="7047204" y="172789"/>
            <a:ext cx="4551566" cy="43396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sv-SE" sz="13800" b="1" dirty="0" err="1" smtClean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You</a:t>
            </a:r>
            <a:r>
              <a:rPr lang="sv-SE" sz="13800" b="1" dirty="0" smtClean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sv-SE" sz="13800" b="1" dirty="0" err="1" smtClean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win</a:t>
            </a:r>
            <a:r>
              <a:rPr lang="sv-SE" sz="13800" b="1" dirty="0" smtClean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  <a:endParaRPr lang="sv-SE" sz="13800" b="1" dirty="0">
              <a:ln/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7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6" grpId="0" animBg="1"/>
      <p:bldP spid="16" grpId="1" animBg="1"/>
      <p:bldP spid="17" grpId="0" animBg="1"/>
      <p:bldP spid="18" grpId="0" animBg="1"/>
      <p:bldP spid="11" grpId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94266" y="881592"/>
            <a:ext cx="10515600" cy="5002742"/>
          </a:xfrm>
        </p:spPr>
        <p:txBody>
          <a:bodyPr>
            <a:normAutofit/>
          </a:bodyPr>
          <a:lstStyle/>
          <a:p>
            <a:pPr algn="ctr"/>
            <a:r>
              <a:rPr lang="sv-SE" i="1" dirty="0" err="1" smtClean="0"/>
              <a:t>Pavlovian_acquisition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sz="3200" dirty="0" smtClean="0"/>
              <a:t/>
            </a:r>
            <a:br>
              <a:rPr lang="sv-SE" sz="3200" dirty="0" smtClean="0"/>
            </a:br>
            <a:r>
              <a:rPr lang="sv-SE" sz="3200" dirty="0" smtClean="0"/>
              <a:t>Spel: enarmad bandit</a:t>
            </a:r>
            <a:br>
              <a:rPr lang="sv-SE" sz="3200" dirty="0" smtClean="0"/>
            </a:br>
            <a:r>
              <a:rPr lang="sv-SE" sz="3200" dirty="0" smtClean="0"/>
              <a:t>Tema: S1 (”Stardust”) eller S2 (”Texas”), vardera presenterad lika många gånger men i slumpad ordning</a:t>
            </a:r>
            <a:br>
              <a:rPr lang="sv-SE" sz="3200" dirty="0" smtClean="0"/>
            </a:br>
            <a:r>
              <a:rPr lang="sv-SE" sz="3200" dirty="0"/>
              <a:t/>
            </a:r>
            <a:br>
              <a:rPr lang="sv-SE" sz="3200" dirty="0"/>
            </a:br>
            <a:r>
              <a:rPr lang="sv-SE" sz="3200" dirty="0" smtClean="0"/>
              <a:t>Funktioner ej visade i </a:t>
            </a:r>
            <a:r>
              <a:rPr lang="sv-SE" sz="3200" dirty="0" err="1" smtClean="0"/>
              <a:t>mockup</a:t>
            </a:r>
            <a:r>
              <a:rPr lang="sv-SE" sz="3200" dirty="0" smtClean="0"/>
              <a:t>:</a:t>
            </a:r>
            <a:br>
              <a:rPr lang="sv-SE" sz="3200" dirty="0" smtClean="0"/>
            </a:br>
            <a:r>
              <a:rPr lang="sv-SE" sz="3200" dirty="0" smtClean="0"/>
              <a:t># Saldo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35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371600" y="1350963"/>
            <a:ext cx="9753600" cy="1944688"/>
          </a:xfrm>
        </p:spPr>
        <p:txBody>
          <a:bodyPr>
            <a:normAutofit fontScale="90000"/>
          </a:bodyPr>
          <a:lstStyle/>
          <a:p>
            <a:r>
              <a:rPr lang="sv-SE" sz="13800" dirty="0" err="1" smtClean="0">
                <a:solidFill>
                  <a:schemeClr val="bg1"/>
                </a:solidFill>
              </a:rPr>
              <a:t>Let’s</a:t>
            </a:r>
            <a:r>
              <a:rPr lang="sv-SE" sz="13800" dirty="0" smtClean="0">
                <a:solidFill>
                  <a:schemeClr val="bg1"/>
                </a:solidFill>
              </a:rPr>
              <a:t> play</a:t>
            </a:r>
            <a:endParaRPr lang="sv-SE" sz="13800" dirty="0">
              <a:solidFill>
                <a:schemeClr val="bg1"/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1143000" y="3295651"/>
            <a:ext cx="10477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12000" dirty="0" err="1">
                <a:ln w="0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Forte" panose="03060902040502070203" pitchFamily="66" charset="0"/>
              </a:rPr>
              <a:t>Slot</a:t>
            </a:r>
            <a:r>
              <a:rPr lang="sv-SE" sz="12000" dirty="0">
                <a:ln w="0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Forte" panose="03060902040502070203" pitchFamily="66" charset="0"/>
              </a:rPr>
              <a:t> Machines!</a:t>
            </a:r>
          </a:p>
        </p:txBody>
      </p:sp>
    </p:spTree>
    <p:extLst>
      <p:ext uri="{BB962C8B-B14F-4D97-AF65-F5344CB8AC3E}">
        <p14:creationId xmlns:p14="http://schemas.microsoft.com/office/powerpoint/2010/main" val="24822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321B2D"/>
            </a:gs>
            <a:gs pos="100000">
              <a:srgbClr val="4B212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1" b="29376"/>
          <a:stretch/>
        </p:blipFill>
        <p:spPr bwMode="auto">
          <a:xfrm>
            <a:off x="0" y="0"/>
            <a:ext cx="12192000" cy="22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2"/>
          <a:stretch/>
        </p:blipFill>
        <p:spPr bwMode="auto">
          <a:xfrm>
            <a:off x="1" y="4982362"/>
            <a:ext cx="12191999" cy="1924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3" name="textruta 2"/>
          <p:cNvSpPr txBox="1"/>
          <p:nvPr/>
        </p:nvSpPr>
        <p:spPr>
          <a:xfrm>
            <a:off x="2895600" y="24031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are your chances of winning?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619250" y="3220865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Q</a:t>
            </a:r>
            <a:endParaRPr lang="sv-SE" sz="4400" dirty="0"/>
          </a:p>
        </p:txBody>
      </p:sp>
      <p:sp>
        <p:nvSpPr>
          <p:cNvPr id="249" name="textruta 248"/>
          <p:cNvSpPr txBox="1"/>
          <p:nvPr/>
        </p:nvSpPr>
        <p:spPr>
          <a:xfrm>
            <a:off x="4057650" y="3204702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W</a:t>
            </a:r>
            <a:endParaRPr lang="sv-SE" sz="4400" dirty="0"/>
          </a:p>
        </p:txBody>
      </p:sp>
      <p:sp>
        <p:nvSpPr>
          <p:cNvPr id="250" name="textruta 249"/>
          <p:cNvSpPr txBox="1"/>
          <p:nvPr/>
        </p:nvSpPr>
        <p:spPr>
          <a:xfrm>
            <a:off x="6629400" y="3220865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E</a:t>
            </a:r>
            <a:endParaRPr lang="sv-SE" sz="4400" dirty="0"/>
          </a:p>
        </p:txBody>
      </p:sp>
      <p:sp>
        <p:nvSpPr>
          <p:cNvPr id="251" name="textruta 250"/>
          <p:cNvSpPr txBox="1"/>
          <p:nvPr/>
        </p:nvSpPr>
        <p:spPr>
          <a:xfrm>
            <a:off x="9067800" y="3204701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R</a:t>
            </a:r>
            <a:endParaRPr lang="sv-SE" sz="4400" dirty="0"/>
          </a:p>
        </p:txBody>
      </p:sp>
      <p:sp>
        <p:nvSpPr>
          <p:cNvPr id="252" name="textruta 251"/>
          <p:cNvSpPr txBox="1"/>
          <p:nvPr/>
        </p:nvSpPr>
        <p:spPr>
          <a:xfrm>
            <a:off x="97155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High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3" name="textruta 252"/>
          <p:cNvSpPr txBox="1"/>
          <p:nvPr/>
        </p:nvSpPr>
        <p:spPr>
          <a:xfrm>
            <a:off x="340995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4" name="textruta 253"/>
          <p:cNvSpPr txBox="1"/>
          <p:nvPr/>
        </p:nvSpPr>
        <p:spPr>
          <a:xfrm>
            <a:off x="598170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Zero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5" name="textruta 254"/>
          <p:cNvSpPr txBox="1"/>
          <p:nvPr/>
        </p:nvSpPr>
        <p:spPr>
          <a:xfrm>
            <a:off x="842010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Don’t know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321B2D"/>
            </a:gs>
            <a:gs pos="100000">
              <a:srgbClr val="4B212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/>
          <p:cNvGrpSpPr/>
          <p:nvPr/>
        </p:nvGrpSpPr>
        <p:grpSpPr>
          <a:xfrm>
            <a:off x="1349457" y="-56136959"/>
            <a:ext cx="2654017" cy="63669608"/>
            <a:chOff x="879481" y="-55794946"/>
            <a:chExt cx="2654017" cy="63669608"/>
          </a:xfrm>
        </p:grpSpPr>
        <p:grpSp>
          <p:nvGrpSpPr>
            <p:cNvPr id="5" name="Grupp 4"/>
            <p:cNvGrpSpPr/>
            <p:nvPr/>
          </p:nvGrpSpPr>
          <p:grpSpPr>
            <a:xfrm>
              <a:off x="879494" y="-23960114"/>
              <a:ext cx="2654004" cy="31834776"/>
              <a:chOff x="879494" y="-23960114"/>
              <a:chExt cx="2654004" cy="31834776"/>
            </a:xfrm>
          </p:grpSpPr>
          <p:grpSp>
            <p:nvGrpSpPr>
              <p:cNvPr id="2" name="Grupp 1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129" name="Grupp 128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139" name="Rektangel 138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40" name="Bildobjekt 139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0" name="Grupp 129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137" name="Rektangel 136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38" name="Bildobjekt 137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upp 130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135" name="Rektangel 134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36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2" name="Grupp 131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133" name="Rektangel 132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textruta 133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18" name="Grupp 417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19" name="Grupp 418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29" name="Rektangel 428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30" name="Bildobjekt 429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0" name="Grupp 419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27" name="Rektangel 426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28" name="Bildobjekt 427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1" name="Grupp 420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25" name="Rektangel 424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26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22" name="Grupp 421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23" name="Rektangel 422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4" name="textruta 423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31" name="Grupp 430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32" name="Grupp 43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42" name="Rektangel 44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43" name="Bildobjekt 44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3" name="Grupp 43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40" name="Rektangel 43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41" name="Bildobjekt 44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4" name="Grupp 43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38" name="Rektangel 43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3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35" name="Grupp 43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36" name="Rektangel 43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7" name="textruta 43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44" name="Grupp 443"/>
            <p:cNvGrpSpPr/>
            <p:nvPr/>
          </p:nvGrpSpPr>
          <p:grpSpPr>
            <a:xfrm>
              <a:off x="879481" y="-55794946"/>
              <a:ext cx="2654004" cy="31834776"/>
              <a:chOff x="879494" y="-23960114"/>
              <a:chExt cx="2654004" cy="31834776"/>
            </a:xfrm>
          </p:grpSpPr>
          <p:grpSp>
            <p:nvGrpSpPr>
              <p:cNvPr id="445" name="Grupp 444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72" name="Grupp 47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82" name="Rektangel 48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83" name="Bildobjekt 48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3" name="Grupp 47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80" name="Rektangel 47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81" name="Bildobjekt 48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4" name="Grupp 47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78" name="Rektangel 47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7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75" name="Grupp 47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76" name="Rektangel 47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7" name="textruta 47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upp 445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60" name="Grupp 459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70" name="Rektangel 469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71" name="Bildobjekt 470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1" name="Grupp 460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68" name="Rektangel 467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69" name="Bildobjekt 468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2" name="Grupp 461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66" name="Rektangel 465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67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63" name="Grupp 462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64" name="Rektangel 463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5" name="textruta 464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7" name="Grupp 446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48" name="Grupp 447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458" name="Rektangel 457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9" name="Bildobjekt 458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9" name="Grupp 448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56" name="Rektangel 455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7" name="Bildobjekt 456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0" name="Grupp 449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54" name="Rektangel 453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55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51" name="Grupp 450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52" name="Rektangel 451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3" name="textruta 452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484" name="Grupp 483"/>
          <p:cNvGrpSpPr/>
          <p:nvPr/>
        </p:nvGrpSpPr>
        <p:grpSpPr>
          <a:xfrm>
            <a:off x="4771058" y="-50944659"/>
            <a:ext cx="2654017" cy="63669608"/>
            <a:chOff x="879481" y="-55794946"/>
            <a:chExt cx="2654017" cy="63669608"/>
          </a:xfrm>
        </p:grpSpPr>
        <p:grpSp>
          <p:nvGrpSpPr>
            <p:cNvPr id="485" name="Grupp 484"/>
            <p:cNvGrpSpPr/>
            <p:nvPr/>
          </p:nvGrpSpPr>
          <p:grpSpPr>
            <a:xfrm>
              <a:off x="879494" y="-23960114"/>
              <a:ext cx="2654004" cy="31834776"/>
              <a:chOff x="879494" y="-23960114"/>
              <a:chExt cx="2654004" cy="31834776"/>
            </a:xfrm>
          </p:grpSpPr>
          <p:grpSp>
            <p:nvGrpSpPr>
              <p:cNvPr id="526" name="Grupp 525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53" name="Grupp 552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63" name="Rektangel 562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64" name="Bildobjekt 563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4" name="Grupp 553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61" name="Rektangel 560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62" name="Bildobjekt 561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5" name="Grupp 554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59" name="Rektangel 558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60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56" name="Grupp 555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57" name="Rektangel 556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8" name="textruta 557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27" name="Grupp 526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41" name="Grupp 540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51" name="Rektangel 550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52" name="Bildobjekt 551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2" name="Grupp 541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49" name="Rektangel 548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50" name="Bildobjekt 549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3" name="Grupp 542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47" name="Rektangel 546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48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44" name="Grupp 543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45" name="Rektangel 544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" name="textruta 545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28" name="Grupp 527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29" name="Grupp 528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39" name="Rektangel 538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40" name="Bildobjekt 539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0" name="Grupp 529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37" name="Rektangel 536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38" name="Bildobjekt 537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1" name="Grupp 530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35" name="Rektangel 534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36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32" name="Grupp 531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33" name="Rektangel 532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4" name="textruta 533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86" name="Grupp 485"/>
            <p:cNvGrpSpPr/>
            <p:nvPr/>
          </p:nvGrpSpPr>
          <p:grpSpPr>
            <a:xfrm>
              <a:off x="879481" y="-55794946"/>
              <a:ext cx="2654004" cy="31834776"/>
              <a:chOff x="879494" y="-23960114"/>
              <a:chExt cx="2654004" cy="31834776"/>
            </a:xfrm>
          </p:grpSpPr>
          <p:grpSp>
            <p:nvGrpSpPr>
              <p:cNvPr id="487" name="Grupp 486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14" name="Grupp 513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24" name="Rektangel 523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5" name="Bildobjekt 524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5" name="Grupp 514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22" name="Rektangel 521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3" name="Bildobjekt 522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6" name="Grupp 515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20" name="Rektangel 519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21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7" name="Grupp 516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18" name="Rektangel 517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9" name="textruta 518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88" name="Grupp 487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02" name="Grupp 50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12" name="Rektangel 51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13" name="Bildobjekt 51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3" name="Grupp 50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10" name="Rektangel 50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11" name="Bildobjekt 51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4" name="Grupp 50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08" name="Rektangel 50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0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05" name="Grupp 50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06" name="Rektangel 50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07" name="textruta 50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89" name="Grupp 488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490" name="Grupp 489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00" name="Rektangel 499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01" name="Bildobjekt 500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1" name="Grupp 490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498" name="Rektangel 497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99" name="Bildobjekt 498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2" name="Grupp 491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496" name="Rektangel 495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97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93" name="Grupp 492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494" name="Rektangel 493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95" name="textruta 494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65" name="Grupp 564"/>
          <p:cNvGrpSpPr/>
          <p:nvPr/>
        </p:nvGrpSpPr>
        <p:grpSpPr>
          <a:xfrm>
            <a:off x="8433564" y="-53630094"/>
            <a:ext cx="2654017" cy="63669608"/>
            <a:chOff x="879481" y="-55794946"/>
            <a:chExt cx="2654017" cy="63669608"/>
          </a:xfrm>
        </p:grpSpPr>
        <p:grpSp>
          <p:nvGrpSpPr>
            <p:cNvPr id="566" name="Grupp 565"/>
            <p:cNvGrpSpPr/>
            <p:nvPr/>
          </p:nvGrpSpPr>
          <p:grpSpPr>
            <a:xfrm>
              <a:off x="879494" y="-23960114"/>
              <a:ext cx="2654004" cy="31834776"/>
              <a:chOff x="879494" y="-23960114"/>
              <a:chExt cx="2654004" cy="31834776"/>
            </a:xfrm>
          </p:grpSpPr>
          <p:grpSp>
            <p:nvGrpSpPr>
              <p:cNvPr id="607" name="Grupp 606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634" name="Grupp 633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44" name="Rektangel 643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45" name="Bildobjekt 644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5" name="Grupp 634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42" name="Rektangel 641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43" name="Bildobjekt 642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6" name="Grupp 635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40" name="Rektangel 639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41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37" name="Grupp 636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638" name="Rektangel 637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9" name="textruta 638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08" name="Grupp 607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622" name="Grupp 621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32" name="Rektangel 631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33" name="Bildobjekt 632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3" name="Grupp 622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30" name="Rektangel 629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31" name="Bildobjekt 630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4" name="Grupp 623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28" name="Rektangel 627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29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25" name="Grupp 624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626" name="Rektangel 625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7" name="textruta 626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09" name="Grupp 608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610" name="Grupp 609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20" name="Rektangel 619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21" name="Bildobjekt 620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1" name="Grupp 610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18" name="Rektangel 617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19" name="Bildobjekt 618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2" name="Grupp 611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16" name="Rektangel 615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17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13" name="Grupp 612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614" name="Rektangel 613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5" name="textruta 614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567" name="Grupp 566"/>
            <p:cNvGrpSpPr/>
            <p:nvPr/>
          </p:nvGrpSpPr>
          <p:grpSpPr>
            <a:xfrm>
              <a:off x="879481" y="-55794946"/>
              <a:ext cx="2654004" cy="31834776"/>
              <a:chOff x="879494" y="-23960114"/>
              <a:chExt cx="2654004" cy="31834776"/>
            </a:xfrm>
          </p:grpSpPr>
          <p:grpSp>
            <p:nvGrpSpPr>
              <p:cNvPr id="568" name="Grupp 567"/>
              <p:cNvGrpSpPr/>
              <p:nvPr/>
            </p:nvGrpSpPr>
            <p:grpSpPr>
              <a:xfrm>
                <a:off x="879504" y="-2741290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95" name="Grupp 594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605" name="Rektangel 604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06" name="Bildobjekt 605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96" name="Grupp 595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603" name="Rektangel 602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04" name="Bildobjekt 603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97" name="Grupp 596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601" name="Rektangel 600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602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8" name="Grupp 597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99" name="Rektangel 598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0" name="textruta 599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69" name="Grupp 568"/>
              <p:cNvGrpSpPr/>
              <p:nvPr/>
            </p:nvGrpSpPr>
            <p:grpSpPr>
              <a:xfrm>
                <a:off x="879496" y="-13350701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83" name="Grupp 582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93" name="Rektangel 592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4" name="Bildobjekt 593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4" name="Grupp 583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91" name="Rektangel 590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2" name="Bildobjekt 591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5" name="Grupp 584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89" name="Rektangel 588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90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86" name="Grupp 585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87" name="Rektangel 586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8" name="textruta 587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70" name="Grupp 569"/>
              <p:cNvGrpSpPr/>
              <p:nvPr/>
            </p:nvGrpSpPr>
            <p:grpSpPr>
              <a:xfrm>
                <a:off x="879494" y="-23960114"/>
                <a:ext cx="2653994" cy="10615952"/>
                <a:chOff x="-7326217" y="-2734902"/>
                <a:chExt cx="2653994" cy="10615952"/>
              </a:xfrm>
            </p:grpSpPr>
            <p:grpSp>
              <p:nvGrpSpPr>
                <p:cNvPr id="571" name="Grupp 570">
                  <a:extLst>
                    <a:ext uri="{FF2B5EF4-FFF2-40B4-BE49-F238E27FC236}">
                      <a16:creationId xmlns:a16="http://schemas.microsoft.com/office/drawing/2014/main" id="{CCE2FA67-B547-43DD-9880-9ECC6A8AAFA9}"/>
                    </a:ext>
                  </a:extLst>
                </p:cNvPr>
                <p:cNvGrpSpPr/>
                <p:nvPr/>
              </p:nvGrpSpPr>
              <p:grpSpPr>
                <a:xfrm>
                  <a:off x="-7326214" y="-2734902"/>
                  <a:ext cx="2653991" cy="2653991"/>
                  <a:chOff x="5523154" y="1042657"/>
                  <a:chExt cx="2653991" cy="2653991"/>
                </a:xfrm>
              </p:grpSpPr>
              <p:sp>
                <p:nvSpPr>
                  <p:cNvPr id="581" name="Rektangel 580">
                    <a:extLst>
                      <a:ext uri="{FF2B5EF4-FFF2-40B4-BE49-F238E27FC236}">
                        <a16:creationId xmlns:a16="http://schemas.microsoft.com/office/drawing/2014/main" id="{DB862AF2-4894-4669-8695-883948AA3C6F}"/>
                      </a:ext>
                    </a:extLst>
                  </p:cNvPr>
                  <p:cNvSpPr/>
                  <p:nvPr/>
                </p:nvSpPr>
                <p:spPr>
                  <a:xfrm>
                    <a:off x="5523154" y="1042657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82" name="Bildobjekt 581">
                    <a:extLst>
                      <a:ext uri="{FF2B5EF4-FFF2-40B4-BE49-F238E27FC236}">
                        <a16:creationId xmlns:a16="http://schemas.microsoft.com/office/drawing/2014/main" id="{F6846D98-8736-4BA6-A93A-5A3BA2445E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8869" b="91437" l="6304" r="92264">
                                <a14:foregroundMark x1="6590" y1="9480" x2="6590" y2="9480"/>
                                <a14:foregroundMark x1="92550" y1="17125" x2="92550" y2="17125"/>
                                <a14:foregroundMark x1="33524" y1="91437" x2="33524" y2="9143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6930" y="1382143"/>
                    <a:ext cx="2470212" cy="231449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2" name="Grupp 571">
                  <a:extLst>
                    <a:ext uri="{FF2B5EF4-FFF2-40B4-BE49-F238E27FC236}">
                      <a16:creationId xmlns:a16="http://schemas.microsoft.com/office/drawing/2014/main" id="{4D9438B0-EA62-489E-B3B1-2F35568A22CC}"/>
                    </a:ext>
                  </a:extLst>
                </p:cNvPr>
                <p:cNvGrpSpPr/>
                <p:nvPr/>
              </p:nvGrpSpPr>
              <p:grpSpPr>
                <a:xfrm>
                  <a:off x="-7326216" y="5227059"/>
                  <a:ext cx="2653991" cy="2653991"/>
                  <a:chOff x="8657886" y="1927969"/>
                  <a:chExt cx="2653991" cy="2653991"/>
                </a:xfrm>
              </p:grpSpPr>
              <p:sp>
                <p:nvSpPr>
                  <p:cNvPr id="579" name="Rektangel 578">
                    <a:extLst>
                      <a:ext uri="{FF2B5EF4-FFF2-40B4-BE49-F238E27FC236}">
                        <a16:creationId xmlns:a16="http://schemas.microsoft.com/office/drawing/2014/main" id="{CEEA0F2F-4A0C-41C2-B5D1-C10D19217025}"/>
                      </a:ext>
                    </a:extLst>
                  </p:cNvPr>
                  <p:cNvSpPr/>
                  <p:nvPr/>
                </p:nvSpPr>
                <p:spPr>
                  <a:xfrm>
                    <a:off x="8657886" y="1927969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80" name="Bildobjekt 579">
                    <a:extLst>
                      <a:ext uri="{FF2B5EF4-FFF2-40B4-BE49-F238E27FC236}">
                        <a16:creationId xmlns:a16="http://schemas.microsoft.com/office/drawing/2014/main" id="{695B5EBD-6EE3-49C1-8BAF-02EE02013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416" b="89286" l="6957" r="97971">
                                <a14:foregroundMark x1="7536" y1="30844" x2="7536" y2="30844"/>
                                <a14:foregroundMark x1="92174" y1="42857" x2="92174" y2="42857"/>
                                <a14:foregroundMark x1="97971" y1="44156" x2="97971" y2="441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61562" y="2043688"/>
                    <a:ext cx="2446638" cy="21842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3" name="Grupp 572">
                  <a:extLst>
                    <a:ext uri="{FF2B5EF4-FFF2-40B4-BE49-F238E27FC236}">
                      <a16:creationId xmlns:a16="http://schemas.microsoft.com/office/drawing/2014/main" id="{0F362A48-1073-4F0E-8A6D-A0E1A1F1D954}"/>
                    </a:ext>
                  </a:extLst>
                </p:cNvPr>
                <p:cNvGrpSpPr/>
                <p:nvPr/>
              </p:nvGrpSpPr>
              <p:grpSpPr>
                <a:xfrm>
                  <a:off x="-7326217" y="2573070"/>
                  <a:ext cx="2653991" cy="2653991"/>
                  <a:chOff x="-11569" y="-2653991"/>
                  <a:chExt cx="2653991" cy="2653991"/>
                </a:xfrm>
              </p:grpSpPr>
              <p:sp>
                <p:nvSpPr>
                  <p:cNvPr id="577" name="Rektangel 576">
                    <a:extLst>
                      <a:ext uri="{FF2B5EF4-FFF2-40B4-BE49-F238E27FC236}">
                        <a16:creationId xmlns:a16="http://schemas.microsoft.com/office/drawing/2014/main" id="{D06D0BE5-E7A1-4B0F-951F-51D856D3E446}"/>
                      </a:ext>
                    </a:extLst>
                  </p:cNvPr>
                  <p:cNvSpPr/>
                  <p:nvPr/>
                </p:nvSpPr>
                <p:spPr>
                  <a:xfrm>
                    <a:off x="-11569" y="-2653991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578" name="Picture 2" descr="https://tr1.cbsistatic.com/hub/i/2015/05/07/a6b60bbe-f4ae-11e4-940f-14feb5cc3d2a/lemon09062012.png">
                    <a:extLst>
                      <a:ext uri="{FF2B5EF4-FFF2-40B4-BE49-F238E27FC236}">
                        <a16:creationId xmlns:a16="http://schemas.microsoft.com/office/drawing/2014/main" id="{CDCB5527-8862-456F-A7A3-7DA7B8DE88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919821">
                    <a:off x="177297" y="-2379705"/>
                    <a:ext cx="2309076" cy="17395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74" name="Grupp 573">
                  <a:extLst>
                    <a:ext uri="{FF2B5EF4-FFF2-40B4-BE49-F238E27FC236}">
                      <a16:creationId xmlns:a16="http://schemas.microsoft.com/office/drawing/2014/main" id="{4F74150C-1033-4118-8AE9-545AD1FFB13E}"/>
                    </a:ext>
                  </a:extLst>
                </p:cNvPr>
                <p:cNvGrpSpPr/>
                <p:nvPr/>
              </p:nvGrpSpPr>
              <p:grpSpPr>
                <a:xfrm>
                  <a:off x="-7326214" y="-80913"/>
                  <a:ext cx="2653991" cy="2653991"/>
                  <a:chOff x="2388422" y="1378413"/>
                  <a:chExt cx="2653991" cy="2653991"/>
                </a:xfrm>
              </p:grpSpPr>
              <p:sp>
                <p:nvSpPr>
                  <p:cNvPr id="575" name="Rektangel 574">
                    <a:extLst>
                      <a:ext uri="{FF2B5EF4-FFF2-40B4-BE49-F238E27FC236}">
                        <a16:creationId xmlns:a16="http://schemas.microsoft.com/office/drawing/2014/main" id="{8AB242DB-6FBC-4291-827F-827F746C7134}"/>
                      </a:ext>
                    </a:extLst>
                  </p:cNvPr>
                  <p:cNvSpPr/>
                  <p:nvPr/>
                </p:nvSpPr>
                <p:spPr>
                  <a:xfrm>
                    <a:off x="2388422" y="1378413"/>
                    <a:ext cx="2653991" cy="26539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6" name="textruta 575">
                    <a:extLst>
                      <a:ext uri="{FF2B5EF4-FFF2-40B4-BE49-F238E27FC236}">
                        <a16:creationId xmlns:a16="http://schemas.microsoft.com/office/drawing/2014/main" id="{0E02C20B-9266-4B07-AF81-EF5E896FC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27" y="2043688"/>
                    <a:ext cx="2031179" cy="132343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8000" b="1" u="sng" dirty="0">
                        <a:solidFill>
                          <a:schemeClr val="bg1"/>
                        </a:solidFill>
                      </a:rPr>
                      <a:t>BAR</a:t>
                    </a:r>
                    <a:endParaRPr lang="en-US" sz="1600" b="1" u="sng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4" name="Picture 2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1" b="29376"/>
          <a:stretch/>
        </p:blipFill>
        <p:spPr bwMode="auto">
          <a:xfrm>
            <a:off x="0" y="0"/>
            <a:ext cx="12192000" cy="22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pelaonlinecasino.nu/wp-content/uploads/2016/09/starburst-slot-netent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2"/>
          <a:stretch/>
        </p:blipFill>
        <p:spPr bwMode="auto">
          <a:xfrm>
            <a:off x="1" y="4982362"/>
            <a:ext cx="12191999" cy="1924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646" name="Rektangel 645"/>
          <p:cNvSpPr/>
          <p:nvPr/>
        </p:nvSpPr>
        <p:spPr>
          <a:xfrm>
            <a:off x="-534707" y="-7814265"/>
            <a:ext cx="13449300" cy="780825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830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1.48148E-6 L -1.25E-6 6.9361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680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08333E-7 2.59259E-6 L -2.08333E-7 6.6291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-7.40741E-7 L -8.33333E-7 6.24468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1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-1.11111E-6 L -2.29167E-6 1.015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764"/>
                                    </p:animMotion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86351C"/>
            </a:gs>
            <a:gs pos="100000">
              <a:srgbClr val="D76D2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pennyslotsonline.net/Resources/texastea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4" b="40614"/>
          <a:stretch/>
        </p:blipFill>
        <p:spPr bwMode="auto">
          <a:xfrm>
            <a:off x="0" y="-370"/>
            <a:ext cx="12192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pennyslotsonline.net/Resources/texastea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9" b="11057"/>
          <a:stretch/>
        </p:blipFill>
        <p:spPr bwMode="auto">
          <a:xfrm>
            <a:off x="0" y="4966198"/>
            <a:ext cx="12192000" cy="18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ruta 12"/>
          <p:cNvSpPr txBox="1"/>
          <p:nvPr/>
        </p:nvSpPr>
        <p:spPr>
          <a:xfrm>
            <a:off x="2895600" y="24031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are your chances of winning?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1619250" y="3220865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Q</a:t>
            </a:r>
            <a:endParaRPr lang="sv-SE" sz="4400" dirty="0"/>
          </a:p>
        </p:txBody>
      </p:sp>
      <p:sp>
        <p:nvSpPr>
          <p:cNvPr id="17" name="textruta 16"/>
          <p:cNvSpPr txBox="1"/>
          <p:nvPr/>
        </p:nvSpPr>
        <p:spPr>
          <a:xfrm>
            <a:off x="4057650" y="3204702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W</a:t>
            </a:r>
            <a:endParaRPr lang="sv-SE" sz="4400" dirty="0"/>
          </a:p>
        </p:txBody>
      </p:sp>
      <p:sp>
        <p:nvSpPr>
          <p:cNvPr id="18" name="textruta 17"/>
          <p:cNvSpPr txBox="1"/>
          <p:nvPr/>
        </p:nvSpPr>
        <p:spPr>
          <a:xfrm>
            <a:off x="6629400" y="3220865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E</a:t>
            </a:r>
            <a:endParaRPr lang="sv-SE" sz="4400" dirty="0"/>
          </a:p>
        </p:txBody>
      </p:sp>
      <p:sp>
        <p:nvSpPr>
          <p:cNvPr id="19" name="textruta 18"/>
          <p:cNvSpPr txBox="1"/>
          <p:nvPr/>
        </p:nvSpPr>
        <p:spPr>
          <a:xfrm>
            <a:off x="9067800" y="3204701"/>
            <a:ext cx="8763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4400" dirty="0" smtClean="0"/>
              <a:t>R</a:t>
            </a:r>
            <a:endParaRPr lang="sv-SE" sz="4400" dirty="0"/>
          </a:p>
        </p:txBody>
      </p:sp>
      <p:sp>
        <p:nvSpPr>
          <p:cNvPr id="20" name="textruta 19"/>
          <p:cNvSpPr txBox="1"/>
          <p:nvPr/>
        </p:nvSpPr>
        <p:spPr>
          <a:xfrm>
            <a:off x="97155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High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ruta 20"/>
          <p:cNvSpPr txBox="1"/>
          <p:nvPr/>
        </p:nvSpPr>
        <p:spPr>
          <a:xfrm>
            <a:off x="340995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598170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Zero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3" name="textruta 22"/>
          <p:cNvSpPr txBox="1"/>
          <p:nvPr/>
        </p:nvSpPr>
        <p:spPr>
          <a:xfrm>
            <a:off x="8420100" y="421664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Don’t know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656FE2CD26564BB545A4D44021BA92" ma:contentTypeVersion="6" ma:contentTypeDescription="Skapa ett nytt dokument." ma:contentTypeScope="" ma:versionID="cd3529bc182207a8d64b49f500493b0f">
  <xsd:schema xmlns:xsd="http://www.w3.org/2001/XMLSchema" xmlns:xs="http://www.w3.org/2001/XMLSchema" xmlns:p="http://schemas.microsoft.com/office/2006/metadata/properties" xmlns:ns2="6af32ae2-936b-4025-8e61-89c8d0e8e2ff" xmlns:ns3="1e016552-a444-4155-9aae-f89f68456b2f" xmlns:ns4="2833bb79-5a42-43d7-b3db-45863c7775d7" targetNamespace="http://schemas.microsoft.com/office/2006/metadata/properties" ma:root="true" ma:fieldsID="57a3f2f6411faef3fa460d0c0d5cdb3e" ns2:_="" ns3:_="" ns4:_="">
    <xsd:import namespace="6af32ae2-936b-4025-8e61-89c8d0e8e2ff"/>
    <xsd:import namespace="1e016552-a444-4155-9aae-f89f68456b2f"/>
    <xsd:import namespace="2833bb79-5a42-43d7-b3db-45863c7775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32ae2-936b-4025-8e61-89c8d0e8e2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Delar tips,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16552-a444-4155-9aae-f89f68456b2f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bb79-5a42-43d7-b3db-45863c7775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B5B88F-BB87-4A0F-8316-9A53E724EBFF}"/>
</file>

<file path=customXml/itemProps2.xml><?xml version="1.0" encoding="utf-8"?>
<ds:datastoreItem xmlns:ds="http://schemas.openxmlformats.org/officeDocument/2006/customXml" ds:itemID="{D2C05B7F-9271-4FF4-A399-542F7A11B3D4}"/>
</file>

<file path=customXml/itemProps3.xml><?xml version="1.0" encoding="utf-8"?>
<ds:datastoreItem xmlns:ds="http://schemas.openxmlformats.org/officeDocument/2006/customXml" ds:itemID="{B975B192-B00F-4A66-9490-2561EE9A4C62}"/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198</Words>
  <Application>Microsoft Office PowerPoint</Application>
  <PresentationFormat>Bredbild</PresentationFormat>
  <Paragraphs>146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Bernard MT Condensed</vt:lpstr>
      <vt:lpstr>Calibri</vt:lpstr>
      <vt:lpstr>Calibri Light</vt:lpstr>
      <vt:lpstr>Forte</vt:lpstr>
      <vt:lpstr>Office-tema</vt:lpstr>
      <vt:lpstr>Instrumental_acquisition  Spel: kortlekdragning Tema: inget  Funktioner ej visade i mockup: # Saldoräknare </vt:lpstr>
      <vt:lpstr>Let’s play</vt:lpstr>
      <vt:lpstr>PowerPoint-presentation</vt:lpstr>
      <vt:lpstr>PowerPoint-presentation</vt:lpstr>
      <vt:lpstr>Pavlovian_acquisition  Spel: enarmad bandit Tema: S1 (”Stardust”) eller S2 (”Texas”), vardera presenterad lika många gånger men i slumpad ordning  Funktioner ej visade i mockup: # Saldo </vt:lpstr>
      <vt:lpstr>Let’s play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Transfer_test  Spel: kortleksdragning Tema: S1 (”Stardust”) eller S2 (”Texas”), vardera presenterad lika många gånger men i slumpad ordning  Funktioner ej visade i mockup: # Saldo </vt:lpstr>
      <vt:lpstr>Let’s play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Philip Lindner</dc:creator>
  <cp:lastModifiedBy>Philip Lindner</cp:lastModifiedBy>
  <cp:revision>58</cp:revision>
  <dcterms:created xsi:type="dcterms:W3CDTF">2017-11-08T13:36:30Z</dcterms:created>
  <dcterms:modified xsi:type="dcterms:W3CDTF">2018-05-18T13:24:37Z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0x0101009D656FE2CD26564BB545A4D44021BA92</vt:lpwstr>
  </property>
</Properties>
</file>