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embeddedFontLst>
    <p:embeddedFont>
      <p:font typeface="Exo Medium"/>
      <p:regular r:id="rId20"/>
      <p:bold r:id="rId21"/>
      <p:italic r:id="rId22"/>
      <p:boldItalic r:id="rId23"/>
    </p:embeddedFont>
    <p:embeddedFont>
      <p:font typeface="Exo Black"/>
      <p:bold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  <p:embeddedFont>
      <p:font typeface="Exo"/>
      <p:regular r:id="rId30"/>
      <p:bold r:id="rId31"/>
      <p:italic r:id="rId32"/>
      <p:boldItalic r:id="rId33"/>
    </p:embeddedFont>
    <p:embeddedFont>
      <p:font typeface="Exo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32">
          <p15:clr>
            <a:srgbClr val="A4A3A4"/>
          </p15:clr>
        </p15:guide>
        <p15:guide id="2" pos="336">
          <p15:clr>
            <a:srgbClr val="A4A3A4"/>
          </p15:clr>
        </p15:guide>
        <p15:guide id="3" pos="3504">
          <p15:clr>
            <a:srgbClr val="A4A3A4"/>
          </p15:clr>
        </p15:guide>
        <p15:guide id="4" orient="horz" pos="288">
          <p15:clr>
            <a:srgbClr val="A4A3A4"/>
          </p15:clr>
        </p15:guide>
        <p15:guide id="5" orient="horz" pos="480">
          <p15:clr>
            <a:srgbClr val="A4A3A4"/>
          </p15:clr>
        </p15:guide>
        <p15:guide id="6" pos="960">
          <p15:clr>
            <a:srgbClr val="A4A3A4"/>
          </p15:clr>
        </p15:guide>
        <p15:guide id="7" pos="2544">
          <p15:clr>
            <a:srgbClr val="A4A3A4"/>
          </p15:clr>
        </p15:guide>
        <p15:guide id="8" orient="horz" pos="816">
          <p15:clr>
            <a:srgbClr val="A4A3A4"/>
          </p15:clr>
        </p15:guide>
        <p15:guide id="9" pos="528">
          <p15:clr>
            <a:srgbClr val="A4A3A4"/>
          </p15:clr>
        </p15:guide>
        <p15:guide id="10" pos="39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EED0A8-AF47-4DF3-AE1E-A98CBDF8CC58}">
  <a:tblStyle styleId="{42EED0A8-AF47-4DF3-AE1E-A98CBDF8CC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32" orient="horz"/>
        <p:guide pos="336"/>
        <p:guide pos="3504"/>
        <p:guide pos="288" orient="horz"/>
        <p:guide pos="480" orient="horz"/>
        <p:guide pos="960"/>
        <p:guide pos="2544"/>
        <p:guide pos="816" orient="horz"/>
        <p:guide pos="528"/>
        <p:guide pos="39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xoMedium-regular.fntdata"/><Relationship Id="rId22" Type="http://schemas.openxmlformats.org/officeDocument/2006/relationships/font" Target="fonts/ExoMedium-italic.fntdata"/><Relationship Id="rId21" Type="http://schemas.openxmlformats.org/officeDocument/2006/relationships/font" Target="fonts/ExoMedium-bold.fntdata"/><Relationship Id="rId24" Type="http://schemas.openxmlformats.org/officeDocument/2006/relationships/font" Target="fonts/ExoBlack-bold.fntdata"/><Relationship Id="rId23" Type="http://schemas.openxmlformats.org/officeDocument/2006/relationships/font" Target="fonts/Exo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regular.fntdata"/><Relationship Id="rId25" Type="http://schemas.openxmlformats.org/officeDocument/2006/relationships/font" Target="fonts/ExoBlack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xo-bold.fntdata"/><Relationship Id="rId30" Type="http://schemas.openxmlformats.org/officeDocument/2006/relationships/font" Target="fonts/Exo-regular.fntdata"/><Relationship Id="rId11" Type="http://schemas.openxmlformats.org/officeDocument/2006/relationships/slide" Target="slides/slide5.xml"/><Relationship Id="rId33" Type="http://schemas.openxmlformats.org/officeDocument/2006/relationships/font" Target="fonts/Exo-boldItalic.fntdata"/><Relationship Id="rId10" Type="http://schemas.openxmlformats.org/officeDocument/2006/relationships/slide" Target="slides/slide4.xml"/><Relationship Id="rId32" Type="http://schemas.openxmlformats.org/officeDocument/2006/relationships/font" Target="fonts/Exo-italic.fntdata"/><Relationship Id="rId13" Type="http://schemas.openxmlformats.org/officeDocument/2006/relationships/slide" Target="slides/slide7.xml"/><Relationship Id="rId35" Type="http://schemas.openxmlformats.org/officeDocument/2006/relationships/font" Target="fonts/ExoLight-bold.fntdata"/><Relationship Id="rId12" Type="http://schemas.openxmlformats.org/officeDocument/2006/relationships/slide" Target="slides/slide6.xml"/><Relationship Id="rId34" Type="http://schemas.openxmlformats.org/officeDocument/2006/relationships/font" Target="fonts/ExoLight-regular.fntdata"/><Relationship Id="rId15" Type="http://schemas.openxmlformats.org/officeDocument/2006/relationships/slide" Target="slides/slide9.xml"/><Relationship Id="rId37" Type="http://schemas.openxmlformats.org/officeDocument/2006/relationships/font" Target="fonts/ExoLight-boldItalic.fntdata"/><Relationship Id="rId14" Type="http://schemas.openxmlformats.org/officeDocument/2006/relationships/slide" Target="slides/slide8.xml"/><Relationship Id="rId36" Type="http://schemas.openxmlformats.org/officeDocument/2006/relationships/font" Target="fonts/ExoLight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d007d02082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d007d02082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d007d02082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dba2ebcb6c_2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257" name="Google Shape;257;g2dba2ebcb6c_2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dba2ebcb6c_2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dba2ebcb6c_2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97ec1a9678_0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97ec1a9678_0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7ec150d40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97ec150d40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297ec150d40_0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7ec150d40_0_3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74" name="Google Shape;174;g297ec150d40_0_3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ba2ebcb6c_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dba2ebcb6c_2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ba2ebcb6c_2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dba2ebcb6c_2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029eba709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d029eba709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ba2ebcb6c_2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216" name="Google Shape;216;g2dba2ebcb6c_2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dba2ebcb6c_2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dba2ebcb6c_2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ba2ebcb6c_2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dba2ebcb6c_2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>
            <p:ph idx="2" type="pic"/>
          </p:nvPr>
        </p:nvSpPr>
        <p:spPr>
          <a:xfrm>
            <a:off x="5867401" y="1176112"/>
            <a:ext cx="4189413" cy="4202113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2"/>
          <p:cNvSpPr/>
          <p:nvPr/>
        </p:nvSpPr>
        <p:spPr>
          <a:xfrm>
            <a:off x="-1981200" y="1176111"/>
            <a:ext cx="7086600" cy="817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>
            <p:ph idx="2" type="pic"/>
          </p:nvPr>
        </p:nvSpPr>
        <p:spPr>
          <a:xfrm>
            <a:off x="533400" y="838200"/>
            <a:ext cx="4878181" cy="49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1">
  <p:cSld name="2_Title and Content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ustom Layout">
  <p:cSld name="19_Custom Layou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0" y="0"/>
            <a:ext cx="12192000" cy="3124200"/>
          </a:xfrm>
          <a:prstGeom prst="rect">
            <a:avLst/>
          </a:prstGeom>
          <a:solidFill>
            <a:srgbClr val="E11F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1"/>
          <p:cNvSpPr/>
          <p:nvPr>
            <p:ph idx="2" type="pic"/>
          </p:nvPr>
        </p:nvSpPr>
        <p:spPr>
          <a:xfrm>
            <a:off x="996950" y="1710767"/>
            <a:ext cx="2349600" cy="239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1" name="Google Shape;101;p21"/>
          <p:cNvSpPr/>
          <p:nvPr>
            <p:ph idx="3" type="pic"/>
          </p:nvPr>
        </p:nvSpPr>
        <p:spPr>
          <a:xfrm>
            <a:off x="4883150" y="1710767"/>
            <a:ext cx="2349600" cy="239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2" name="Google Shape;102;p21"/>
          <p:cNvSpPr/>
          <p:nvPr>
            <p:ph idx="4" type="pic"/>
          </p:nvPr>
        </p:nvSpPr>
        <p:spPr>
          <a:xfrm>
            <a:off x="8769350" y="1710767"/>
            <a:ext cx="2349600" cy="239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103" name="Google Shape;10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400" y="304801"/>
            <a:ext cx="1247249" cy="34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Custom Layout">
  <p:cSld name="22_Custom Layou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>
            <p:ph idx="2" type="pic"/>
          </p:nvPr>
        </p:nvSpPr>
        <p:spPr>
          <a:xfrm flipH="1" rot="10800000">
            <a:off x="755905" y="0"/>
            <a:ext cx="3295500" cy="4686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07" name="Google Shape;107;p22"/>
          <p:cNvSpPr/>
          <p:nvPr>
            <p:ph idx="3" type="pic"/>
          </p:nvPr>
        </p:nvSpPr>
        <p:spPr>
          <a:xfrm>
            <a:off x="8153400" y="4357914"/>
            <a:ext cx="3295500" cy="25146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With Logo">
  <p:cSld name="Blank Slide With Log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/>
          <p:nvPr>
            <p:ph idx="2" type="pic"/>
          </p:nvPr>
        </p:nvSpPr>
        <p:spPr>
          <a:xfrm>
            <a:off x="914400" y="1782093"/>
            <a:ext cx="2209800" cy="225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3" name="Google Shape;113;p24"/>
          <p:cNvSpPr/>
          <p:nvPr>
            <p:ph idx="3" type="pic"/>
          </p:nvPr>
        </p:nvSpPr>
        <p:spPr>
          <a:xfrm>
            <a:off x="3657600" y="1782093"/>
            <a:ext cx="2209800" cy="225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4" name="Google Shape;114;p24"/>
          <p:cNvSpPr/>
          <p:nvPr>
            <p:ph idx="4" type="pic"/>
          </p:nvPr>
        </p:nvSpPr>
        <p:spPr>
          <a:xfrm>
            <a:off x="6400800" y="1782093"/>
            <a:ext cx="2209800" cy="225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5" name="Google Shape;115;p24"/>
          <p:cNvSpPr/>
          <p:nvPr>
            <p:ph idx="5" type="pic"/>
          </p:nvPr>
        </p:nvSpPr>
        <p:spPr>
          <a:xfrm>
            <a:off x="9144000" y="1782093"/>
            <a:ext cx="2209800" cy="225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6" name="Google Shape;116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 1">
  <p:cSld name="Picture with Ca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7" y="1"/>
            <a:ext cx="12174793" cy="6872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400" y="304801"/>
            <a:ext cx="1247249" cy="34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2">
  <p:cSld name="2_Title and Content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 1">
  <p:cSld name="21_Custom Layout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/>
          <p:nvPr>
            <p:ph idx="2" type="pic"/>
          </p:nvPr>
        </p:nvSpPr>
        <p:spPr>
          <a:xfrm flipH="1" rot="-5400000">
            <a:off x="1488650" y="962300"/>
            <a:ext cx="27660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sp>
      <p:sp>
        <p:nvSpPr>
          <p:cNvPr id="128" name="Google Shape;128;p28"/>
          <p:cNvSpPr/>
          <p:nvPr>
            <p:ph idx="3" type="pic"/>
          </p:nvPr>
        </p:nvSpPr>
        <p:spPr>
          <a:xfrm flipH="1" rot="-5400000">
            <a:off x="7780750" y="3450775"/>
            <a:ext cx="27660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sp>
      <p:sp>
        <p:nvSpPr>
          <p:cNvPr id="129" name="Google Shape;129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">
  <p:cSld name="21_Custom Layout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/>
          <p:nvPr/>
        </p:nvSpPr>
        <p:spPr>
          <a:xfrm>
            <a:off x="7162800" y="0"/>
            <a:ext cx="5029200" cy="6858000"/>
          </a:xfrm>
          <a:prstGeom prst="rect">
            <a:avLst/>
          </a:prstGeom>
          <a:solidFill>
            <a:srgbClr val="E2262D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9"/>
          <p:cNvSpPr/>
          <p:nvPr>
            <p:ph idx="2" type="pic"/>
          </p:nvPr>
        </p:nvSpPr>
        <p:spPr>
          <a:xfrm flipH="1" rot="-5400000">
            <a:off x="6248385" y="4099051"/>
            <a:ext cx="18288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33" name="Google Shape;133;p29"/>
          <p:cNvSpPr/>
          <p:nvPr>
            <p:ph idx="3" type="pic"/>
          </p:nvPr>
        </p:nvSpPr>
        <p:spPr>
          <a:xfrm flipH="1" rot="-5400000">
            <a:off x="6248386" y="2041651"/>
            <a:ext cx="18288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34" name="Google Shape;134;p29"/>
          <p:cNvSpPr/>
          <p:nvPr>
            <p:ph idx="4" type="pic"/>
          </p:nvPr>
        </p:nvSpPr>
        <p:spPr>
          <a:xfrm flipH="1" rot="-5400000">
            <a:off x="6248386" y="-8491"/>
            <a:ext cx="18288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</p:sp>
      <p:pic>
        <p:nvPicPr>
          <p:cNvPr id="135" name="Google Shape;13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400" y="304801"/>
            <a:ext cx="1247249" cy="34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0" y="200177"/>
            <a:ext cx="121920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Calibri"/>
              <a:buNone/>
              <a:defRPr b="1" sz="4800">
                <a:solidFill>
                  <a:srgbClr val="59595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0" y="1005381"/>
            <a:ext cx="12192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>
            <p:ph idx="2" type="pic"/>
          </p:nvPr>
        </p:nvSpPr>
        <p:spPr>
          <a:xfrm>
            <a:off x="4806952" y="1588"/>
            <a:ext cx="738663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981200" y="1176111"/>
            <a:ext cx="7086600" cy="817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3">
  <p:cSld name="2_Title and Content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4">
  <p:cSld name="2_Title and Content_4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5">
  <p:cSld name="2_Title and Content_5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6">
  <p:cSld name="2_Title and Content_6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 1">
  <p:cSld name="Content with Ca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>
            <p:ph idx="2" type="pic"/>
          </p:nvPr>
        </p:nvSpPr>
        <p:spPr>
          <a:xfrm>
            <a:off x="5844975" y="1692050"/>
            <a:ext cx="5336400" cy="4455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>
            <p:ph idx="2" type="pic"/>
          </p:nvPr>
        </p:nvSpPr>
        <p:spPr>
          <a:xfrm>
            <a:off x="6096000" y="1075673"/>
            <a:ext cx="4721100" cy="47355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6"/>
          <p:cNvSpPr/>
          <p:nvPr/>
        </p:nvSpPr>
        <p:spPr>
          <a:xfrm>
            <a:off x="-1981200" y="1176111"/>
            <a:ext cx="7086600" cy="817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79499" y="304801"/>
            <a:ext cx="1207148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/>
          <p:nvPr>
            <p:ph idx="2" type="pic"/>
          </p:nvPr>
        </p:nvSpPr>
        <p:spPr>
          <a:xfrm>
            <a:off x="533400" y="838200"/>
            <a:ext cx="4878181" cy="49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9"/>
          <p:cNvSpPr/>
          <p:nvPr>
            <p:ph idx="2" type="pic"/>
          </p:nvPr>
        </p:nvSpPr>
        <p:spPr>
          <a:xfrm>
            <a:off x="647700" y="457200"/>
            <a:ext cx="3124200" cy="449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>
            <p:ph idx="2" type="pic"/>
          </p:nvPr>
        </p:nvSpPr>
        <p:spPr>
          <a:xfrm>
            <a:off x="692600" y="1617450"/>
            <a:ext cx="5105700" cy="456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9499" y="304801"/>
            <a:ext cx="1207148" cy="533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hyperlink" Target="https://mindx.edu.v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hyperlink" Target="https://mindx.edu.v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hyperlink" Target="https://mindx.edu.v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hyperlink" Target="https://mindx.edu.v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hyperlink" Target="https://mindx.edu.v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2.gif"/><Relationship Id="rId6" Type="http://schemas.openxmlformats.org/officeDocument/2006/relationships/hyperlink" Target="https://mindx.edu.v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hyperlink" Target="https://mindx.edu.v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indx.edu.v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hyperlink" Target="https://mindx.edu.v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hyperlink" Target="https://mindx.edu.v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hyperlink" Target="https://mindx.edu.v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indx.edu.v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indx.edu.vn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2000" cy="68826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6000000" dist="19050">
              <a:srgbClr val="000000">
                <a:alpha val="50000"/>
              </a:srgbClr>
            </a:outerShdw>
          </a:effectLst>
        </p:spPr>
      </p:pic>
      <p:sp>
        <p:nvSpPr>
          <p:cNvPr id="160" name="Google Shape;160;p36"/>
          <p:cNvSpPr txBox="1"/>
          <p:nvPr>
            <p:ph idx="4294967295" type="title"/>
          </p:nvPr>
        </p:nvSpPr>
        <p:spPr>
          <a:xfrm>
            <a:off x="5105400" y="2865437"/>
            <a:ext cx="3052769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xo Black"/>
              <a:buNone/>
            </a:pPr>
            <a:r>
              <a:rPr lang="en-US" sz="6000">
                <a:solidFill>
                  <a:schemeClr val="lt1"/>
                </a:solidFill>
                <a:latin typeface="Exo Black"/>
                <a:ea typeface="Exo Black"/>
                <a:cs typeface="Exo Black"/>
                <a:sym typeface="Exo Black"/>
              </a:rPr>
              <a:t>BÀI 4</a:t>
            </a:r>
            <a:endParaRPr sz="6000">
              <a:solidFill>
                <a:schemeClr val="lt1"/>
              </a:solidFill>
              <a:latin typeface="Exo Black"/>
              <a:ea typeface="Exo Black"/>
              <a:cs typeface="Exo Black"/>
              <a:sym typeface="Exo Black"/>
            </a:endParaRPr>
          </a:p>
        </p:txBody>
      </p:sp>
      <p:sp>
        <p:nvSpPr>
          <p:cNvPr id="161" name="Google Shape;161;p36"/>
          <p:cNvSpPr txBox="1"/>
          <p:nvPr>
            <p:ph idx="4294967295" type="body"/>
          </p:nvPr>
        </p:nvSpPr>
        <p:spPr>
          <a:xfrm>
            <a:off x="1796850" y="3684800"/>
            <a:ext cx="890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LẬP TRÌNH HƯỚNG ĐỐI TƯỢNG</a:t>
            </a:r>
            <a:endParaRPr b="1" sz="40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(PHẦN 2)</a:t>
            </a:r>
            <a:endParaRPr b="1" sz="40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62" name="Google Shape;16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3162" y="537320"/>
            <a:ext cx="1642875" cy="730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6"/>
          <p:cNvSpPr txBox="1"/>
          <p:nvPr/>
        </p:nvSpPr>
        <p:spPr>
          <a:xfrm>
            <a:off x="3173838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FFFFFF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solidFill>
                <a:srgbClr val="FFFFFF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4: Lập trình hướng đối tượng (Phần 2)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49" name="Google Shape;249;p45"/>
          <p:cNvSpPr txBox="1"/>
          <p:nvPr/>
        </p:nvSpPr>
        <p:spPr>
          <a:xfrm>
            <a:off x="5470200" y="2670800"/>
            <a:ext cx="63036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Phương thức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speak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của lớp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là phương thức trừu tượng, không có nội dung.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Lớp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Shiba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và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Husky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kế thừa và cụ thể hoá phương thức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speak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250" name="Google Shape;25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25" y="351000"/>
            <a:ext cx="5053944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5"/>
          <p:cNvSpPr txBox="1"/>
          <p:nvPr/>
        </p:nvSpPr>
        <p:spPr>
          <a:xfrm>
            <a:off x="5562600" y="956850"/>
            <a:ext cx="611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Tính Trừu tượng</a:t>
            </a:r>
            <a:endParaRPr b="1" sz="40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52" name="Google Shape;252;p45"/>
          <p:cNvSpPr/>
          <p:nvPr/>
        </p:nvSpPr>
        <p:spPr>
          <a:xfrm>
            <a:off x="2060700" y="351000"/>
            <a:ext cx="1580400" cy="556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Ví dụ</a:t>
            </a:r>
            <a:endParaRPr sz="28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53" name="Google Shape;253;p45"/>
          <p:cNvSpPr/>
          <p:nvPr/>
        </p:nvSpPr>
        <p:spPr>
          <a:xfrm>
            <a:off x="5558075" y="1909725"/>
            <a:ext cx="1884300" cy="556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Giải thích</a:t>
            </a:r>
            <a:endParaRPr sz="28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54" name="Google Shape;254;p45"/>
          <p:cNvSpPr txBox="1"/>
          <p:nvPr/>
        </p:nvSpPr>
        <p:spPr>
          <a:xfrm>
            <a:off x="5562600" y="6463200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46"/>
          <p:cNvSpPr/>
          <p:nvPr/>
        </p:nvSpPr>
        <p:spPr>
          <a:xfrm>
            <a:off x="5562603" y="2113138"/>
            <a:ext cx="58527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Tính Đa hình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6"/>
          <p:cNvSpPr txBox="1"/>
          <p:nvPr/>
        </p:nvSpPr>
        <p:spPr>
          <a:xfrm>
            <a:off x="0" y="106200"/>
            <a:ext cx="4038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4: Lập trình hướng đối tượng (Phần 2)</a:t>
            </a:r>
            <a:endParaRPr b="0" i="0" sz="1200" u="none" cap="none" strike="noStrike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62" name="Google Shape;262;p46"/>
          <p:cNvSpPr/>
          <p:nvPr/>
        </p:nvSpPr>
        <p:spPr>
          <a:xfrm>
            <a:off x="5562603" y="3104688"/>
            <a:ext cx="58527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Tính Trừu tượng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6"/>
          <p:cNvSpPr/>
          <p:nvPr/>
        </p:nvSpPr>
        <p:spPr>
          <a:xfrm>
            <a:off x="5562603" y="4096238"/>
            <a:ext cx="5852700" cy="648600"/>
          </a:xfrm>
          <a:prstGeom prst="roundRect">
            <a:avLst>
              <a:gd fmla="val 16667" name="adj"/>
            </a:avLst>
          </a:prstGeom>
          <a:solidFill>
            <a:srgbClr val="E1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Thực hành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50" y="1646573"/>
            <a:ext cx="4038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6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266" name="Google Shape;266;p46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Nội dung buổi học</a:t>
            </a:r>
            <a:endParaRPr b="1" sz="40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7"/>
          <p:cNvPicPr preferRelativeResize="0"/>
          <p:nvPr/>
        </p:nvPicPr>
        <p:blipFill rotWithShape="1">
          <a:blip r:embed="rId3">
            <a:alphaModFix amt="23000"/>
          </a:blip>
          <a:srcRect b="0" l="6349" r="18513" t="0"/>
          <a:stretch/>
        </p:blipFill>
        <p:spPr>
          <a:xfrm>
            <a:off x="0" y="3845375"/>
            <a:ext cx="12192000" cy="30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7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3: Lập trình hướng đối tượng (Phần 1)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73" name="Google Shape;273;p47"/>
          <p:cNvSpPr txBox="1"/>
          <p:nvPr/>
        </p:nvSpPr>
        <p:spPr>
          <a:xfrm>
            <a:off x="400775" y="423438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Thực hành: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OOP</a:t>
            </a:r>
            <a:endParaRPr b="1" sz="3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74" name="Google Shape;274;p47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275" name="Google Shape;275;p47"/>
          <p:cNvSpPr/>
          <p:nvPr/>
        </p:nvSpPr>
        <p:spPr>
          <a:xfrm>
            <a:off x="422700" y="1362025"/>
            <a:ext cx="11346600" cy="4331700"/>
          </a:xfrm>
          <a:prstGeom prst="roundRect">
            <a:avLst>
              <a:gd fmla="val 9608" name="adj"/>
            </a:avLst>
          </a:prstGeom>
          <a:solidFill>
            <a:srgbClr val="FFFFFF"/>
          </a:solidFill>
          <a:ln>
            <a:noFill/>
          </a:ln>
          <a:effectLst>
            <a:outerShdw blurRad="952500" sx="105000" rotWithShape="0" algn="ctr" sy="105000">
              <a:srgbClr val="000000">
                <a:alpha val="137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Bạn ti</a:t>
            </a: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ếp tục thiết kế chương trình quản lý đơn đặt hàng</a:t>
            </a:r>
            <a:endParaRPr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Biết chương trình đã c</a:t>
            </a: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ó các lớp (trong bảng), hãy </a:t>
            </a: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cập nhật chương trình</a:t>
            </a: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theo yêu cầu dưới đây.</a:t>
            </a:r>
            <a:endParaRPr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graphicFrame>
        <p:nvGraphicFramePr>
          <p:cNvPr id="276" name="Google Shape;276;p47"/>
          <p:cNvGraphicFramePr/>
          <p:nvPr/>
        </p:nvGraphicFramePr>
        <p:xfrm>
          <a:off x="2177363" y="2599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{42EED0A8-AF47-4DF3-AE1E-A98CBDF8CC58}</a:tableStyleId>
              </a:tblPr>
              <a:tblGrid>
                <a:gridCol w="3546275"/>
                <a:gridCol w="4290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Exo"/>
                          <a:ea typeface="Exo"/>
                          <a:cs typeface="Exo"/>
                          <a:sym typeface="Exo"/>
                        </a:rPr>
                        <a:t>Item</a:t>
                      </a:r>
                      <a:endParaRPr b="1" sz="18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Exo"/>
                          <a:ea typeface="Exo"/>
                          <a:cs typeface="Exo"/>
                          <a:sym typeface="Exo"/>
                        </a:rPr>
                        <a:t>Mô tả đối tượng sản phẩm</a:t>
                      </a:r>
                      <a:endParaRPr sz="18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Exo"/>
                          <a:ea typeface="Exo"/>
                          <a:cs typeface="Exo"/>
                          <a:sym typeface="Exo"/>
                        </a:rPr>
                        <a:t>Order</a:t>
                      </a:r>
                      <a:endParaRPr b="1"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Exo"/>
                          <a:ea typeface="Exo"/>
                          <a:cs typeface="Exo"/>
                          <a:sym typeface="Exo"/>
                        </a:rPr>
                        <a:t>Mô tả đối tượng đơn đặt hàng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Exo"/>
                          <a:ea typeface="Exo"/>
                          <a:cs typeface="Exo"/>
                          <a:sym typeface="Exo"/>
                        </a:rPr>
                        <a:t>Promotion</a:t>
                      </a:r>
                      <a:endParaRPr b="1"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Exo"/>
                          <a:ea typeface="Exo"/>
                          <a:cs typeface="Exo"/>
                          <a:sym typeface="Exo"/>
                        </a:rPr>
                        <a:t>Mô tả đối tượng mã giảm giá nói chung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Exo"/>
                          <a:ea typeface="Exo"/>
                          <a:cs typeface="Exo"/>
                          <a:sym typeface="Exo"/>
                        </a:rPr>
                        <a:t>LoyaltyPromo</a:t>
                      </a:r>
                      <a:endParaRPr b="1" sz="18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Exo"/>
                          <a:ea typeface="Exo"/>
                          <a:cs typeface="Exo"/>
                          <a:sym typeface="Exo"/>
                        </a:rPr>
                        <a:t>Mô tả đối tượng </a:t>
                      </a:r>
                      <a:r>
                        <a:rPr b="1" lang="en-US" sz="1800">
                          <a:latin typeface="Exo"/>
                          <a:ea typeface="Exo"/>
                          <a:cs typeface="Exo"/>
                          <a:sym typeface="Exo"/>
                        </a:rPr>
                        <a:t>giảm giá 15% </a:t>
                      </a:r>
                      <a:r>
                        <a:rPr lang="en-US" sz="1800">
                          <a:latin typeface="Exo"/>
                          <a:ea typeface="Exo"/>
                          <a:cs typeface="Exo"/>
                          <a:sym typeface="Exo"/>
                        </a:rPr>
                        <a:t>tổng đơn hàng cho khách hàng thân thiết</a:t>
                      </a:r>
                      <a:endParaRPr sz="18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Exo"/>
                          <a:ea typeface="Exo"/>
                          <a:cs typeface="Exo"/>
                          <a:sym typeface="Exo"/>
                        </a:rPr>
                        <a:t>BulkOrderPromo</a:t>
                      </a:r>
                      <a:endParaRPr b="1" sz="18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Mô tả đối tượng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giảm giá 10%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tổng đơn hàng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cho đơn số lượng lớn</a:t>
                      </a:r>
                      <a:endParaRPr sz="18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77" name="Google Shape;277;p47"/>
          <p:cNvSpPr/>
          <p:nvPr/>
        </p:nvSpPr>
        <p:spPr>
          <a:xfrm>
            <a:off x="5427300" y="1063650"/>
            <a:ext cx="1337400" cy="46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Đề bài</a:t>
            </a:r>
            <a:endParaRPr sz="24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41" y="0"/>
            <a:ext cx="12246357" cy="691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915398" y="457201"/>
            <a:ext cx="4724402" cy="19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8"/>
          <p:cNvSpPr/>
          <p:nvPr/>
        </p:nvSpPr>
        <p:spPr>
          <a:xfrm>
            <a:off x="3124200" y="3136659"/>
            <a:ext cx="8382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THANK YOU !</a:t>
            </a:r>
            <a:endParaRPr/>
          </a:p>
        </p:txBody>
      </p:sp>
      <p:pic>
        <p:nvPicPr>
          <p:cNvPr id="285" name="Google Shape;285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39400" y="333768"/>
            <a:ext cx="1322658" cy="588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2015" y="4005968"/>
            <a:ext cx="7319586" cy="3004433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8"/>
          <p:cNvSpPr txBox="1"/>
          <p:nvPr/>
        </p:nvSpPr>
        <p:spPr>
          <a:xfrm>
            <a:off x="3173838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FFFFFF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solidFill>
                <a:srgbClr val="FFFFFF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75000"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/>
          <p:nvPr/>
        </p:nvSpPr>
        <p:spPr>
          <a:xfrm>
            <a:off x="2543314" y="2759817"/>
            <a:ext cx="6928839" cy="3847268"/>
          </a:xfrm>
          <a:custGeom>
            <a:rect b="b" l="l" r="r" t="t"/>
            <a:pathLst>
              <a:path extrusionOk="0" h="6106774" w="11743795">
                <a:moveTo>
                  <a:pt x="0" y="0"/>
                </a:moveTo>
                <a:lnTo>
                  <a:pt x="11743796" y="0"/>
                </a:lnTo>
                <a:lnTo>
                  <a:pt x="11743796" y="6106774"/>
                </a:lnTo>
                <a:lnTo>
                  <a:pt x="0" y="6106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text on a black background&#10;&#10;Description automatically generated with low confidence" id="170" name="Google Shape;170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0774" y="250075"/>
            <a:ext cx="457200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7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38"/>
          <p:cNvSpPr/>
          <p:nvPr/>
        </p:nvSpPr>
        <p:spPr>
          <a:xfrm>
            <a:off x="5562603" y="2113138"/>
            <a:ext cx="5852700" cy="648600"/>
          </a:xfrm>
          <a:prstGeom prst="roundRect">
            <a:avLst>
              <a:gd fmla="val 16667" name="adj"/>
            </a:avLst>
          </a:prstGeom>
          <a:solidFill>
            <a:srgbClr val="E2262D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Tính Đa hình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8"/>
          <p:cNvSpPr txBox="1"/>
          <p:nvPr/>
        </p:nvSpPr>
        <p:spPr>
          <a:xfrm>
            <a:off x="0" y="106200"/>
            <a:ext cx="4038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4: Lập trình hướng đối tượng (Phần 2)</a:t>
            </a:r>
            <a:endParaRPr b="0" i="0" sz="1200" u="none" cap="none" strike="noStrike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179" name="Google Shape;179;p38"/>
          <p:cNvSpPr/>
          <p:nvPr/>
        </p:nvSpPr>
        <p:spPr>
          <a:xfrm>
            <a:off x="5562603" y="3104688"/>
            <a:ext cx="58527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Tính Trừu tượng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8"/>
          <p:cNvSpPr/>
          <p:nvPr/>
        </p:nvSpPr>
        <p:spPr>
          <a:xfrm>
            <a:off x="5562603" y="4096238"/>
            <a:ext cx="58527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Thực hành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50" y="1646573"/>
            <a:ext cx="4038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8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183" name="Google Shape;183;p38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Nội dung buổi học</a:t>
            </a:r>
            <a:endParaRPr b="1" sz="40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4: Lập trình hướng đối tượng (Phần 2)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189" name="Google Shape;189;p39"/>
          <p:cNvSpPr txBox="1"/>
          <p:nvPr/>
        </p:nvSpPr>
        <p:spPr>
          <a:xfrm>
            <a:off x="387825" y="1537500"/>
            <a:ext cx="1131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Tính Đa hình (Polymorphism)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cho phép các đối tượng thuộc các lớp khác nhau thực hiện phương thức </a:t>
            </a:r>
            <a:r>
              <a:rPr b="1"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theo cách riêng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.</a:t>
            </a:r>
            <a:endParaRPr sz="2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90" name="Google Shape;190;p39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Tính Đa hình</a:t>
            </a:r>
            <a:endParaRPr b="1" sz="40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91" name="Google Shape;191;p39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4: Lập trình hướng đối tượng (Phần 2)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197" name="Google Shape;197;p40"/>
          <p:cNvSpPr txBox="1"/>
          <p:nvPr/>
        </p:nvSpPr>
        <p:spPr>
          <a:xfrm>
            <a:off x="387825" y="1537500"/>
            <a:ext cx="1131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Tính Đa hình (Polymorphism)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cho phép các đối tượng thuộc các lớp khác nhau thực hiện phương thức </a:t>
            </a:r>
            <a:r>
              <a:rPr b="1"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theo cách riêng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.</a:t>
            </a:r>
            <a:endParaRPr sz="2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98" name="Google Shape;198;p40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Tính Đa hình</a:t>
            </a:r>
            <a:endParaRPr b="1" sz="40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199" name="Google Shape;199;p40"/>
          <p:cNvGrpSpPr/>
          <p:nvPr/>
        </p:nvGrpSpPr>
        <p:grpSpPr>
          <a:xfrm>
            <a:off x="2420797" y="2475101"/>
            <a:ext cx="7350398" cy="4306400"/>
            <a:chOff x="4038597" y="2551601"/>
            <a:chExt cx="7350398" cy="4306400"/>
          </a:xfrm>
        </p:grpSpPr>
        <p:pic>
          <p:nvPicPr>
            <p:cNvPr id="200" name="Google Shape;200;p40"/>
            <p:cNvPicPr preferRelativeResize="0"/>
            <p:nvPr/>
          </p:nvPicPr>
          <p:blipFill rotWithShape="1">
            <a:blip r:embed="rId3">
              <a:alphaModFix/>
            </a:blip>
            <a:srcRect b="31993" l="28033" r="58162" t="12006"/>
            <a:stretch/>
          </p:blipFill>
          <p:spPr>
            <a:xfrm>
              <a:off x="4038597" y="2682605"/>
              <a:ext cx="1444023" cy="30656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40"/>
            <p:cNvPicPr preferRelativeResize="0"/>
            <p:nvPr/>
          </p:nvPicPr>
          <p:blipFill rotWithShape="1">
            <a:blip r:embed="rId3">
              <a:alphaModFix/>
            </a:blip>
            <a:srcRect b="11280" l="41415" r="41375" t="10053"/>
            <a:stretch/>
          </p:blipFill>
          <p:spPr>
            <a:xfrm>
              <a:off x="6731871" y="2551604"/>
              <a:ext cx="1800204" cy="43063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40"/>
            <p:cNvPicPr preferRelativeResize="0"/>
            <p:nvPr/>
          </p:nvPicPr>
          <p:blipFill rotWithShape="1">
            <a:blip r:embed="rId3">
              <a:alphaModFix/>
            </a:blip>
            <a:srcRect b="31841" l="57112" r="27519" t="9893"/>
            <a:stretch/>
          </p:blipFill>
          <p:spPr>
            <a:xfrm>
              <a:off x="9781325" y="2551601"/>
              <a:ext cx="1607670" cy="31896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3" name="Google Shape;203;p40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1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4: Lập trình hướng đối tượng (Phần 2)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09" name="Google Shape;209;p41"/>
          <p:cNvSpPr txBox="1"/>
          <p:nvPr/>
        </p:nvSpPr>
        <p:spPr>
          <a:xfrm>
            <a:off x="109100" y="1543488"/>
            <a:ext cx="49878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ạo lớp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Corgi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là lớp con của lớp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endParaRPr b="1"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super().__init__()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giúp lớp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Corgi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kế thừa các thuộc tính và phương th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ức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tail=”short”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thay 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đổi thuộc tính kế thừa được từ lớp cha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Có thể thay đổi phương thức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get_description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kế th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ừa từ lớp cha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b="1" lang="en-US" sz="2400">
                <a:solidFill>
                  <a:schemeClr val="dk1"/>
                </a:solidFill>
                <a:highlight>
                  <a:srgbClr val="FFF2CC"/>
                </a:highlight>
                <a:latin typeface="Exo"/>
                <a:ea typeface="Exo"/>
                <a:cs typeface="Exo"/>
                <a:sym typeface="Exo"/>
              </a:rPr>
              <a:t>=&gt; Override</a:t>
            </a:r>
            <a:endParaRPr sz="2400">
              <a:solidFill>
                <a:schemeClr val="dk1"/>
              </a:solidFill>
              <a:highlight>
                <a:srgbClr val="FFF2CC"/>
              </a:highlight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210" name="Google Shape;21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900" y="762000"/>
            <a:ext cx="7204198" cy="61478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1"/>
          <p:cNvSpPr/>
          <p:nvPr/>
        </p:nvSpPr>
        <p:spPr>
          <a:xfrm>
            <a:off x="7908800" y="742925"/>
            <a:ext cx="1580400" cy="556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Ví dụ</a:t>
            </a:r>
            <a:endParaRPr sz="28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12" name="Google Shape;212;p41"/>
          <p:cNvSpPr/>
          <p:nvPr/>
        </p:nvSpPr>
        <p:spPr>
          <a:xfrm>
            <a:off x="1660850" y="742925"/>
            <a:ext cx="1884300" cy="556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Giải thích</a:t>
            </a:r>
            <a:endParaRPr sz="28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13" name="Google Shape;213;p41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42"/>
          <p:cNvSpPr/>
          <p:nvPr/>
        </p:nvSpPr>
        <p:spPr>
          <a:xfrm>
            <a:off x="5562603" y="2113138"/>
            <a:ext cx="58527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Tính Đa hình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42"/>
          <p:cNvSpPr txBox="1"/>
          <p:nvPr/>
        </p:nvSpPr>
        <p:spPr>
          <a:xfrm>
            <a:off x="0" y="106200"/>
            <a:ext cx="4038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4: Lập trình hướng đối tượng (Phần 2)</a:t>
            </a:r>
            <a:endParaRPr b="0" i="0" sz="1200" u="none" cap="none" strike="noStrike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21" name="Google Shape;221;p42"/>
          <p:cNvSpPr/>
          <p:nvPr/>
        </p:nvSpPr>
        <p:spPr>
          <a:xfrm>
            <a:off x="5562603" y="3104688"/>
            <a:ext cx="5852700" cy="648600"/>
          </a:xfrm>
          <a:prstGeom prst="roundRect">
            <a:avLst>
              <a:gd fmla="val 16667" name="adj"/>
            </a:avLst>
          </a:prstGeom>
          <a:solidFill>
            <a:srgbClr val="E1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Tính Trừu tượng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42"/>
          <p:cNvSpPr/>
          <p:nvPr/>
        </p:nvSpPr>
        <p:spPr>
          <a:xfrm>
            <a:off x="5562603" y="4096238"/>
            <a:ext cx="58527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Thực hành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50" y="1646573"/>
            <a:ext cx="4038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2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225" name="Google Shape;225;p42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Nội dung buổi học</a:t>
            </a:r>
            <a:endParaRPr b="1" sz="40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4: Lập trình hướng đối tượng (Phần 2)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31" name="Google Shape;231;p43"/>
          <p:cNvSpPr txBox="1"/>
          <p:nvPr/>
        </p:nvSpPr>
        <p:spPr>
          <a:xfrm>
            <a:off x="387825" y="1537500"/>
            <a:ext cx="1131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Tính trừu tượng (Abstraction) </a:t>
            </a:r>
            <a:r>
              <a:rPr b="1"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tập trung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vào những thông tin </a:t>
            </a:r>
            <a:r>
              <a:rPr b="1"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quan trọng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của đối tượng, bỏ qua những chi tiết không cần thiết.</a:t>
            </a:r>
            <a:endParaRPr sz="2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32" name="Google Shape;232;p43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Tính Tr</a:t>
            </a: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ừu tượng</a:t>
            </a:r>
            <a:endParaRPr b="1" sz="40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33" name="Google Shape;233;p43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4: Lập trình hướng đối tượng (Phần 2)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39" name="Google Shape;239;p44"/>
          <p:cNvSpPr txBox="1"/>
          <p:nvPr/>
        </p:nvSpPr>
        <p:spPr>
          <a:xfrm>
            <a:off x="387825" y="1537500"/>
            <a:ext cx="1131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Tính trừu tượng (Abstraction) </a:t>
            </a:r>
            <a:r>
              <a:rPr b="1"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tập trung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vào những thông tin </a:t>
            </a:r>
            <a:r>
              <a:rPr b="1"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quan trọng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của đối tượng, bỏ qua những chi tiết không cần thiết.</a:t>
            </a:r>
            <a:endParaRPr sz="2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40" name="Google Shape;240;p44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Tính Trừu tượng</a:t>
            </a:r>
            <a:endParaRPr b="1" sz="40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41" name="Google Shape;241;p44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pic>
        <p:nvPicPr>
          <p:cNvPr id="242" name="Google Shape;242;p44"/>
          <p:cNvPicPr preferRelativeResize="0"/>
          <p:nvPr/>
        </p:nvPicPr>
        <p:blipFill rotWithShape="1">
          <a:blip r:embed="rId4">
            <a:alphaModFix/>
          </a:blip>
          <a:srcRect b="5953" l="1816" r="0" t="5448"/>
          <a:stretch/>
        </p:blipFill>
        <p:spPr>
          <a:xfrm>
            <a:off x="5344400" y="2758800"/>
            <a:ext cx="6847600" cy="4016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CCCCCC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