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Exo Medium"/>
      <p:regular r:id="rId33"/>
      <p:bold r:id="rId34"/>
      <p:italic r:id="rId35"/>
      <p:boldItalic r:id="rId36"/>
    </p:embeddedFont>
    <p:embeddedFont>
      <p:font typeface="Century Schoolbook"/>
      <p:regular r:id="rId37"/>
      <p:bold r:id="rId38"/>
      <p:italic r:id="rId39"/>
      <p:boldItalic r:id="rId40"/>
    </p:embeddedFont>
    <p:embeddedFont>
      <p:font typeface="Exo Black"/>
      <p:bold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  <p:embeddedFont>
      <p:font typeface="Exo"/>
      <p:regular r:id="rId47"/>
      <p:bold r:id="rId48"/>
      <p:italic r:id="rId49"/>
      <p:boldItalic r:id="rId50"/>
    </p:embeddedFont>
    <p:embeddedFont>
      <p:font typeface="Ex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2B2424-B022-4654-84B9-9B0543929853}">
  <a:tblStyle styleId="{3F2B2424-B022-4654-84B9-9B0543929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Italic.fntdata"/><Relationship Id="rId42" Type="http://schemas.openxmlformats.org/officeDocument/2006/relationships/font" Target="fonts/ExoBlack-boldItalic.fntdata"/><Relationship Id="rId41" Type="http://schemas.openxmlformats.org/officeDocument/2006/relationships/font" Target="fonts/ExoBlack-bold.fntdata"/><Relationship Id="rId44" Type="http://schemas.openxmlformats.org/officeDocument/2006/relationships/font" Target="fonts/RobotoMono-bold.fntdata"/><Relationship Id="rId43" Type="http://schemas.openxmlformats.org/officeDocument/2006/relationships/font" Target="fonts/RobotoMono-regular.fntdata"/><Relationship Id="rId46" Type="http://schemas.openxmlformats.org/officeDocument/2006/relationships/font" Target="fonts/RobotoMono-bold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xo-bold.fntdata"/><Relationship Id="rId47" Type="http://schemas.openxmlformats.org/officeDocument/2006/relationships/font" Target="fonts/Exo-regular.fntdata"/><Relationship Id="rId49" Type="http://schemas.openxmlformats.org/officeDocument/2006/relationships/font" Target="fonts/Ex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ExoMedium-regular.fntdata"/><Relationship Id="rId32" Type="http://schemas.openxmlformats.org/officeDocument/2006/relationships/slide" Target="slides/slide26.xml"/><Relationship Id="rId35" Type="http://schemas.openxmlformats.org/officeDocument/2006/relationships/font" Target="fonts/ExoMedium-italic.fntdata"/><Relationship Id="rId34" Type="http://schemas.openxmlformats.org/officeDocument/2006/relationships/font" Target="fonts/ExoMedium-bold.fntdata"/><Relationship Id="rId37" Type="http://schemas.openxmlformats.org/officeDocument/2006/relationships/font" Target="fonts/CenturySchoolbook-regular.fntdata"/><Relationship Id="rId36" Type="http://schemas.openxmlformats.org/officeDocument/2006/relationships/font" Target="fonts/ExoMedium-boldItalic.fntdata"/><Relationship Id="rId39" Type="http://schemas.openxmlformats.org/officeDocument/2006/relationships/font" Target="fonts/CenturySchoolbook-italic.fntdata"/><Relationship Id="rId38" Type="http://schemas.openxmlformats.org/officeDocument/2006/relationships/font" Target="fonts/CenturySchoolbook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xoLight-regular.fntdata"/><Relationship Id="rId50" Type="http://schemas.openxmlformats.org/officeDocument/2006/relationships/font" Target="fonts/Exo-boldItalic.fntdata"/><Relationship Id="rId53" Type="http://schemas.openxmlformats.org/officeDocument/2006/relationships/font" Target="fonts/ExoLight-italic.fntdata"/><Relationship Id="rId52" Type="http://schemas.openxmlformats.org/officeDocument/2006/relationships/font" Target="fonts/Exo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Ex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bd9711463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dbd9711463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bd9711463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dbd9711463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dbd9711463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bd9711463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458" name="Google Shape;458;g2dbd9711463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dbd9711463_0_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dbd9711463_0_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bd9711463_0_9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dbd9711463_0_9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bd9711463_0_9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dbd9711463_0_9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bd9711463_0_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dbd9711463_0_9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dbd9711463_0_9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dbd9711463_0_9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fa54d10d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6fa54d10d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bd9711463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dbd9711463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bd9711463_0_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dbd9711463_0_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2dbd9711463_0_6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dbd9711463_0_8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dbd9711463_0_8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dbd9711463_0_8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2dbd9711463_0_8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dbd9711463_0_8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dbd9711463_0_8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dbd9711463_0_8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2dbd9711463_0_8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6f5ebf645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26f5ebf645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d971146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dbd971146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bd9711463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bd9711463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bd9711463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dbd971146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bd971146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12" name="Google Shape;212;g2dbd9711463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a54d10d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fa54d10d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bd9711463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bd9711463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bd9711463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dbd9711463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mindx.edu.v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ndx.edu.v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indx.edu.v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indx.edu.v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indx.edu.v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gif"/><Relationship Id="rId6" Type="http://schemas.openxmlformats.org/officeDocument/2006/relationships/hyperlink" Target="https://mindx.edu.v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hyperlink" Target="https://mindx.edu.v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indx.edu.v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hyperlink" Target="https://mindx.edu.v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hyperlink" Target="https://mindx.edu.v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hyperlink" Target="https://mindx.edu.v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indx.edu.v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hyperlink" Target="https://mindx.edu.v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6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THUẬT TOÁN TÌM KIẾM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472875" y="1644275"/>
            <a:ext cx="1087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mảng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tìm vị trí giá trị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mảng.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Xét phần tử đầu tiên.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xem phần tử đang xét có bằng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không.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có, trả về vị trí của phần tử đang xét. Kết thúc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không, chuyển đến phần tử tiếp theo. Quay lại bước 2.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đã đến cuối mảng mà vẫn chưa tìm thấy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trả về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" name="Google Shape;252;p45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tuần tự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4679038" y="5629825"/>
            <a:ext cx="340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O(n)</a:t>
            </a:r>
            <a:endParaRPr sz="2400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4110973" y="5792876"/>
            <a:ext cx="463288" cy="351000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6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6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6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6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6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6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6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6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6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6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6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6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6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6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6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6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6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6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6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6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6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6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6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6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6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6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6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6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6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6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6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6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6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6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Cài đặt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08" name="Google Shape;308;p46"/>
          <p:cNvGrpSpPr/>
          <p:nvPr/>
        </p:nvGrpSpPr>
        <p:grpSpPr>
          <a:xfrm>
            <a:off x="450150" y="1907588"/>
            <a:ext cx="7176900" cy="2588188"/>
            <a:chOff x="702325" y="2083550"/>
            <a:chExt cx="7176900" cy="2588188"/>
          </a:xfrm>
        </p:grpSpPr>
        <p:sp>
          <p:nvSpPr>
            <p:cNvPr id="309" name="Google Shape;309;p46"/>
            <p:cNvSpPr/>
            <p:nvPr/>
          </p:nvSpPr>
          <p:spPr>
            <a:xfrm>
              <a:off x="702325" y="2428938"/>
              <a:ext cx="7176900" cy="224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Cài đặt thuật toán tìm kiếm tuần tự.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Tên hàm: 		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linear_search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Tham số: 		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arr, num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100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Giá trị trả về: 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v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ị trí của num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55502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11" name="Google Shape;311;p46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6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6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6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6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6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6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6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6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6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6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6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6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6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6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6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6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6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6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6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6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6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6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6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6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6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6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6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6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6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6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6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6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6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6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6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6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6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6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6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6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6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6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6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6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6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6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6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6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6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6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6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6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6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6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6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6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6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6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6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6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6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6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6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6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6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6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6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6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6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6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6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6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6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6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6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6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6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6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6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6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6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6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6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6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6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6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6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6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6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6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6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6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6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6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6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6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6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6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6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6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6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6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6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6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6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6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6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6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6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6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6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6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6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6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6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6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6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6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/>
          <p:nvPr/>
        </p:nvSpPr>
        <p:spPr>
          <a:xfrm>
            <a:off x="5562600" y="3251601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Tìm kiếm tuần tự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62" name="Google Shape;462;p47"/>
          <p:cNvSpPr/>
          <p:nvPr/>
        </p:nvSpPr>
        <p:spPr>
          <a:xfrm>
            <a:off x="5562600" y="4267227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Tìm kiếm nhị phân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7"/>
          <p:cNvSpPr/>
          <p:nvPr/>
        </p:nvSpPr>
        <p:spPr>
          <a:xfrm>
            <a:off x="5562600" y="2235975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Bài toán tìm kiếm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355925" y="1468388"/>
            <a:ext cx="10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rò chơi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Đo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án số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khoảng 1 đến 10.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Trò chơi đoán số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81" name="Google Shape;481;p49"/>
          <p:cNvSpPr txBox="1"/>
          <p:nvPr/>
        </p:nvSpPr>
        <p:spPr>
          <a:xfrm>
            <a:off x="355925" y="1468388"/>
            <a:ext cx="108756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Trò chơi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Đoán số trong khoảng 1 đến 10.</a:t>
            </a:r>
            <a:endParaRPr b="1" sz="24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Chiến lược áp dụng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Chia khoảng 1 đến 10 thành 2 nửa. Đoán số ở giữa (số 5)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2" name="Google Shape;482;p49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Trò chơi đoán số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3" name="Google Shape;483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89" name="Google Shape;489;p50"/>
          <p:cNvSpPr txBox="1"/>
          <p:nvPr/>
        </p:nvSpPr>
        <p:spPr>
          <a:xfrm>
            <a:off x="355925" y="1468388"/>
            <a:ext cx="108756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Trò chơi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Đoán số trong khoảng 1 đến 10.</a:t>
            </a:r>
            <a:endParaRPr b="1" sz="24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Chiến lược áp dụng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Chia khoảng 1 đến 10 thành 2 nửa. Đoán số ở giữa (số 5)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“Thấp hơn", số cần tìm nằm trong khoảng 1 đến 4.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“Cao hơn”, số cần tìm nằm trong khoảng 6 đến 10.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Trò chơi đoán số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355925" y="1468388"/>
            <a:ext cx="10875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Trò chơi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Đoán số trong khoảng 1 đến 10.</a:t>
            </a:r>
            <a:endParaRPr b="1" sz="24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Chiến lược áp dụng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Chia khoảng 1 đến 10 thành 2 nửa. Đoán số ở giữa (số 5)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“Thấp hơn", số cần tìm nằm trong khoảng 1 đến 4.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“Cao hơn”, số cần tìm nằm trong khoảng 6 đến 10.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Tiếp tục chia nửa khoảng còn lại và đoán số ở giữa.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Trò chơi đoán số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355925" y="1468388"/>
            <a:ext cx="108756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Trò chơi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24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Đoán số trong khoảng 1 đến 10.</a:t>
            </a:r>
            <a:endParaRPr b="1" sz="24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Chiến lược áp dụng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Chia khoảng 1 đến 10 thành 2 nửa. Đoán số ở giữa (số 5)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“Thấp hơn", số cần tìm nằm trong khoảng 1 đến 4.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“Cao hơn”, số cần tìm nằm trong khoảng 6 đến 10.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Tiếp tục chia nửa khoảng còn lại và đoán số ở giữa.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Ví dụ, nếu số nằm trong khoảng 6 đến 10, đoán số 8.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1543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số nằm trong khoảng 1 đến 4, đoán số 2.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Lặp lại như vậy cho đến khi tìm đúng số.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Sẽ tìm được số cần đoán trong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tối đa 4 lần.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Trò chơi đoán số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533400" y="5803575"/>
            <a:ext cx="329924" cy="249951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533400" y="1439100"/>
            <a:ext cx="11125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mảng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tìm vị trí giá trị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mảng.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Bắt đầu với khoảng tìm kiếm từ phần tử đầu đến phần tử cuối của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khoảng tìm kiếm không rỗng: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48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phần tử ở giữa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148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 sánh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với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 == 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trả về vị trí của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 &gt; 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cập nhật khoảng tìm kiếm sang mảng con bên trái của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 &lt; 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cập nhật khoảng tìm kiếm sang mảng con bên phải của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mid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khoảng tìm rỗng,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không tồn tại trong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22" name="Google Shape;522;p54"/>
          <p:cNvSpPr txBox="1"/>
          <p:nvPr/>
        </p:nvSpPr>
        <p:spPr>
          <a:xfrm>
            <a:off x="355925" y="762000"/>
            <a:ext cx="90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kiếm nhị phân: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3" name="Google Shape;523;p5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524" name="Google Shape;5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0200" y="2033266"/>
            <a:ext cx="1447799" cy="153167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4"/>
          <p:cNvSpPr/>
          <p:nvPr/>
        </p:nvSpPr>
        <p:spPr>
          <a:xfrm>
            <a:off x="1524000" y="2901767"/>
            <a:ext cx="8001000" cy="226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1450" marR="280376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Mấu chốt của thuật toán tìm kiếm nhị phân nằm ở </a:t>
            </a:r>
            <a:r>
              <a:rPr b="1" lang="en-US" sz="36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soát khoảng tìm kiếm</a:t>
            </a:r>
            <a:r>
              <a:rPr lang="en-US" sz="3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5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5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5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5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5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5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5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5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5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5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5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5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5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5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5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5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5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5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5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5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5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5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5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5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5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5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5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5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5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5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5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5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5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5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5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5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5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5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5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5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5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5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5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5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5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5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8" name="Google Shape;578;p55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Cài đặt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79" name="Google Shape;579;p55"/>
          <p:cNvGrpSpPr/>
          <p:nvPr/>
        </p:nvGrpSpPr>
        <p:grpSpPr>
          <a:xfrm>
            <a:off x="450150" y="1907588"/>
            <a:ext cx="7176900" cy="2588188"/>
            <a:chOff x="702325" y="2083550"/>
            <a:chExt cx="7176900" cy="2588188"/>
          </a:xfrm>
        </p:grpSpPr>
        <p:sp>
          <p:nvSpPr>
            <p:cNvPr id="580" name="Google Shape;580;p55"/>
            <p:cNvSpPr/>
            <p:nvPr/>
          </p:nvSpPr>
          <p:spPr>
            <a:xfrm>
              <a:off x="702325" y="2428938"/>
              <a:ext cx="7176900" cy="224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Cài đặt thuật toán tìm ki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ếm nhị phân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Tên hàm: 		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binary_search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Tham số: 		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arr, num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100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Giá trị trả về: 	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vị trí của num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355502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582" name="Google Shape;582;p55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5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5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5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5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5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5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5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5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5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5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5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5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5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5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5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5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5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5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5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5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5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5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5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5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5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5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5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5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5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5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5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5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5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5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5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5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5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5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5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5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5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5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5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5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5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5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5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5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5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5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5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5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5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5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5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5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5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5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5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5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5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5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5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5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5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5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5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5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5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5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5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5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5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5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5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5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5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5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5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5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5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5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5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5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5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5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5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5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5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5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5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5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5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5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5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5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5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5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5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5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5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5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5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5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5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5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5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5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5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5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5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5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5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5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5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5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5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5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5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5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5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5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5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5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5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5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5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5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5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5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5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5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5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5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5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5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5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5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5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5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5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732" name="Google Shape;732;p5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33" name="Google Shape;733;p56"/>
          <p:cNvSpPr/>
          <p:nvPr/>
        </p:nvSpPr>
        <p:spPr>
          <a:xfrm>
            <a:off x="355925" y="2640463"/>
            <a:ext cx="11231700" cy="181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Sử dụng TKNP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cần tìm vị trí của một từ vựng trong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từ điển có 240000 từ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Giả sử từ vựng cần tìm nằm ở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vị trí cuối cùng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từ điển.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Cần phải so sánh bao nhiêu lần?</a:t>
            </a:r>
            <a:endParaRPr sz="2400">
              <a:highlight>
                <a:srgbClr val="FFF2CC"/>
              </a:highlight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34" name="Google Shape;734;p56"/>
          <p:cNvSpPr/>
          <p:nvPr/>
        </p:nvSpPr>
        <p:spPr>
          <a:xfrm>
            <a:off x="4826850" y="2399225"/>
            <a:ext cx="14715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Đề bài</a:t>
            </a:r>
            <a:endParaRPr sz="24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741" name="Google Shape;7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75" y="2066900"/>
            <a:ext cx="9870450" cy="35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7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749" name="Google Shape;7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75" y="2066900"/>
            <a:ext cx="9870450" cy="35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8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51" name="Google Shape;751;p5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2532300" y="4955262"/>
            <a:ext cx="54882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TKNP?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758" name="Google Shape;7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75" y="2066900"/>
            <a:ext cx="9870450" cy="35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9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60" name="Google Shape;760;p5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61" name="Google Shape;761;p59"/>
          <p:cNvSpPr txBox="1"/>
          <p:nvPr/>
        </p:nvSpPr>
        <p:spPr>
          <a:xfrm>
            <a:off x="3736725" y="5078250"/>
            <a:ext cx="3470100" cy="5541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O(log</a:t>
            </a:r>
            <a:r>
              <a:rPr baseline="-25000"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i="1"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767" name="Google Shape;767;p60"/>
          <p:cNvGraphicFramePr/>
          <p:nvPr/>
        </p:nvGraphicFramePr>
        <p:xfrm>
          <a:off x="1333500" y="262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{3F2B2424-B022-4654-84B9-9B0543929853}</a:tableStyleId>
              </a:tblPr>
              <a:tblGrid>
                <a:gridCol w="4762500"/>
                <a:gridCol w="4762500"/>
              </a:tblGrid>
              <a:tr h="6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Tìm kiếm tuần tự</a:t>
                      </a:r>
                      <a:endParaRPr b="1"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Tìm kiếm nhị phân</a:t>
                      </a:r>
                      <a:endParaRPr b="1"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Mảng không cần sắp xếp</a:t>
                      </a:r>
                      <a:endParaRPr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Mảng phải sắp xếp</a:t>
                      </a:r>
                      <a:endParaRPr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Cài đặt đơn giản</a:t>
                      </a:r>
                      <a:endParaRPr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xo"/>
                          <a:ea typeface="Exo"/>
                          <a:cs typeface="Exo"/>
                          <a:sym typeface="Exo"/>
                        </a:rPr>
                        <a:t>Cài đặt phức tạp hơn</a:t>
                      </a:r>
                      <a:endParaRPr sz="26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</a:t>
                      </a:r>
                      <a:r>
                        <a:rPr i="1"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</a:t>
                      </a:r>
                      <a:r>
                        <a:rPr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)</a:t>
                      </a:r>
                      <a:endParaRPr sz="26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O(log</a:t>
                      </a:r>
                      <a:r>
                        <a:rPr baseline="-25000"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r>
                        <a:rPr i="1"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</a:t>
                      </a:r>
                      <a:r>
                        <a:rPr lang="en-US" sz="26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)</a:t>
                      </a:r>
                      <a:endParaRPr sz="26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8" name="Google Shape;768;p6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69" name="Google Shape;769;p60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So sánh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1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777" name="Google Shape;77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61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>
            <a:off x="5562600" y="3251601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Tìm kiếm tuần tự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8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5562600" y="4267227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Tìm kiếm nhị phân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8"/>
          <p:cNvSpPr/>
          <p:nvPr/>
        </p:nvSpPr>
        <p:spPr>
          <a:xfrm>
            <a:off x="5562600" y="2235975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Bài toán tìm kiếm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387825" y="2292500"/>
            <a:ext cx="108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quá trình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một phần tử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từ trong một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tập hợp các phần tử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dựa vào yêu cầu nào đó.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Bài toán tìm kiếm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91" name="Google Shape;191;p39"/>
          <p:cNvGrpSpPr/>
          <p:nvPr/>
        </p:nvGrpSpPr>
        <p:grpSpPr>
          <a:xfrm>
            <a:off x="9830787" y="4553003"/>
            <a:ext cx="1840708" cy="1829914"/>
            <a:chOff x="4667216" y="2915382"/>
            <a:chExt cx="320273" cy="318395"/>
          </a:xfrm>
        </p:grpSpPr>
        <p:sp>
          <p:nvSpPr>
            <p:cNvPr id="192" name="Google Shape;192;p39"/>
            <p:cNvSpPr/>
            <p:nvPr/>
          </p:nvSpPr>
          <p:spPr>
            <a:xfrm>
              <a:off x="4686154" y="2938140"/>
              <a:ext cx="166789" cy="163734"/>
            </a:xfrm>
            <a:custGeom>
              <a:rect b="b" l="l" r="r" t="t"/>
              <a:pathLst>
                <a:path extrusionOk="0" h="5144" w="524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4667216" y="2915382"/>
              <a:ext cx="320273" cy="318395"/>
            </a:xfrm>
            <a:custGeom>
              <a:rect b="b" l="l" r="r" t="t"/>
              <a:pathLst>
                <a:path extrusionOk="0" h="10003" w="10062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4733899" y="2960772"/>
              <a:ext cx="75469" cy="86546"/>
            </a:xfrm>
            <a:custGeom>
              <a:rect b="b" l="l" r="r" t="t"/>
              <a:pathLst>
                <a:path extrusionOk="0" h="2719" w="2371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4755894" y="3048431"/>
              <a:ext cx="31098" cy="32244"/>
            </a:xfrm>
            <a:custGeom>
              <a:rect b="b" l="l" r="r" t="t"/>
              <a:pathLst>
                <a:path extrusionOk="0" h="1013" w="977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387825" y="2292500"/>
            <a:ext cx="108756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quá trình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một phần tử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từ trong một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tập hợp các phần tử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dựa vào yêu cầu nào đó.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tập hợp phần tử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có thể là một mảng, một danh sách, …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mục tiêu tìm kiếm chính là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vị trí của phần tử cần tìm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Bài toán tìm kiếm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04" name="Google Shape;204;p40"/>
          <p:cNvGrpSpPr/>
          <p:nvPr/>
        </p:nvGrpSpPr>
        <p:grpSpPr>
          <a:xfrm>
            <a:off x="9830787" y="4553003"/>
            <a:ext cx="1840708" cy="1829914"/>
            <a:chOff x="4667216" y="2915382"/>
            <a:chExt cx="320273" cy="318395"/>
          </a:xfrm>
        </p:grpSpPr>
        <p:sp>
          <p:nvSpPr>
            <p:cNvPr id="205" name="Google Shape;205;p40"/>
            <p:cNvSpPr/>
            <p:nvPr/>
          </p:nvSpPr>
          <p:spPr>
            <a:xfrm>
              <a:off x="4686154" y="2938140"/>
              <a:ext cx="166789" cy="163734"/>
            </a:xfrm>
            <a:custGeom>
              <a:rect b="b" l="l" r="r" t="t"/>
              <a:pathLst>
                <a:path extrusionOk="0" h="5144" w="524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>
              <a:off x="4667216" y="2915382"/>
              <a:ext cx="320273" cy="318395"/>
            </a:xfrm>
            <a:custGeom>
              <a:rect b="b" l="l" r="r" t="t"/>
              <a:pathLst>
                <a:path extrusionOk="0" h="10003" w="10062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>
              <a:off x="4733899" y="2960772"/>
              <a:ext cx="75469" cy="86546"/>
            </a:xfrm>
            <a:custGeom>
              <a:rect b="b" l="l" r="r" t="t"/>
              <a:pathLst>
                <a:path extrusionOk="0" h="2719" w="2371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0"/>
            <p:cNvSpPr/>
            <p:nvPr/>
          </p:nvSpPr>
          <p:spPr>
            <a:xfrm>
              <a:off x="4755894" y="3048431"/>
              <a:ext cx="31098" cy="32244"/>
            </a:xfrm>
            <a:custGeom>
              <a:rect b="b" l="l" r="r" t="t"/>
              <a:pathLst>
                <a:path extrusionOk="0" h="1013" w="977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/>
          <p:nvPr/>
        </p:nvSpPr>
        <p:spPr>
          <a:xfrm>
            <a:off x="5562600" y="3251601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Tìm kiếm tuần tự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16" name="Google Shape;216;p41"/>
          <p:cNvSpPr/>
          <p:nvPr/>
        </p:nvSpPr>
        <p:spPr>
          <a:xfrm>
            <a:off x="5562600" y="4267227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Tìm kiếm nhị phân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5562600" y="2235975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Bài toán tìm kiếm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tuần tự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 rotWithShape="1">
          <a:blip r:embed="rId3">
            <a:alphaModFix/>
          </a:blip>
          <a:srcRect b="24346" l="0" r="0" t="16228"/>
          <a:stretch/>
        </p:blipFill>
        <p:spPr>
          <a:xfrm>
            <a:off x="1550138" y="1719225"/>
            <a:ext cx="9091726" cy="30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/>
          <p:nvPr/>
        </p:nvSpPr>
        <p:spPr>
          <a:xfrm>
            <a:off x="3288300" y="4758125"/>
            <a:ext cx="54882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Ý tưởng của thuật toán trên là gì?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472875" y="1644275"/>
            <a:ext cx="1087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mảng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tìm vị trí giá trị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mảng.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Xét phần tử đầu tiên.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xem phần tử đang xét có bằng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không.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có, trả về vị trí của phần tử đang xét. Kết thúc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không, chuyển đến phần tử tiếp theo. Quay lại bước 2.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đã đến cuối mảng mà vẫn chưa tìm thấy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trả về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tuần tự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6: Thuật toán tìm kiếm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472875" y="1644275"/>
            <a:ext cx="1087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mảng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tìm vị trí giá trị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mảng.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Xét phần tử đầu tiên.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xem phần tử đang xét có bằng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không.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có, trả về vị trí của phần tử đang xét. Kết thúc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không, chuyển đến phần tử tiếp theo. Quay lại bước 2.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đã đến cuối mảng mà vẫn chưa tìm thấy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trả về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Tìm kiếm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tuần tự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3922950" y="5617725"/>
            <a:ext cx="46509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thuật toán?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