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
  </p:notesMasterIdLst>
  <p:sldIdLst>
    <p:sldId id="256" r:id="rId2"/>
  </p:sldIdLst>
  <p:sldSz cx="15113000" cy="21374100"/>
  <p:notesSz cx="6858000" cy="9144000"/>
  <p:embeddedFontLst>
    <p:embeddedFont>
      <p:font typeface="Asap" panose="020B0604020202020204" charset="0"/>
      <p:regular r:id="rId4"/>
    </p:embeddedFont>
    <p:embeddedFont>
      <p:font typeface="Faustina Bold" panose="020B0604020202020204" charset="0"/>
      <p:regular r:id="rId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26" d="100"/>
          <a:sy n="26" d="100"/>
        </p:scale>
        <p:origin x="2597"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font" Target="fonts/font2.fntdata"/><Relationship Id="rId4" Type="http://schemas.openxmlformats.org/officeDocument/2006/relationships/font" Target="fonts/font1.fntdata"/><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46AA6-31C2-4098-B7B5-A611C0F276E8}" type="datetimeFigureOut">
              <a:rPr lang="en-US" smtClean="0"/>
              <a:t>9/2/2025</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606E0-C9C3-4207-8F95-AB1B81A4F1D4}" type="slidenum">
              <a:rPr lang="en-US" smtClean="0"/>
              <a:t>‹#›</a:t>
            </a:fld>
            <a:endParaRPr lang="en-US"/>
          </a:p>
        </p:txBody>
      </p:sp>
    </p:spTree>
    <p:extLst>
      <p:ext uri="{BB962C8B-B14F-4D97-AF65-F5344CB8AC3E}">
        <p14:creationId xmlns:p14="http://schemas.microsoft.com/office/powerpoint/2010/main" val="1324669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E606E0-C9C3-4207-8F95-AB1B81A4F1D4}" type="slidenum">
              <a:rPr lang="en-US" smtClean="0"/>
              <a:t>1</a:t>
            </a:fld>
            <a:endParaRPr lang="en-US"/>
          </a:p>
        </p:txBody>
      </p:sp>
    </p:spTree>
    <p:extLst>
      <p:ext uri="{BB962C8B-B14F-4D97-AF65-F5344CB8AC3E}">
        <p14:creationId xmlns:p14="http://schemas.microsoft.com/office/powerpoint/2010/main" val="2363142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jpeg"/><Relationship Id="rId26" Type="http://schemas.openxmlformats.org/officeDocument/2006/relationships/image" Target="../media/image24.jpe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1.png"/><Relationship Id="rId10" Type="http://schemas.openxmlformats.org/officeDocument/2006/relationships/image" Target="../media/image8.svg"/><Relationship Id="rId19" Type="http://schemas.openxmlformats.org/officeDocument/2006/relationships/image" Target="../media/image17.jpe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50832AB-A34F-845B-3932-DD4AAA20AB24}"/>
              </a:ext>
            </a:extLst>
          </p:cNvPr>
          <p:cNvGrpSpPr/>
          <p:nvPr/>
        </p:nvGrpSpPr>
        <p:grpSpPr>
          <a:xfrm>
            <a:off x="282733" y="3995958"/>
            <a:ext cx="6188741" cy="3718048"/>
            <a:chOff x="1068209" y="5691310"/>
            <a:chExt cx="6188741" cy="3718048"/>
          </a:xfrm>
        </p:grpSpPr>
        <p:grpSp>
          <p:nvGrpSpPr>
            <p:cNvPr id="25" name="Group 7">
              <a:extLst>
                <a:ext uri="{FF2B5EF4-FFF2-40B4-BE49-F238E27FC236}">
                  <a16:creationId xmlns:a16="http://schemas.microsoft.com/office/drawing/2014/main" id="{CF4629BE-20F5-60CC-2055-D3CC0BB17C8D}"/>
                </a:ext>
              </a:extLst>
            </p:cNvPr>
            <p:cNvGrpSpPr/>
            <p:nvPr/>
          </p:nvGrpSpPr>
          <p:grpSpPr>
            <a:xfrm>
              <a:off x="1068209" y="6079210"/>
              <a:ext cx="6188741" cy="3330148"/>
              <a:chOff x="0" y="0"/>
              <a:chExt cx="5448687" cy="2931927"/>
            </a:xfrm>
          </p:grpSpPr>
          <p:sp>
            <p:nvSpPr>
              <p:cNvPr id="26" name="Freeform 8">
                <a:extLst>
                  <a:ext uri="{FF2B5EF4-FFF2-40B4-BE49-F238E27FC236}">
                    <a16:creationId xmlns:a16="http://schemas.microsoft.com/office/drawing/2014/main" id="{05B2DE68-54EE-05D8-08FC-3D6679D36A0A}"/>
                  </a:ext>
                </a:extLst>
              </p:cNvPr>
              <p:cNvSpPr/>
              <p:nvPr/>
            </p:nvSpPr>
            <p:spPr>
              <a:xfrm>
                <a:off x="12700" y="12700"/>
                <a:ext cx="5381377" cy="2863347"/>
              </a:xfrm>
              <a:custGeom>
                <a:avLst/>
                <a:gdLst/>
                <a:ahLst/>
                <a:cxnLst/>
                <a:rect l="l" t="t" r="r" b="b"/>
                <a:pathLst>
                  <a:path w="5381377" h="2863347">
                    <a:moveTo>
                      <a:pt x="43180" y="2863347"/>
                    </a:moveTo>
                    <a:lnTo>
                      <a:pt x="5338197" y="2863347"/>
                    </a:lnTo>
                    <a:cubicBezTo>
                      <a:pt x="5362327" y="2863347"/>
                      <a:pt x="5381377" y="2844297"/>
                      <a:pt x="5381377" y="2820167"/>
                    </a:cubicBezTo>
                    <a:lnTo>
                      <a:pt x="5381377" y="43180"/>
                    </a:lnTo>
                    <a:cubicBezTo>
                      <a:pt x="5381377" y="19050"/>
                      <a:pt x="5362327" y="0"/>
                      <a:pt x="5338197" y="0"/>
                    </a:cubicBezTo>
                    <a:lnTo>
                      <a:pt x="43180" y="0"/>
                    </a:lnTo>
                    <a:cubicBezTo>
                      <a:pt x="19050" y="0"/>
                      <a:pt x="0" y="19050"/>
                      <a:pt x="0" y="43180"/>
                    </a:cubicBezTo>
                    <a:lnTo>
                      <a:pt x="0" y="2820167"/>
                    </a:lnTo>
                    <a:cubicBezTo>
                      <a:pt x="0" y="2844297"/>
                      <a:pt x="19050" y="2863347"/>
                      <a:pt x="43180" y="2863347"/>
                    </a:cubicBezTo>
                    <a:close/>
                  </a:path>
                </a:pathLst>
              </a:custGeom>
              <a:solidFill>
                <a:srgbClr val="FFFAF5"/>
              </a:solidFill>
            </p:spPr>
          </p:sp>
          <p:sp>
            <p:nvSpPr>
              <p:cNvPr id="35" name="Freeform 9">
                <a:extLst>
                  <a:ext uri="{FF2B5EF4-FFF2-40B4-BE49-F238E27FC236}">
                    <a16:creationId xmlns:a16="http://schemas.microsoft.com/office/drawing/2014/main" id="{23133E68-C4D1-C9AD-ECB9-04565330F988}"/>
                  </a:ext>
                </a:extLst>
              </p:cNvPr>
              <p:cNvSpPr/>
              <p:nvPr/>
            </p:nvSpPr>
            <p:spPr>
              <a:xfrm>
                <a:off x="0" y="0"/>
                <a:ext cx="5448687" cy="2931927"/>
              </a:xfrm>
              <a:custGeom>
                <a:avLst/>
                <a:gdLst/>
                <a:ahLst/>
                <a:cxnLst/>
                <a:rect l="l" t="t" r="r" b="b"/>
                <a:pathLst>
                  <a:path w="5448687" h="2931927">
                    <a:moveTo>
                      <a:pt x="5405507" y="44450"/>
                    </a:moveTo>
                    <a:cubicBezTo>
                      <a:pt x="5400427" y="19050"/>
                      <a:pt x="5377567" y="0"/>
                      <a:pt x="5350897" y="0"/>
                    </a:cubicBezTo>
                    <a:lnTo>
                      <a:pt x="55880" y="0"/>
                    </a:lnTo>
                    <a:cubicBezTo>
                      <a:pt x="25400" y="0"/>
                      <a:pt x="0" y="25400"/>
                      <a:pt x="0" y="55880"/>
                    </a:cubicBezTo>
                    <a:lnTo>
                      <a:pt x="0" y="2832867"/>
                    </a:lnTo>
                    <a:cubicBezTo>
                      <a:pt x="0" y="2859537"/>
                      <a:pt x="17780" y="2881127"/>
                      <a:pt x="43180" y="2887477"/>
                    </a:cubicBezTo>
                    <a:cubicBezTo>
                      <a:pt x="48260" y="2912877"/>
                      <a:pt x="71120" y="2931927"/>
                      <a:pt x="97790" y="2931927"/>
                    </a:cubicBezTo>
                    <a:lnTo>
                      <a:pt x="5392807" y="2931927"/>
                    </a:lnTo>
                    <a:cubicBezTo>
                      <a:pt x="5423287" y="2931927"/>
                      <a:pt x="5448687" y="2906527"/>
                      <a:pt x="5448687" y="2876047"/>
                    </a:cubicBezTo>
                    <a:lnTo>
                      <a:pt x="5448687" y="99060"/>
                    </a:lnTo>
                    <a:cubicBezTo>
                      <a:pt x="5448687" y="72390"/>
                      <a:pt x="5430907" y="50800"/>
                      <a:pt x="5405507" y="44450"/>
                    </a:cubicBezTo>
                    <a:close/>
                    <a:moveTo>
                      <a:pt x="12700" y="2832867"/>
                    </a:moveTo>
                    <a:lnTo>
                      <a:pt x="12700" y="55880"/>
                    </a:lnTo>
                    <a:cubicBezTo>
                      <a:pt x="12700" y="31750"/>
                      <a:pt x="31750" y="12700"/>
                      <a:pt x="55880" y="12700"/>
                    </a:cubicBezTo>
                    <a:lnTo>
                      <a:pt x="5350897" y="12700"/>
                    </a:lnTo>
                    <a:cubicBezTo>
                      <a:pt x="5375027" y="12700"/>
                      <a:pt x="5394077" y="31750"/>
                      <a:pt x="5394077" y="55880"/>
                    </a:cubicBezTo>
                    <a:lnTo>
                      <a:pt x="5394077" y="2832867"/>
                    </a:lnTo>
                    <a:cubicBezTo>
                      <a:pt x="5394077" y="2856997"/>
                      <a:pt x="5375027" y="2876047"/>
                      <a:pt x="5350897" y="2876047"/>
                    </a:cubicBezTo>
                    <a:lnTo>
                      <a:pt x="55880" y="2876047"/>
                    </a:lnTo>
                    <a:cubicBezTo>
                      <a:pt x="31750" y="2876047"/>
                      <a:pt x="12700" y="2856997"/>
                      <a:pt x="12700" y="2832867"/>
                    </a:cubicBezTo>
                    <a:close/>
                  </a:path>
                </a:pathLst>
              </a:custGeom>
              <a:solidFill>
                <a:srgbClr val="000001"/>
              </a:solidFill>
            </p:spPr>
          </p:sp>
        </p:grpSp>
        <p:grpSp>
          <p:nvGrpSpPr>
            <p:cNvPr id="78" name="Group 10">
              <a:extLst>
                <a:ext uri="{FF2B5EF4-FFF2-40B4-BE49-F238E27FC236}">
                  <a16:creationId xmlns:a16="http://schemas.microsoft.com/office/drawing/2014/main" id="{5435B2A1-05D6-012E-39CF-B10FC8A293B7}"/>
                </a:ext>
              </a:extLst>
            </p:cNvPr>
            <p:cNvGrpSpPr/>
            <p:nvPr/>
          </p:nvGrpSpPr>
          <p:grpSpPr>
            <a:xfrm>
              <a:off x="1710451" y="5691310"/>
              <a:ext cx="3947392" cy="1050908"/>
              <a:chOff x="0" y="0"/>
              <a:chExt cx="3950591" cy="1401210"/>
            </a:xfrm>
          </p:grpSpPr>
          <p:grpSp>
            <p:nvGrpSpPr>
              <p:cNvPr id="80" name="Group 11">
                <a:extLst>
                  <a:ext uri="{FF2B5EF4-FFF2-40B4-BE49-F238E27FC236}">
                    <a16:creationId xmlns:a16="http://schemas.microsoft.com/office/drawing/2014/main" id="{5920AF2A-8CFB-460C-D848-56C190CDEA9D}"/>
                  </a:ext>
                </a:extLst>
              </p:cNvPr>
              <p:cNvGrpSpPr/>
              <p:nvPr/>
            </p:nvGrpSpPr>
            <p:grpSpPr>
              <a:xfrm>
                <a:off x="0" y="0"/>
                <a:ext cx="3950591" cy="1141547"/>
                <a:chOff x="0" y="0"/>
                <a:chExt cx="6631076" cy="1916090"/>
              </a:xfrm>
            </p:grpSpPr>
            <p:sp>
              <p:nvSpPr>
                <p:cNvPr id="84" name="Freeform 12">
                  <a:extLst>
                    <a:ext uri="{FF2B5EF4-FFF2-40B4-BE49-F238E27FC236}">
                      <a16:creationId xmlns:a16="http://schemas.microsoft.com/office/drawing/2014/main" id="{9F98A909-D2BF-6567-58F4-84BE23C8433C}"/>
                    </a:ext>
                  </a:extLst>
                </p:cNvPr>
                <p:cNvSpPr/>
                <p:nvPr/>
              </p:nvSpPr>
              <p:spPr>
                <a:xfrm>
                  <a:off x="12700" y="12700"/>
                  <a:ext cx="6605677" cy="1890690"/>
                </a:xfrm>
                <a:custGeom>
                  <a:avLst/>
                  <a:gdLst/>
                  <a:ahLst/>
                  <a:cxnLst/>
                  <a:rect l="l" t="t" r="r" b="b"/>
                  <a:pathLst>
                    <a:path w="6605677" h="1890690">
                      <a:moveTo>
                        <a:pt x="5648731" y="1890690"/>
                      </a:moveTo>
                      <a:lnTo>
                        <a:pt x="956945" y="1890690"/>
                      </a:lnTo>
                      <a:cubicBezTo>
                        <a:pt x="428371" y="1890690"/>
                        <a:pt x="0" y="1462192"/>
                        <a:pt x="0" y="945345"/>
                      </a:cubicBezTo>
                      <a:cubicBezTo>
                        <a:pt x="0" y="428371"/>
                        <a:pt x="428371" y="0"/>
                        <a:pt x="956945" y="0"/>
                      </a:cubicBezTo>
                      <a:lnTo>
                        <a:pt x="5648731" y="0"/>
                      </a:lnTo>
                      <a:cubicBezTo>
                        <a:pt x="6177178" y="0"/>
                        <a:pt x="6605677" y="428371"/>
                        <a:pt x="6605677" y="945345"/>
                      </a:cubicBezTo>
                      <a:cubicBezTo>
                        <a:pt x="6605677" y="1462192"/>
                        <a:pt x="6177178" y="1890690"/>
                        <a:pt x="5648731" y="1890690"/>
                      </a:cubicBezTo>
                      <a:close/>
                    </a:path>
                  </a:pathLst>
                </a:custGeom>
                <a:solidFill>
                  <a:schemeClr val="accent6">
                    <a:lumMod val="60000"/>
                    <a:lumOff val="40000"/>
                  </a:schemeClr>
                </a:solidFill>
              </p:spPr>
            </p:sp>
            <p:sp>
              <p:nvSpPr>
                <p:cNvPr id="86" name="Freeform 13">
                  <a:extLst>
                    <a:ext uri="{FF2B5EF4-FFF2-40B4-BE49-F238E27FC236}">
                      <a16:creationId xmlns:a16="http://schemas.microsoft.com/office/drawing/2014/main" id="{EECB5086-4C8D-BDF5-3E3C-297CAAD35D6B}"/>
                    </a:ext>
                  </a:extLst>
                </p:cNvPr>
                <p:cNvSpPr/>
                <p:nvPr/>
              </p:nvSpPr>
              <p:spPr>
                <a:xfrm>
                  <a:off x="0" y="0"/>
                  <a:ext cx="6631077" cy="1916090"/>
                </a:xfrm>
                <a:custGeom>
                  <a:avLst/>
                  <a:gdLst/>
                  <a:ahLst/>
                  <a:cxnLst/>
                  <a:rect l="l" t="t" r="r" b="b"/>
                  <a:pathLst>
                    <a:path w="6631077" h="1916090">
                      <a:moveTo>
                        <a:pt x="5661431" y="0"/>
                      </a:moveTo>
                      <a:lnTo>
                        <a:pt x="969645" y="0"/>
                      </a:lnTo>
                      <a:cubicBezTo>
                        <a:pt x="434975" y="0"/>
                        <a:pt x="0" y="434975"/>
                        <a:pt x="0" y="958045"/>
                      </a:cubicBezTo>
                      <a:cubicBezTo>
                        <a:pt x="0" y="1481115"/>
                        <a:pt x="434975" y="1916090"/>
                        <a:pt x="969645" y="1916090"/>
                      </a:cubicBezTo>
                      <a:lnTo>
                        <a:pt x="5661431" y="1916090"/>
                      </a:lnTo>
                      <a:cubicBezTo>
                        <a:pt x="6196101" y="1916090"/>
                        <a:pt x="6631077" y="1481115"/>
                        <a:pt x="6631077" y="958045"/>
                      </a:cubicBezTo>
                      <a:cubicBezTo>
                        <a:pt x="6631077" y="434975"/>
                        <a:pt x="6196101" y="0"/>
                        <a:pt x="5661431" y="0"/>
                      </a:cubicBezTo>
                      <a:close/>
                      <a:moveTo>
                        <a:pt x="5661431" y="1890690"/>
                      </a:moveTo>
                      <a:lnTo>
                        <a:pt x="969645" y="1890690"/>
                      </a:lnTo>
                      <a:cubicBezTo>
                        <a:pt x="448945" y="1890690"/>
                        <a:pt x="25400" y="1467145"/>
                        <a:pt x="25400" y="958045"/>
                      </a:cubicBezTo>
                      <a:cubicBezTo>
                        <a:pt x="25400" y="448945"/>
                        <a:pt x="448945" y="25400"/>
                        <a:pt x="969645" y="25400"/>
                      </a:cubicBezTo>
                      <a:lnTo>
                        <a:pt x="5661431" y="25400"/>
                      </a:lnTo>
                      <a:cubicBezTo>
                        <a:pt x="6182131" y="25400"/>
                        <a:pt x="6605677" y="448945"/>
                        <a:pt x="6605677" y="958045"/>
                      </a:cubicBezTo>
                      <a:cubicBezTo>
                        <a:pt x="6605677" y="1467145"/>
                        <a:pt x="6182131" y="1890690"/>
                        <a:pt x="5661431" y="1890690"/>
                      </a:cubicBezTo>
                      <a:close/>
                    </a:path>
                  </a:pathLst>
                </a:custGeom>
                <a:solidFill>
                  <a:srgbClr val="000001"/>
                </a:solidFill>
              </p:spPr>
            </p:sp>
          </p:grpSp>
          <p:sp>
            <p:nvSpPr>
              <p:cNvPr id="82" name="TextBox 14">
                <a:extLst>
                  <a:ext uri="{FF2B5EF4-FFF2-40B4-BE49-F238E27FC236}">
                    <a16:creationId xmlns:a16="http://schemas.microsoft.com/office/drawing/2014/main" id="{5DFD4F4F-18BD-965D-A23E-EEA79BD89B19}"/>
                  </a:ext>
                </a:extLst>
              </p:cNvPr>
              <p:cNvSpPr txBox="1"/>
              <p:nvPr/>
            </p:nvSpPr>
            <p:spPr>
              <a:xfrm>
                <a:off x="182371" y="272696"/>
                <a:ext cx="3585848" cy="1128514"/>
              </a:xfrm>
              <a:prstGeom prst="rect">
                <a:avLst/>
              </a:prstGeom>
            </p:spPr>
            <p:txBody>
              <a:bodyPr lIns="0" tIns="0" rIns="0" bIns="0" rtlCol="0" anchor="t">
                <a:spAutoFit/>
              </a:bodyPr>
              <a:lstStyle/>
              <a:p>
                <a:pPr marL="0" lvl="0" indent="0" algn="ctr">
                  <a:lnSpc>
                    <a:spcPts val="3334"/>
                  </a:lnSpc>
                  <a:spcBef>
                    <a:spcPct val="0"/>
                  </a:spcBef>
                </a:pPr>
                <a:r>
                  <a:rPr lang="en-US" sz="3031" b="1">
                    <a:solidFill>
                      <a:srgbClr val="000001"/>
                    </a:solidFill>
                    <a:latin typeface="Faustina Bold"/>
                    <a:ea typeface="Faustina Bold"/>
                    <a:cs typeface="Faustina Bold"/>
                    <a:sym typeface="Faustina Bold"/>
                  </a:rPr>
                  <a:t>Nội dung nghiên cứu</a:t>
                </a:r>
              </a:p>
            </p:txBody>
          </p:sp>
        </p:grpSp>
      </p:grpSp>
      <p:sp>
        <p:nvSpPr>
          <p:cNvPr id="6" name="Freeform 6"/>
          <p:cNvSpPr/>
          <p:nvPr/>
        </p:nvSpPr>
        <p:spPr>
          <a:xfrm rot="-4118886">
            <a:off x="14039801" y="13309864"/>
            <a:ext cx="1506332" cy="1470728"/>
          </a:xfrm>
          <a:custGeom>
            <a:avLst/>
            <a:gdLst/>
            <a:ahLst/>
            <a:cxnLst/>
            <a:rect l="l" t="t" r="r" b="b"/>
            <a:pathLst>
              <a:path w="1506332" h="1470728">
                <a:moveTo>
                  <a:pt x="0" y="0"/>
                </a:moveTo>
                <a:lnTo>
                  <a:pt x="1506332" y="0"/>
                </a:lnTo>
                <a:lnTo>
                  <a:pt x="1506332" y="1470728"/>
                </a:lnTo>
                <a:lnTo>
                  <a:pt x="0" y="14707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3">
            <a:extLst>
              <a:ext uri="{FF2B5EF4-FFF2-40B4-BE49-F238E27FC236}">
                <a16:creationId xmlns:a16="http://schemas.microsoft.com/office/drawing/2014/main" id="{52F1381C-84F6-752A-0496-11E752EF045A}"/>
              </a:ext>
            </a:extLst>
          </p:cNvPr>
          <p:cNvGrpSpPr/>
          <p:nvPr/>
        </p:nvGrpSpPr>
        <p:grpSpPr>
          <a:xfrm>
            <a:off x="7332148" y="4651645"/>
            <a:ext cx="6188741" cy="3704938"/>
            <a:chOff x="1080632" y="9558653"/>
            <a:chExt cx="6188741" cy="3704938"/>
          </a:xfrm>
        </p:grpSpPr>
        <p:grpSp>
          <p:nvGrpSpPr>
            <p:cNvPr id="7" name="Group 7"/>
            <p:cNvGrpSpPr/>
            <p:nvPr/>
          </p:nvGrpSpPr>
          <p:grpSpPr>
            <a:xfrm>
              <a:off x="1080632" y="9933443"/>
              <a:ext cx="6188741" cy="3330148"/>
              <a:chOff x="0" y="0"/>
              <a:chExt cx="5448687" cy="2931927"/>
            </a:xfrm>
          </p:grpSpPr>
          <p:sp>
            <p:nvSpPr>
              <p:cNvPr id="8" name="Freeform 8"/>
              <p:cNvSpPr/>
              <p:nvPr/>
            </p:nvSpPr>
            <p:spPr>
              <a:xfrm>
                <a:off x="12700" y="12700"/>
                <a:ext cx="5381377" cy="2863347"/>
              </a:xfrm>
              <a:custGeom>
                <a:avLst/>
                <a:gdLst/>
                <a:ahLst/>
                <a:cxnLst/>
                <a:rect l="l" t="t" r="r" b="b"/>
                <a:pathLst>
                  <a:path w="5381377" h="2863347">
                    <a:moveTo>
                      <a:pt x="43180" y="2863347"/>
                    </a:moveTo>
                    <a:lnTo>
                      <a:pt x="5338197" y="2863347"/>
                    </a:lnTo>
                    <a:cubicBezTo>
                      <a:pt x="5362327" y="2863347"/>
                      <a:pt x="5381377" y="2844297"/>
                      <a:pt x="5381377" y="2820167"/>
                    </a:cubicBezTo>
                    <a:lnTo>
                      <a:pt x="5381377" y="43180"/>
                    </a:lnTo>
                    <a:cubicBezTo>
                      <a:pt x="5381377" y="19050"/>
                      <a:pt x="5362327" y="0"/>
                      <a:pt x="5338197" y="0"/>
                    </a:cubicBezTo>
                    <a:lnTo>
                      <a:pt x="43180" y="0"/>
                    </a:lnTo>
                    <a:cubicBezTo>
                      <a:pt x="19050" y="0"/>
                      <a:pt x="0" y="19050"/>
                      <a:pt x="0" y="43180"/>
                    </a:cubicBezTo>
                    <a:lnTo>
                      <a:pt x="0" y="2820167"/>
                    </a:lnTo>
                    <a:cubicBezTo>
                      <a:pt x="0" y="2844297"/>
                      <a:pt x="19050" y="2863347"/>
                      <a:pt x="43180" y="2863347"/>
                    </a:cubicBezTo>
                    <a:close/>
                  </a:path>
                </a:pathLst>
              </a:custGeom>
              <a:solidFill>
                <a:srgbClr val="FFFAF5"/>
              </a:solidFill>
            </p:spPr>
          </p:sp>
          <p:sp>
            <p:nvSpPr>
              <p:cNvPr id="9" name="Freeform 9"/>
              <p:cNvSpPr/>
              <p:nvPr/>
            </p:nvSpPr>
            <p:spPr>
              <a:xfrm>
                <a:off x="0" y="0"/>
                <a:ext cx="5448687" cy="2931927"/>
              </a:xfrm>
              <a:custGeom>
                <a:avLst/>
                <a:gdLst/>
                <a:ahLst/>
                <a:cxnLst/>
                <a:rect l="l" t="t" r="r" b="b"/>
                <a:pathLst>
                  <a:path w="5448687" h="2931927">
                    <a:moveTo>
                      <a:pt x="5405507" y="44450"/>
                    </a:moveTo>
                    <a:cubicBezTo>
                      <a:pt x="5400427" y="19050"/>
                      <a:pt x="5377567" y="0"/>
                      <a:pt x="5350897" y="0"/>
                    </a:cubicBezTo>
                    <a:lnTo>
                      <a:pt x="55880" y="0"/>
                    </a:lnTo>
                    <a:cubicBezTo>
                      <a:pt x="25400" y="0"/>
                      <a:pt x="0" y="25400"/>
                      <a:pt x="0" y="55880"/>
                    </a:cubicBezTo>
                    <a:lnTo>
                      <a:pt x="0" y="2832867"/>
                    </a:lnTo>
                    <a:cubicBezTo>
                      <a:pt x="0" y="2859537"/>
                      <a:pt x="17780" y="2881127"/>
                      <a:pt x="43180" y="2887477"/>
                    </a:cubicBezTo>
                    <a:cubicBezTo>
                      <a:pt x="48260" y="2912877"/>
                      <a:pt x="71120" y="2931927"/>
                      <a:pt x="97790" y="2931927"/>
                    </a:cubicBezTo>
                    <a:lnTo>
                      <a:pt x="5392807" y="2931927"/>
                    </a:lnTo>
                    <a:cubicBezTo>
                      <a:pt x="5423287" y="2931927"/>
                      <a:pt x="5448687" y="2906527"/>
                      <a:pt x="5448687" y="2876047"/>
                    </a:cubicBezTo>
                    <a:lnTo>
                      <a:pt x="5448687" y="99060"/>
                    </a:lnTo>
                    <a:cubicBezTo>
                      <a:pt x="5448687" y="72390"/>
                      <a:pt x="5430907" y="50800"/>
                      <a:pt x="5405507" y="44450"/>
                    </a:cubicBezTo>
                    <a:close/>
                    <a:moveTo>
                      <a:pt x="12700" y="2832867"/>
                    </a:moveTo>
                    <a:lnTo>
                      <a:pt x="12700" y="55880"/>
                    </a:lnTo>
                    <a:cubicBezTo>
                      <a:pt x="12700" y="31750"/>
                      <a:pt x="31750" y="12700"/>
                      <a:pt x="55880" y="12700"/>
                    </a:cubicBezTo>
                    <a:lnTo>
                      <a:pt x="5350897" y="12700"/>
                    </a:lnTo>
                    <a:cubicBezTo>
                      <a:pt x="5375027" y="12700"/>
                      <a:pt x="5394077" y="31750"/>
                      <a:pt x="5394077" y="55880"/>
                    </a:cubicBezTo>
                    <a:lnTo>
                      <a:pt x="5394077" y="2832867"/>
                    </a:lnTo>
                    <a:cubicBezTo>
                      <a:pt x="5394077" y="2856997"/>
                      <a:pt x="5375027" y="2876047"/>
                      <a:pt x="5350897" y="2876047"/>
                    </a:cubicBezTo>
                    <a:lnTo>
                      <a:pt x="55880" y="2876047"/>
                    </a:lnTo>
                    <a:cubicBezTo>
                      <a:pt x="31750" y="2876047"/>
                      <a:pt x="12700" y="2856997"/>
                      <a:pt x="12700" y="2832867"/>
                    </a:cubicBezTo>
                    <a:close/>
                  </a:path>
                </a:pathLst>
              </a:custGeom>
              <a:solidFill>
                <a:srgbClr val="000001"/>
              </a:solidFill>
            </p:spPr>
          </p:sp>
        </p:grpSp>
        <p:grpSp>
          <p:nvGrpSpPr>
            <p:cNvPr id="10" name="Group 10"/>
            <p:cNvGrpSpPr/>
            <p:nvPr/>
          </p:nvGrpSpPr>
          <p:grpSpPr>
            <a:xfrm>
              <a:off x="1364176" y="9558653"/>
              <a:ext cx="2962943" cy="694921"/>
              <a:chOff x="0" y="1"/>
              <a:chExt cx="3950591" cy="926560"/>
            </a:xfrm>
          </p:grpSpPr>
          <p:grpSp>
            <p:nvGrpSpPr>
              <p:cNvPr id="11" name="Group 11"/>
              <p:cNvGrpSpPr/>
              <p:nvPr/>
            </p:nvGrpSpPr>
            <p:grpSpPr>
              <a:xfrm>
                <a:off x="0" y="1"/>
                <a:ext cx="3950591" cy="926560"/>
                <a:chOff x="0" y="2"/>
                <a:chExt cx="6631076" cy="1555233"/>
              </a:xfrm>
            </p:grpSpPr>
            <p:sp>
              <p:nvSpPr>
                <p:cNvPr id="12" name="Freeform 12"/>
                <p:cNvSpPr/>
                <p:nvPr/>
              </p:nvSpPr>
              <p:spPr>
                <a:xfrm>
                  <a:off x="12701" y="12700"/>
                  <a:ext cx="6605677" cy="1542535"/>
                </a:xfrm>
                <a:custGeom>
                  <a:avLst/>
                  <a:gdLst/>
                  <a:ahLst/>
                  <a:cxnLst/>
                  <a:rect l="l" t="t" r="r" b="b"/>
                  <a:pathLst>
                    <a:path w="6605677" h="1890690">
                      <a:moveTo>
                        <a:pt x="5648731" y="1890690"/>
                      </a:moveTo>
                      <a:lnTo>
                        <a:pt x="956945" y="1890690"/>
                      </a:lnTo>
                      <a:cubicBezTo>
                        <a:pt x="428371" y="1890690"/>
                        <a:pt x="0" y="1462192"/>
                        <a:pt x="0" y="945345"/>
                      </a:cubicBezTo>
                      <a:cubicBezTo>
                        <a:pt x="0" y="428371"/>
                        <a:pt x="428371" y="0"/>
                        <a:pt x="956945" y="0"/>
                      </a:cubicBezTo>
                      <a:lnTo>
                        <a:pt x="5648731" y="0"/>
                      </a:lnTo>
                      <a:cubicBezTo>
                        <a:pt x="6177178" y="0"/>
                        <a:pt x="6605677" y="428371"/>
                        <a:pt x="6605677" y="945345"/>
                      </a:cubicBezTo>
                      <a:cubicBezTo>
                        <a:pt x="6605677" y="1462192"/>
                        <a:pt x="6177178" y="1890690"/>
                        <a:pt x="5648731" y="1890690"/>
                      </a:cubicBezTo>
                      <a:close/>
                    </a:path>
                  </a:pathLst>
                </a:custGeom>
                <a:solidFill>
                  <a:srgbClr val="F693BE"/>
                </a:solidFill>
              </p:spPr>
            </p:sp>
            <p:sp>
              <p:nvSpPr>
                <p:cNvPr id="13" name="Freeform 13"/>
                <p:cNvSpPr/>
                <p:nvPr/>
              </p:nvSpPr>
              <p:spPr>
                <a:xfrm>
                  <a:off x="0" y="2"/>
                  <a:ext cx="6631076" cy="1538573"/>
                </a:xfrm>
                <a:custGeom>
                  <a:avLst/>
                  <a:gdLst/>
                  <a:ahLst/>
                  <a:cxnLst/>
                  <a:rect l="l" t="t" r="r" b="b"/>
                  <a:pathLst>
                    <a:path w="6631077" h="1916090">
                      <a:moveTo>
                        <a:pt x="5661431" y="0"/>
                      </a:moveTo>
                      <a:lnTo>
                        <a:pt x="969645" y="0"/>
                      </a:lnTo>
                      <a:cubicBezTo>
                        <a:pt x="434975" y="0"/>
                        <a:pt x="0" y="434975"/>
                        <a:pt x="0" y="958045"/>
                      </a:cubicBezTo>
                      <a:cubicBezTo>
                        <a:pt x="0" y="1481115"/>
                        <a:pt x="434975" y="1916090"/>
                        <a:pt x="969645" y="1916090"/>
                      </a:cubicBezTo>
                      <a:lnTo>
                        <a:pt x="5661431" y="1916090"/>
                      </a:lnTo>
                      <a:cubicBezTo>
                        <a:pt x="6196101" y="1916090"/>
                        <a:pt x="6631077" y="1481115"/>
                        <a:pt x="6631077" y="958045"/>
                      </a:cubicBezTo>
                      <a:cubicBezTo>
                        <a:pt x="6631077" y="434975"/>
                        <a:pt x="6196101" y="0"/>
                        <a:pt x="5661431" y="0"/>
                      </a:cubicBezTo>
                      <a:close/>
                      <a:moveTo>
                        <a:pt x="5661431" y="1890690"/>
                      </a:moveTo>
                      <a:lnTo>
                        <a:pt x="969645" y="1890690"/>
                      </a:lnTo>
                      <a:cubicBezTo>
                        <a:pt x="448945" y="1890690"/>
                        <a:pt x="25400" y="1467145"/>
                        <a:pt x="25400" y="958045"/>
                      </a:cubicBezTo>
                      <a:cubicBezTo>
                        <a:pt x="25400" y="448945"/>
                        <a:pt x="448945" y="25400"/>
                        <a:pt x="969645" y="25400"/>
                      </a:cubicBezTo>
                      <a:lnTo>
                        <a:pt x="5661431" y="25400"/>
                      </a:lnTo>
                      <a:cubicBezTo>
                        <a:pt x="6182131" y="25400"/>
                        <a:pt x="6605677" y="448945"/>
                        <a:pt x="6605677" y="958045"/>
                      </a:cubicBezTo>
                      <a:cubicBezTo>
                        <a:pt x="6605677" y="1467145"/>
                        <a:pt x="6182131" y="1890690"/>
                        <a:pt x="5661431" y="1890690"/>
                      </a:cubicBezTo>
                      <a:close/>
                    </a:path>
                  </a:pathLst>
                </a:custGeom>
                <a:solidFill>
                  <a:srgbClr val="000001"/>
                </a:solidFill>
              </p:spPr>
            </p:sp>
          </p:grpSp>
          <p:sp>
            <p:nvSpPr>
              <p:cNvPr id="14" name="TextBox 14"/>
              <p:cNvSpPr txBox="1"/>
              <p:nvPr/>
            </p:nvSpPr>
            <p:spPr>
              <a:xfrm>
                <a:off x="155407" y="177706"/>
                <a:ext cx="3585848" cy="582758"/>
              </a:xfrm>
              <a:prstGeom prst="rect">
                <a:avLst/>
              </a:prstGeom>
            </p:spPr>
            <p:txBody>
              <a:bodyPr lIns="0" tIns="0" rIns="0" bIns="0" rtlCol="0" anchor="t">
                <a:spAutoFit/>
              </a:bodyPr>
              <a:lstStyle/>
              <a:p>
                <a:pPr marL="0" lvl="0" indent="0" algn="ctr">
                  <a:lnSpc>
                    <a:spcPts val="3334"/>
                  </a:lnSpc>
                  <a:spcBef>
                    <a:spcPct val="0"/>
                  </a:spcBef>
                </a:pPr>
                <a:r>
                  <a:rPr lang="en-US" sz="3031" b="1">
                    <a:solidFill>
                      <a:srgbClr val="000001"/>
                    </a:solidFill>
                    <a:latin typeface="Faustina Bold"/>
                    <a:ea typeface="Faustina Bold"/>
                    <a:cs typeface="Faustina Bold"/>
                    <a:sym typeface="Faustina Bold"/>
                  </a:rPr>
                  <a:t>Mục tiêu</a:t>
                </a:r>
              </a:p>
            </p:txBody>
          </p:sp>
        </p:grpSp>
      </p:grpSp>
      <p:grpSp>
        <p:nvGrpSpPr>
          <p:cNvPr id="45" name="Group 45"/>
          <p:cNvGrpSpPr/>
          <p:nvPr/>
        </p:nvGrpSpPr>
        <p:grpSpPr>
          <a:xfrm>
            <a:off x="2755901" y="502189"/>
            <a:ext cx="12192000" cy="671740"/>
            <a:chOff x="0" y="0"/>
            <a:chExt cx="13798397" cy="1470541"/>
          </a:xfrm>
          <a:solidFill>
            <a:srgbClr val="0070C0"/>
          </a:solidFill>
        </p:grpSpPr>
        <p:grpSp>
          <p:nvGrpSpPr>
            <p:cNvPr id="46" name="Group 46"/>
            <p:cNvGrpSpPr/>
            <p:nvPr/>
          </p:nvGrpSpPr>
          <p:grpSpPr>
            <a:xfrm>
              <a:off x="48407" y="1799"/>
              <a:ext cx="13701582" cy="1468742"/>
              <a:chOff x="0" y="0"/>
              <a:chExt cx="20797697" cy="2229410"/>
            </a:xfrm>
            <a:grpFill/>
          </p:grpSpPr>
          <p:sp>
            <p:nvSpPr>
              <p:cNvPr id="47" name="Freeform 47"/>
              <p:cNvSpPr/>
              <p:nvPr/>
            </p:nvSpPr>
            <p:spPr>
              <a:xfrm>
                <a:off x="12700" y="12700"/>
                <a:ext cx="20772296" cy="2204010"/>
              </a:xfrm>
              <a:custGeom>
                <a:avLst/>
                <a:gdLst/>
                <a:ahLst/>
                <a:cxnLst/>
                <a:rect l="l" t="t" r="r" b="b"/>
                <a:pathLst>
                  <a:path w="20772296" h="2204010">
                    <a:moveTo>
                      <a:pt x="19815352" y="2204010"/>
                    </a:moveTo>
                    <a:lnTo>
                      <a:pt x="956945" y="2204010"/>
                    </a:lnTo>
                    <a:cubicBezTo>
                      <a:pt x="428371" y="2204010"/>
                      <a:pt x="0" y="1775513"/>
                      <a:pt x="0" y="1102005"/>
                    </a:cubicBezTo>
                    <a:cubicBezTo>
                      <a:pt x="0" y="428371"/>
                      <a:pt x="428371" y="0"/>
                      <a:pt x="956945" y="0"/>
                    </a:cubicBezTo>
                    <a:lnTo>
                      <a:pt x="19815352" y="0"/>
                    </a:lnTo>
                    <a:cubicBezTo>
                      <a:pt x="20343799" y="0"/>
                      <a:pt x="20772296" y="428371"/>
                      <a:pt x="20772296" y="1102005"/>
                    </a:cubicBezTo>
                    <a:cubicBezTo>
                      <a:pt x="20772296" y="1775513"/>
                      <a:pt x="20343799" y="2204010"/>
                      <a:pt x="19815352" y="2204010"/>
                    </a:cubicBezTo>
                    <a:close/>
                  </a:path>
                </a:pathLst>
              </a:custGeom>
              <a:grpFill/>
            </p:spPr>
          </p:sp>
          <p:sp>
            <p:nvSpPr>
              <p:cNvPr id="48" name="Freeform 48"/>
              <p:cNvSpPr/>
              <p:nvPr/>
            </p:nvSpPr>
            <p:spPr>
              <a:xfrm>
                <a:off x="0" y="0"/>
                <a:ext cx="20797696" cy="2229410"/>
              </a:xfrm>
              <a:custGeom>
                <a:avLst/>
                <a:gdLst/>
                <a:ahLst/>
                <a:cxnLst/>
                <a:rect l="l" t="t" r="r" b="b"/>
                <a:pathLst>
                  <a:path w="20797696" h="2229410">
                    <a:moveTo>
                      <a:pt x="19828052" y="0"/>
                    </a:moveTo>
                    <a:lnTo>
                      <a:pt x="969645" y="0"/>
                    </a:lnTo>
                    <a:cubicBezTo>
                      <a:pt x="434975" y="0"/>
                      <a:pt x="0" y="434975"/>
                      <a:pt x="0" y="1114705"/>
                    </a:cubicBezTo>
                    <a:cubicBezTo>
                      <a:pt x="0" y="1794435"/>
                      <a:pt x="434975" y="2229410"/>
                      <a:pt x="969645" y="2229410"/>
                    </a:cubicBezTo>
                    <a:lnTo>
                      <a:pt x="19828052" y="2229410"/>
                    </a:lnTo>
                    <a:cubicBezTo>
                      <a:pt x="20362721" y="2229410"/>
                      <a:pt x="20797696" y="1794435"/>
                      <a:pt x="20797696" y="1114705"/>
                    </a:cubicBezTo>
                    <a:cubicBezTo>
                      <a:pt x="20797696" y="434975"/>
                      <a:pt x="20362721" y="0"/>
                      <a:pt x="19828052" y="0"/>
                    </a:cubicBezTo>
                    <a:close/>
                    <a:moveTo>
                      <a:pt x="19828052" y="2204010"/>
                    </a:moveTo>
                    <a:lnTo>
                      <a:pt x="969645" y="2204010"/>
                    </a:lnTo>
                    <a:cubicBezTo>
                      <a:pt x="448945" y="2204010"/>
                      <a:pt x="25400" y="1780466"/>
                      <a:pt x="25400" y="1114705"/>
                    </a:cubicBezTo>
                    <a:cubicBezTo>
                      <a:pt x="25400" y="448945"/>
                      <a:pt x="448945" y="25400"/>
                      <a:pt x="969645" y="25400"/>
                    </a:cubicBezTo>
                    <a:lnTo>
                      <a:pt x="19828052" y="25400"/>
                    </a:lnTo>
                    <a:cubicBezTo>
                      <a:pt x="20348752" y="25400"/>
                      <a:pt x="20772296" y="448945"/>
                      <a:pt x="20772296" y="1114705"/>
                    </a:cubicBezTo>
                    <a:cubicBezTo>
                      <a:pt x="20772296" y="1780466"/>
                      <a:pt x="20348752" y="2204010"/>
                      <a:pt x="19828052" y="2204010"/>
                    </a:cubicBezTo>
                    <a:close/>
                  </a:path>
                </a:pathLst>
              </a:custGeom>
              <a:grpFill/>
            </p:spPr>
          </p:sp>
        </p:grpSp>
        <p:grpSp>
          <p:nvGrpSpPr>
            <p:cNvPr id="49" name="Group 49"/>
            <p:cNvGrpSpPr/>
            <p:nvPr/>
          </p:nvGrpSpPr>
          <p:grpSpPr>
            <a:xfrm>
              <a:off x="0" y="0"/>
              <a:ext cx="13798397" cy="1470541"/>
              <a:chOff x="0" y="0"/>
              <a:chExt cx="20944652" cy="2232141"/>
            </a:xfrm>
            <a:grpFill/>
          </p:grpSpPr>
          <p:sp>
            <p:nvSpPr>
              <p:cNvPr id="50" name="Freeform 50"/>
              <p:cNvSpPr/>
              <p:nvPr/>
            </p:nvSpPr>
            <p:spPr>
              <a:xfrm>
                <a:off x="12700" y="12700"/>
                <a:ext cx="20919253" cy="2206741"/>
              </a:xfrm>
              <a:custGeom>
                <a:avLst/>
                <a:gdLst/>
                <a:ahLst/>
                <a:cxnLst/>
                <a:rect l="l" t="t" r="r" b="b"/>
                <a:pathLst>
                  <a:path w="20919252" h="2206741">
                    <a:moveTo>
                      <a:pt x="19962307" y="2206741"/>
                    </a:moveTo>
                    <a:lnTo>
                      <a:pt x="956945" y="2206741"/>
                    </a:lnTo>
                    <a:cubicBezTo>
                      <a:pt x="428371" y="2206741"/>
                      <a:pt x="0" y="1778243"/>
                      <a:pt x="0" y="1103370"/>
                    </a:cubicBezTo>
                    <a:cubicBezTo>
                      <a:pt x="0" y="428371"/>
                      <a:pt x="428371" y="0"/>
                      <a:pt x="956945" y="0"/>
                    </a:cubicBezTo>
                    <a:lnTo>
                      <a:pt x="19962307" y="0"/>
                    </a:lnTo>
                    <a:cubicBezTo>
                      <a:pt x="20490754" y="0"/>
                      <a:pt x="20919252" y="428371"/>
                      <a:pt x="20919252" y="1103370"/>
                    </a:cubicBezTo>
                    <a:cubicBezTo>
                      <a:pt x="20919252" y="1778243"/>
                      <a:pt x="20490754" y="2206741"/>
                      <a:pt x="19962307" y="2206741"/>
                    </a:cubicBezTo>
                    <a:close/>
                  </a:path>
                </a:pathLst>
              </a:custGeom>
              <a:grpFill/>
            </p:spPr>
          </p:sp>
          <p:sp>
            <p:nvSpPr>
              <p:cNvPr id="51" name="Freeform 51"/>
              <p:cNvSpPr/>
              <p:nvPr/>
            </p:nvSpPr>
            <p:spPr>
              <a:xfrm>
                <a:off x="0" y="0"/>
                <a:ext cx="20944652" cy="2232141"/>
              </a:xfrm>
              <a:custGeom>
                <a:avLst/>
                <a:gdLst/>
                <a:ahLst/>
                <a:cxnLst/>
                <a:rect l="l" t="t" r="r" b="b"/>
                <a:pathLst>
                  <a:path w="20944652" h="2232141">
                    <a:moveTo>
                      <a:pt x="19975007" y="0"/>
                    </a:moveTo>
                    <a:lnTo>
                      <a:pt x="969645" y="0"/>
                    </a:lnTo>
                    <a:cubicBezTo>
                      <a:pt x="434975" y="0"/>
                      <a:pt x="0" y="434975"/>
                      <a:pt x="0" y="1116070"/>
                    </a:cubicBezTo>
                    <a:cubicBezTo>
                      <a:pt x="0" y="1797166"/>
                      <a:pt x="434975" y="2232141"/>
                      <a:pt x="969645" y="2232141"/>
                    </a:cubicBezTo>
                    <a:lnTo>
                      <a:pt x="19975007" y="2232141"/>
                    </a:lnTo>
                    <a:cubicBezTo>
                      <a:pt x="20509677" y="2232141"/>
                      <a:pt x="20944652" y="1797166"/>
                      <a:pt x="20944652" y="1116070"/>
                    </a:cubicBezTo>
                    <a:cubicBezTo>
                      <a:pt x="20944652" y="434975"/>
                      <a:pt x="20509677" y="0"/>
                      <a:pt x="19975007" y="0"/>
                    </a:cubicBezTo>
                    <a:close/>
                    <a:moveTo>
                      <a:pt x="19975007" y="2206741"/>
                    </a:moveTo>
                    <a:lnTo>
                      <a:pt x="969645" y="2206741"/>
                    </a:lnTo>
                    <a:cubicBezTo>
                      <a:pt x="448945" y="2206741"/>
                      <a:pt x="25400" y="1783196"/>
                      <a:pt x="25400" y="1116070"/>
                    </a:cubicBezTo>
                    <a:cubicBezTo>
                      <a:pt x="25400" y="448945"/>
                      <a:pt x="448945" y="25400"/>
                      <a:pt x="969645" y="25400"/>
                    </a:cubicBezTo>
                    <a:lnTo>
                      <a:pt x="19975007" y="25400"/>
                    </a:lnTo>
                    <a:cubicBezTo>
                      <a:pt x="20495707" y="25400"/>
                      <a:pt x="20919252" y="448945"/>
                      <a:pt x="20919252" y="1116070"/>
                    </a:cubicBezTo>
                    <a:cubicBezTo>
                      <a:pt x="20919252" y="1783196"/>
                      <a:pt x="20495707" y="2206741"/>
                      <a:pt x="19975007" y="2206741"/>
                    </a:cubicBezTo>
                    <a:close/>
                  </a:path>
                </a:pathLst>
              </a:custGeom>
              <a:grpFill/>
            </p:spPr>
          </p:sp>
        </p:grpSp>
        <p:sp>
          <p:nvSpPr>
            <p:cNvPr id="52" name="TextBox 52"/>
            <p:cNvSpPr txBox="1"/>
            <p:nvPr/>
          </p:nvSpPr>
          <p:spPr>
            <a:xfrm>
              <a:off x="523725" y="38100"/>
              <a:ext cx="12847761" cy="572636"/>
            </a:xfrm>
            <a:prstGeom prst="rect">
              <a:avLst/>
            </a:prstGeom>
            <a:grpFill/>
          </p:spPr>
          <p:txBody>
            <a:bodyPr lIns="0" tIns="0" rIns="0" bIns="0" rtlCol="0" anchor="t">
              <a:spAutoFit/>
            </a:bodyPr>
            <a:lstStyle/>
            <a:p>
              <a:pPr algn="ctr">
                <a:lnSpc>
                  <a:spcPts val="3662"/>
                </a:lnSpc>
              </a:pPr>
              <a:r>
                <a:rPr lang="en-US" sz="2800" b="1">
                  <a:solidFill>
                    <a:schemeClr val="bg1"/>
                  </a:solidFill>
                  <a:latin typeface="Faustina Bold"/>
                  <a:ea typeface="Faustina Bold"/>
                  <a:cs typeface="Faustina Bold"/>
                  <a:sym typeface="Faustina Bold"/>
                </a:rPr>
                <a:t>PHÁT TRIỂN WEBSITE BÁN THỜI TRANG TÍCH HỢP AI THỬ ĐỒ ẢO</a:t>
              </a:r>
            </a:p>
          </p:txBody>
        </p:sp>
      </p:grpSp>
      <p:grpSp>
        <p:nvGrpSpPr>
          <p:cNvPr id="53" name="Group 53"/>
          <p:cNvGrpSpPr/>
          <p:nvPr/>
        </p:nvGrpSpPr>
        <p:grpSpPr>
          <a:xfrm>
            <a:off x="4575855" y="1398106"/>
            <a:ext cx="10379175" cy="492831"/>
            <a:chOff x="0" y="-158721"/>
            <a:chExt cx="13838900" cy="1449774"/>
          </a:xfrm>
        </p:grpSpPr>
        <p:grpSp>
          <p:nvGrpSpPr>
            <p:cNvPr id="54" name="Group 54"/>
            <p:cNvGrpSpPr/>
            <p:nvPr/>
          </p:nvGrpSpPr>
          <p:grpSpPr>
            <a:xfrm>
              <a:off x="0" y="-158721"/>
              <a:ext cx="13838900" cy="1449774"/>
              <a:chOff x="0" y="-104806"/>
              <a:chExt cx="9138027" cy="957307"/>
            </a:xfrm>
          </p:grpSpPr>
          <p:sp>
            <p:nvSpPr>
              <p:cNvPr id="55" name="Freeform 55"/>
              <p:cNvSpPr/>
              <p:nvPr/>
            </p:nvSpPr>
            <p:spPr>
              <a:xfrm>
                <a:off x="0" y="-104806"/>
                <a:ext cx="9070718" cy="645491"/>
              </a:xfrm>
              <a:custGeom>
                <a:avLst/>
                <a:gdLst/>
                <a:ahLst/>
                <a:cxnLst/>
                <a:rect l="l" t="t" r="r" b="b"/>
                <a:pathLst>
                  <a:path w="9070718" h="882759">
                    <a:moveTo>
                      <a:pt x="43180" y="882759"/>
                    </a:moveTo>
                    <a:lnTo>
                      <a:pt x="9027537" y="882759"/>
                    </a:lnTo>
                    <a:cubicBezTo>
                      <a:pt x="9051668" y="882759"/>
                      <a:pt x="9070718" y="863709"/>
                      <a:pt x="9070718" y="839579"/>
                    </a:cubicBezTo>
                    <a:lnTo>
                      <a:pt x="9070718" y="43180"/>
                    </a:lnTo>
                    <a:cubicBezTo>
                      <a:pt x="9070718" y="19050"/>
                      <a:pt x="9051668" y="0"/>
                      <a:pt x="9027537" y="0"/>
                    </a:cubicBezTo>
                    <a:lnTo>
                      <a:pt x="43180" y="0"/>
                    </a:lnTo>
                    <a:cubicBezTo>
                      <a:pt x="19050" y="0"/>
                      <a:pt x="0" y="19050"/>
                      <a:pt x="0" y="43180"/>
                    </a:cubicBezTo>
                    <a:lnTo>
                      <a:pt x="0" y="839579"/>
                    </a:lnTo>
                    <a:cubicBezTo>
                      <a:pt x="0" y="863709"/>
                      <a:pt x="19050" y="882759"/>
                      <a:pt x="43180" y="882759"/>
                    </a:cubicBezTo>
                    <a:close/>
                  </a:path>
                </a:pathLst>
              </a:custGeom>
              <a:solidFill>
                <a:srgbClr val="FFFAF5"/>
              </a:solidFill>
            </p:spPr>
            <p:txBody>
              <a:bodyPr/>
              <a:lstStyle/>
              <a:p>
                <a:endParaRPr lang="en-US"/>
              </a:p>
            </p:txBody>
          </p:sp>
          <p:sp>
            <p:nvSpPr>
              <p:cNvPr id="56" name="Freeform 56"/>
              <p:cNvSpPr/>
              <p:nvPr/>
            </p:nvSpPr>
            <p:spPr>
              <a:xfrm>
                <a:off x="0" y="-98838"/>
                <a:ext cx="9138027" cy="951339"/>
              </a:xfrm>
              <a:custGeom>
                <a:avLst/>
                <a:gdLst/>
                <a:ahLst/>
                <a:cxnLst/>
                <a:rect l="l" t="t" r="r" b="b"/>
                <a:pathLst>
                  <a:path w="9138027" h="951339">
                    <a:moveTo>
                      <a:pt x="9094848" y="44450"/>
                    </a:moveTo>
                    <a:cubicBezTo>
                      <a:pt x="9089768" y="19050"/>
                      <a:pt x="9066908" y="0"/>
                      <a:pt x="9040237" y="0"/>
                    </a:cubicBezTo>
                    <a:lnTo>
                      <a:pt x="55880" y="0"/>
                    </a:lnTo>
                    <a:cubicBezTo>
                      <a:pt x="25400" y="0"/>
                      <a:pt x="0" y="25400"/>
                      <a:pt x="0" y="55880"/>
                    </a:cubicBezTo>
                    <a:lnTo>
                      <a:pt x="0" y="852279"/>
                    </a:lnTo>
                    <a:cubicBezTo>
                      <a:pt x="0" y="878949"/>
                      <a:pt x="17780" y="900539"/>
                      <a:pt x="43180" y="906889"/>
                    </a:cubicBezTo>
                    <a:cubicBezTo>
                      <a:pt x="48260" y="932289"/>
                      <a:pt x="71120" y="951339"/>
                      <a:pt x="97790" y="951339"/>
                    </a:cubicBezTo>
                    <a:lnTo>
                      <a:pt x="9082148" y="951339"/>
                    </a:lnTo>
                    <a:cubicBezTo>
                      <a:pt x="9112627" y="951339"/>
                      <a:pt x="9138027" y="925939"/>
                      <a:pt x="9138027" y="895459"/>
                    </a:cubicBezTo>
                    <a:lnTo>
                      <a:pt x="9138027" y="99060"/>
                    </a:lnTo>
                    <a:cubicBezTo>
                      <a:pt x="9138027" y="72390"/>
                      <a:pt x="9120248" y="50800"/>
                      <a:pt x="9094848" y="44450"/>
                    </a:cubicBezTo>
                    <a:close/>
                    <a:moveTo>
                      <a:pt x="12700" y="852279"/>
                    </a:moveTo>
                    <a:lnTo>
                      <a:pt x="12700" y="55880"/>
                    </a:lnTo>
                    <a:cubicBezTo>
                      <a:pt x="12700" y="31750"/>
                      <a:pt x="31750" y="12700"/>
                      <a:pt x="55880" y="12700"/>
                    </a:cubicBezTo>
                    <a:lnTo>
                      <a:pt x="9040237" y="12700"/>
                    </a:lnTo>
                    <a:cubicBezTo>
                      <a:pt x="9064368" y="12700"/>
                      <a:pt x="9083418" y="31750"/>
                      <a:pt x="9083418" y="55880"/>
                    </a:cubicBezTo>
                    <a:lnTo>
                      <a:pt x="9083418" y="852279"/>
                    </a:lnTo>
                    <a:cubicBezTo>
                      <a:pt x="9083418" y="876409"/>
                      <a:pt x="9064368" y="895459"/>
                      <a:pt x="9040237" y="895459"/>
                    </a:cubicBezTo>
                    <a:lnTo>
                      <a:pt x="55880" y="895459"/>
                    </a:lnTo>
                    <a:cubicBezTo>
                      <a:pt x="31750" y="895459"/>
                      <a:pt x="12700" y="876409"/>
                      <a:pt x="12700" y="852279"/>
                    </a:cubicBezTo>
                    <a:close/>
                  </a:path>
                </a:pathLst>
              </a:custGeom>
              <a:solidFill>
                <a:srgbClr val="000001"/>
              </a:solidFill>
            </p:spPr>
          </p:sp>
        </p:grpSp>
        <p:sp>
          <p:nvSpPr>
            <p:cNvPr id="57" name="TextBox 57"/>
            <p:cNvSpPr txBox="1"/>
            <p:nvPr/>
          </p:nvSpPr>
          <p:spPr>
            <a:xfrm>
              <a:off x="270220" y="10790"/>
              <a:ext cx="13113123" cy="538441"/>
            </a:xfrm>
            <a:prstGeom prst="rect">
              <a:avLst/>
            </a:prstGeom>
          </p:spPr>
          <p:txBody>
            <a:bodyPr lIns="0" tIns="0" rIns="0" bIns="0" rtlCol="0" anchor="t">
              <a:spAutoFit/>
            </a:bodyPr>
            <a:lstStyle/>
            <a:p>
              <a:pPr algn="ctr">
                <a:lnSpc>
                  <a:spcPts val="2353"/>
                </a:lnSpc>
              </a:pPr>
              <a:r>
                <a:rPr lang="en-US" sz="1883">
                  <a:solidFill>
                    <a:srgbClr val="000001"/>
                  </a:solidFill>
                  <a:latin typeface="Asap"/>
                  <a:ea typeface="Asap"/>
                  <a:cs typeface="Asap"/>
                  <a:sym typeface="Asap"/>
                </a:rPr>
                <a:t>Sinh viên thực hiện: </a:t>
              </a:r>
              <a:r>
                <a:rPr lang="en-US" sz="1883" b="1">
                  <a:solidFill>
                    <a:srgbClr val="000001"/>
                  </a:solidFill>
                  <a:latin typeface="Asap"/>
                  <a:ea typeface="Asap"/>
                  <a:cs typeface="Asap"/>
                  <a:sym typeface="Asap"/>
                </a:rPr>
                <a:t>Tô Văn Tới </a:t>
              </a:r>
              <a:r>
                <a:rPr lang="en-US" sz="1883">
                  <a:solidFill>
                    <a:srgbClr val="000001"/>
                  </a:solidFill>
                  <a:latin typeface="Asap"/>
                  <a:ea typeface="Asap"/>
                  <a:cs typeface="Asap"/>
                  <a:sym typeface="Asap"/>
                </a:rPr>
                <a:t>		Giảng viên hướng dẫn: </a:t>
              </a:r>
              <a:r>
                <a:rPr lang="en-US" sz="1883" b="1">
                  <a:solidFill>
                    <a:srgbClr val="000001"/>
                  </a:solidFill>
                  <a:latin typeface="Asap"/>
                  <a:ea typeface="Asap"/>
                  <a:cs typeface="Asap"/>
                  <a:sym typeface="Asap"/>
                </a:rPr>
                <a:t>ThS. Phạm Minh Đương</a:t>
              </a:r>
              <a:endParaRPr lang="en-US" sz="1883">
                <a:solidFill>
                  <a:srgbClr val="000001"/>
                </a:solidFill>
                <a:latin typeface="Asap"/>
                <a:ea typeface="Asap"/>
                <a:cs typeface="Asap"/>
                <a:sym typeface="Asap"/>
              </a:endParaRPr>
            </a:p>
          </p:txBody>
        </p:sp>
      </p:grpSp>
      <p:sp>
        <p:nvSpPr>
          <p:cNvPr id="65" name="Freeform 65"/>
          <p:cNvSpPr/>
          <p:nvPr/>
        </p:nvSpPr>
        <p:spPr>
          <a:xfrm>
            <a:off x="523157" y="19616249"/>
            <a:ext cx="221121" cy="221121"/>
          </a:xfrm>
          <a:custGeom>
            <a:avLst/>
            <a:gdLst/>
            <a:ahLst/>
            <a:cxnLst/>
            <a:rect l="l" t="t" r="r" b="b"/>
            <a:pathLst>
              <a:path w="221121" h="221121">
                <a:moveTo>
                  <a:pt x="0" y="0"/>
                </a:moveTo>
                <a:lnTo>
                  <a:pt x="221121" y="0"/>
                </a:lnTo>
                <a:lnTo>
                  <a:pt x="221121" y="221121"/>
                </a:lnTo>
                <a:lnTo>
                  <a:pt x="0" y="2211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9" name="Freeform 69"/>
          <p:cNvSpPr/>
          <p:nvPr/>
        </p:nvSpPr>
        <p:spPr>
          <a:xfrm>
            <a:off x="14236632" y="3530035"/>
            <a:ext cx="221121" cy="221121"/>
          </a:xfrm>
          <a:custGeom>
            <a:avLst/>
            <a:gdLst/>
            <a:ahLst/>
            <a:cxnLst/>
            <a:rect l="l" t="t" r="r" b="b"/>
            <a:pathLst>
              <a:path w="221121" h="221121">
                <a:moveTo>
                  <a:pt x="0" y="0"/>
                </a:moveTo>
                <a:lnTo>
                  <a:pt x="221121" y="0"/>
                </a:lnTo>
                <a:lnTo>
                  <a:pt x="221121" y="221121"/>
                </a:lnTo>
                <a:lnTo>
                  <a:pt x="0" y="22112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0" name="Freeform 70"/>
          <p:cNvSpPr/>
          <p:nvPr/>
        </p:nvSpPr>
        <p:spPr>
          <a:xfrm>
            <a:off x="14399693" y="16009245"/>
            <a:ext cx="221121" cy="221121"/>
          </a:xfrm>
          <a:custGeom>
            <a:avLst/>
            <a:gdLst/>
            <a:ahLst/>
            <a:cxnLst/>
            <a:rect l="l" t="t" r="r" b="b"/>
            <a:pathLst>
              <a:path w="221121" h="221121">
                <a:moveTo>
                  <a:pt x="0" y="0"/>
                </a:moveTo>
                <a:lnTo>
                  <a:pt x="221121" y="0"/>
                </a:lnTo>
                <a:lnTo>
                  <a:pt x="221121" y="221120"/>
                </a:lnTo>
                <a:lnTo>
                  <a:pt x="0" y="22112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2" name="Freeform 72"/>
          <p:cNvSpPr/>
          <p:nvPr/>
        </p:nvSpPr>
        <p:spPr>
          <a:xfrm>
            <a:off x="378620" y="255240"/>
            <a:ext cx="1828517" cy="1843048"/>
          </a:xfrm>
          <a:custGeom>
            <a:avLst/>
            <a:gdLst/>
            <a:ahLst/>
            <a:cxnLst/>
            <a:rect l="l" t="t" r="r" b="b"/>
            <a:pathLst>
              <a:path w="2159320" h="2159320">
                <a:moveTo>
                  <a:pt x="0" y="0"/>
                </a:moveTo>
                <a:lnTo>
                  <a:pt x="2159321" y="0"/>
                </a:lnTo>
                <a:lnTo>
                  <a:pt x="2159321" y="2159320"/>
                </a:lnTo>
                <a:lnTo>
                  <a:pt x="0" y="2159320"/>
                </a:lnTo>
                <a:lnTo>
                  <a:pt x="0" y="0"/>
                </a:lnTo>
                <a:close/>
              </a:path>
            </a:pathLst>
          </a:custGeom>
          <a:blipFill>
            <a:blip r:embed="rId11"/>
            <a:stretch>
              <a:fillRect/>
            </a:stretch>
          </a:blipFill>
        </p:spPr>
      </p:sp>
      <p:sp>
        <p:nvSpPr>
          <p:cNvPr id="79" name="TextBox 79"/>
          <p:cNvSpPr txBox="1"/>
          <p:nvPr/>
        </p:nvSpPr>
        <p:spPr>
          <a:xfrm>
            <a:off x="7396126" y="5528890"/>
            <a:ext cx="5320802" cy="2667397"/>
          </a:xfrm>
          <a:prstGeom prst="rect">
            <a:avLst/>
          </a:prstGeom>
        </p:spPr>
        <p:txBody>
          <a:bodyPr lIns="0" tIns="0" rIns="0" bIns="0" rtlCol="0" anchor="t">
            <a:spAutoFit/>
          </a:bodyPr>
          <a:lstStyle/>
          <a:p>
            <a:pPr marL="436333" lvl="1" indent="-218166" algn="l">
              <a:lnSpc>
                <a:spcPts val="2627"/>
              </a:lnSpc>
              <a:buFont typeface="Arial"/>
              <a:buChar char="•"/>
            </a:pPr>
            <a:r>
              <a:rPr lang="en-US" sz="2400">
                <a:solidFill>
                  <a:srgbClr val="000001"/>
                </a:solidFill>
                <a:latin typeface="Asap"/>
                <a:ea typeface="Asap"/>
                <a:cs typeface="Asap"/>
                <a:sym typeface="Asap"/>
              </a:rPr>
              <a:t>Nâng cao trải nghiệm người dùng khi mua sắm online.</a:t>
            </a:r>
          </a:p>
          <a:p>
            <a:pPr marL="436333" lvl="1" indent="-218166" algn="l">
              <a:lnSpc>
                <a:spcPts val="2627"/>
              </a:lnSpc>
              <a:buFont typeface="Arial"/>
              <a:buChar char="•"/>
            </a:pPr>
            <a:r>
              <a:rPr lang="en-US" sz="2400">
                <a:solidFill>
                  <a:srgbClr val="000001"/>
                </a:solidFill>
                <a:latin typeface="Asap"/>
                <a:ea typeface="Asap"/>
                <a:cs typeface="Asap"/>
                <a:sym typeface="Asap"/>
              </a:rPr>
              <a:t>Cho phép khách hàng trực quan hóa sản phẩm trên chính hình ảnh của mình.</a:t>
            </a:r>
          </a:p>
          <a:p>
            <a:pPr marL="436333" lvl="1" indent="-218166" algn="l">
              <a:lnSpc>
                <a:spcPts val="2627"/>
              </a:lnSpc>
              <a:buFont typeface="Arial"/>
              <a:buChar char="•"/>
            </a:pPr>
            <a:r>
              <a:rPr lang="en-US" sz="2400">
                <a:solidFill>
                  <a:srgbClr val="000001"/>
                </a:solidFill>
                <a:latin typeface="Asap"/>
                <a:ea typeface="Asap"/>
                <a:cs typeface="Asap"/>
                <a:sym typeface="Asap"/>
              </a:rPr>
              <a:t>Tăng mức độ hài lòng, giảm hoàn trả hàng hóa và thúc đẩy tỷ lệ chuyển đổi mua hàng</a:t>
            </a:r>
            <a:r>
              <a:rPr lang="en-US" sz="2020">
                <a:solidFill>
                  <a:srgbClr val="000001"/>
                </a:solidFill>
                <a:latin typeface="Asap"/>
                <a:ea typeface="Asap"/>
                <a:cs typeface="Asap"/>
                <a:sym typeface="Asap"/>
              </a:rPr>
              <a:t>.</a:t>
            </a:r>
          </a:p>
        </p:txBody>
      </p:sp>
      <p:grpSp>
        <p:nvGrpSpPr>
          <p:cNvPr id="27" name="Group 27"/>
          <p:cNvGrpSpPr/>
          <p:nvPr/>
        </p:nvGrpSpPr>
        <p:grpSpPr>
          <a:xfrm>
            <a:off x="-2866476" y="14136468"/>
            <a:ext cx="17527442" cy="4859428"/>
            <a:chOff x="-2140933" y="0"/>
            <a:chExt cx="10392587" cy="4939920"/>
          </a:xfrm>
        </p:grpSpPr>
        <p:grpSp>
          <p:nvGrpSpPr>
            <p:cNvPr id="28" name="Group 28"/>
            <p:cNvGrpSpPr/>
            <p:nvPr/>
          </p:nvGrpSpPr>
          <p:grpSpPr>
            <a:xfrm>
              <a:off x="0" y="499722"/>
              <a:ext cx="8251654" cy="4440198"/>
              <a:chOff x="0" y="0"/>
              <a:chExt cx="5448687" cy="2931927"/>
            </a:xfrm>
          </p:grpSpPr>
          <p:sp>
            <p:nvSpPr>
              <p:cNvPr id="29" name="Freeform 29"/>
              <p:cNvSpPr/>
              <p:nvPr/>
            </p:nvSpPr>
            <p:spPr>
              <a:xfrm>
                <a:off x="12700" y="12700"/>
                <a:ext cx="5381377" cy="2863347"/>
              </a:xfrm>
              <a:custGeom>
                <a:avLst/>
                <a:gdLst/>
                <a:ahLst/>
                <a:cxnLst/>
                <a:rect l="l" t="t" r="r" b="b"/>
                <a:pathLst>
                  <a:path w="5381377" h="2863347">
                    <a:moveTo>
                      <a:pt x="43180" y="2863347"/>
                    </a:moveTo>
                    <a:lnTo>
                      <a:pt x="5338197" y="2863347"/>
                    </a:lnTo>
                    <a:cubicBezTo>
                      <a:pt x="5362327" y="2863347"/>
                      <a:pt x="5381377" y="2844297"/>
                      <a:pt x="5381377" y="2820167"/>
                    </a:cubicBezTo>
                    <a:lnTo>
                      <a:pt x="5381377" y="43180"/>
                    </a:lnTo>
                    <a:cubicBezTo>
                      <a:pt x="5381377" y="19050"/>
                      <a:pt x="5362327" y="0"/>
                      <a:pt x="5338197" y="0"/>
                    </a:cubicBezTo>
                    <a:lnTo>
                      <a:pt x="43180" y="0"/>
                    </a:lnTo>
                    <a:cubicBezTo>
                      <a:pt x="19050" y="0"/>
                      <a:pt x="0" y="19050"/>
                      <a:pt x="0" y="43180"/>
                    </a:cubicBezTo>
                    <a:lnTo>
                      <a:pt x="0" y="2820167"/>
                    </a:lnTo>
                    <a:cubicBezTo>
                      <a:pt x="0" y="2844297"/>
                      <a:pt x="19050" y="2863347"/>
                      <a:pt x="43180" y="2863347"/>
                    </a:cubicBezTo>
                    <a:close/>
                  </a:path>
                </a:pathLst>
              </a:custGeom>
              <a:solidFill>
                <a:srgbClr val="FFFAF5"/>
              </a:solidFill>
            </p:spPr>
          </p:sp>
          <p:sp>
            <p:nvSpPr>
              <p:cNvPr id="30" name="Freeform 30"/>
              <p:cNvSpPr/>
              <p:nvPr/>
            </p:nvSpPr>
            <p:spPr>
              <a:xfrm>
                <a:off x="0" y="0"/>
                <a:ext cx="5448687" cy="2931927"/>
              </a:xfrm>
              <a:custGeom>
                <a:avLst/>
                <a:gdLst/>
                <a:ahLst/>
                <a:cxnLst/>
                <a:rect l="l" t="t" r="r" b="b"/>
                <a:pathLst>
                  <a:path w="5448687" h="2931927">
                    <a:moveTo>
                      <a:pt x="5405507" y="44450"/>
                    </a:moveTo>
                    <a:cubicBezTo>
                      <a:pt x="5400427" y="19050"/>
                      <a:pt x="5377567" y="0"/>
                      <a:pt x="5350897" y="0"/>
                    </a:cubicBezTo>
                    <a:lnTo>
                      <a:pt x="55880" y="0"/>
                    </a:lnTo>
                    <a:cubicBezTo>
                      <a:pt x="25400" y="0"/>
                      <a:pt x="0" y="25400"/>
                      <a:pt x="0" y="55880"/>
                    </a:cubicBezTo>
                    <a:lnTo>
                      <a:pt x="0" y="2832867"/>
                    </a:lnTo>
                    <a:cubicBezTo>
                      <a:pt x="0" y="2859537"/>
                      <a:pt x="17780" y="2881127"/>
                      <a:pt x="43180" y="2887477"/>
                    </a:cubicBezTo>
                    <a:cubicBezTo>
                      <a:pt x="48260" y="2912877"/>
                      <a:pt x="71120" y="2931927"/>
                      <a:pt x="97790" y="2931927"/>
                    </a:cubicBezTo>
                    <a:lnTo>
                      <a:pt x="5392807" y="2931927"/>
                    </a:lnTo>
                    <a:cubicBezTo>
                      <a:pt x="5423287" y="2931927"/>
                      <a:pt x="5448687" y="2906527"/>
                      <a:pt x="5448687" y="2876047"/>
                    </a:cubicBezTo>
                    <a:lnTo>
                      <a:pt x="5448687" y="99060"/>
                    </a:lnTo>
                    <a:cubicBezTo>
                      <a:pt x="5448687" y="72390"/>
                      <a:pt x="5430907" y="50800"/>
                      <a:pt x="5405507" y="44450"/>
                    </a:cubicBezTo>
                    <a:close/>
                    <a:moveTo>
                      <a:pt x="12700" y="2832867"/>
                    </a:moveTo>
                    <a:lnTo>
                      <a:pt x="12700" y="55880"/>
                    </a:lnTo>
                    <a:cubicBezTo>
                      <a:pt x="12700" y="31750"/>
                      <a:pt x="31750" y="12700"/>
                      <a:pt x="55880" y="12700"/>
                    </a:cubicBezTo>
                    <a:lnTo>
                      <a:pt x="5350897" y="12700"/>
                    </a:lnTo>
                    <a:cubicBezTo>
                      <a:pt x="5375027" y="12700"/>
                      <a:pt x="5394077" y="31750"/>
                      <a:pt x="5394077" y="55880"/>
                    </a:cubicBezTo>
                    <a:lnTo>
                      <a:pt x="5394077" y="2832867"/>
                    </a:lnTo>
                    <a:cubicBezTo>
                      <a:pt x="5394077" y="2856997"/>
                      <a:pt x="5375027" y="2876047"/>
                      <a:pt x="5350897" y="2876047"/>
                    </a:cubicBezTo>
                    <a:lnTo>
                      <a:pt x="55880" y="2876047"/>
                    </a:lnTo>
                    <a:cubicBezTo>
                      <a:pt x="31750" y="2876047"/>
                      <a:pt x="12700" y="2856997"/>
                      <a:pt x="12700" y="2832867"/>
                    </a:cubicBezTo>
                    <a:close/>
                  </a:path>
                </a:pathLst>
              </a:custGeom>
              <a:solidFill>
                <a:srgbClr val="000001"/>
              </a:solidFill>
            </p:spPr>
          </p:sp>
        </p:grpSp>
        <p:grpSp>
          <p:nvGrpSpPr>
            <p:cNvPr id="31" name="Group 31"/>
            <p:cNvGrpSpPr/>
            <p:nvPr/>
          </p:nvGrpSpPr>
          <p:grpSpPr>
            <a:xfrm>
              <a:off x="378058" y="0"/>
              <a:ext cx="1718327" cy="926851"/>
              <a:chOff x="0" y="0"/>
              <a:chExt cx="2884215" cy="1555722"/>
            </a:xfrm>
          </p:grpSpPr>
          <p:sp>
            <p:nvSpPr>
              <p:cNvPr id="32" name="Freeform 32"/>
              <p:cNvSpPr/>
              <p:nvPr/>
            </p:nvSpPr>
            <p:spPr>
              <a:xfrm>
                <a:off x="12701" y="12702"/>
                <a:ext cx="2871514" cy="1543020"/>
              </a:xfrm>
              <a:custGeom>
                <a:avLst/>
                <a:gdLst/>
                <a:ahLst/>
                <a:cxnLst/>
                <a:rect l="l" t="t" r="r" b="b"/>
                <a:pathLst>
                  <a:path w="12231678" h="1890690">
                    <a:moveTo>
                      <a:pt x="11274733" y="1890690"/>
                    </a:moveTo>
                    <a:lnTo>
                      <a:pt x="956945" y="1890690"/>
                    </a:lnTo>
                    <a:cubicBezTo>
                      <a:pt x="428371" y="1890690"/>
                      <a:pt x="0" y="1462192"/>
                      <a:pt x="0" y="945345"/>
                    </a:cubicBezTo>
                    <a:cubicBezTo>
                      <a:pt x="0" y="428371"/>
                      <a:pt x="428371" y="0"/>
                      <a:pt x="956945" y="0"/>
                    </a:cubicBezTo>
                    <a:lnTo>
                      <a:pt x="11274733" y="0"/>
                    </a:lnTo>
                    <a:cubicBezTo>
                      <a:pt x="11803180" y="0"/>
                      <a:pt x="12231678" y="428371"/>
                      <a:pt x="12231678" y="945345"/>
                    </a:cubicBezTo>
                    <a:cubicBezTo>
                      <a:pt x="12231678" y="1462192"/>
                      <a:pt x="11803180" y="1890690"/>
                      <a:pt x="11274733" y="1890690"/>
                    </a:cubicBezTo>
                    <a:close/>
                  </a:path>
                </a:pathLst>
              </a:custGeom>
            </p:spPr>
            <p:style>
              <a:lnRef idx="1">
                <a:schemeClr val="accent6"/>
              </a:lnRef>
              <a:fillRef idx="2">
                <a:schemeClr val="accent6"/>
              </a:fillRef>
              <a:effectRef idx="1">
                <a:schemeClr val="accent6"/>
              </a:effectRef>
              <a:fontRef idx="minor">
                <a:schemeClr val="dk1"/>
              </a:fontRef>
            </p:style>
          </p:sp>
          <p:sp>
            <p:nvSpPr>
              <p:cNvPr id="33" name="Freeform 33"/>
              <p:cNvSpPr/>
              <p:nvPr/>
            </p:nvSpPr>
            <p:spPr>
              <a:xfrm>
                <a:off x="0" y="0"/>
                <a:ext cx="2871514" cy="1555720"/>
              </a:xfrm>
              <a:custGeom>
                <a:avLst/>
                <a:gdLst/>
                <a:ahLst/>
                <a:cxnLst/>
                <a:rect l="l" t="t" r="r" b="b"/>
                <a:pathLst>
                  <a:path w="12257078" h="1916090">
                    <a:moveTo>
                      <a:pt x="11287433" y="0"/>
                    </a:moveTo>
                    <a:lnTo>
                      <a:pt x="969645" y="0"/>
                    </a:lnTo>
                    <a:cubicBezTo>
                      <a:pt x="434975" y="0"/>
                      <a:pt x="0" y="434975"/>
                      <a:pt x="0" y="958045"/>
                    </a:cubicBezTo>
                    <a:cubicBezTo>
                      <a:pt x="0" y="1481115"/>
                      <a:pt x="434975" y="1916090"/>
                      <a:pt x="969645" y="1916090"/>
                    </a:cubicBezTo>
                    <a:lnTo>
                      <a:pt x="11287433" y="1916090"/>
                    </a:lnTo>
                    <a:cubicBezTo>
                      <a:pt x="11822103" y="1916090"/>
                      <a:pt x="12257078" y="1481115"/>
                      <a:pt x="12257078" y="958045"/>
                    </a:cubicBezTo>
                    <a:cubicBezTo>
                      <a:pt x="12257078" y="434975"/>
                      <a:pt x="11822103" y="0"/>
                      <a:pt x="11287433" y="0"/>
                    </a:cubicBezTo>
                    <a:close/>
                    <a:moveTo>
                      <a:pt x="11287433" y="1890690"/>
                    </a:moveTo>
                    <a:lnTo>
                      <a:pt x="969645" y="1890690"/>
                    </a:lnTo>
                    <a:cubicBezTo>
                      <a:pt x="448945" y="1890690"/>
                      <a:pt x="25400" y="1467145"/>
                      <a:pt x="25400" y="958045"/>
                    </a:cubicBezTo>
                    <a:cubicBezTo>
                      <a:pt x="25400" y="448945"/>
                      <a:pt x="448945" y="25400"/>
                      <a:pt x="969645" y="25400"/>
                    </a:cubicBezTo>
                    <a:lnTo>
                      <a:pt x="11287433" y="25400"/>
                    </a:lnTo>
                    <a:cubicBezTo>
                      <a:pt x="11808133" y="25400"/>
                      <a:pt x="12231678" y="448945"/>
                      <a:pt x="12231678" y="958045"/>
                    </a:cubicBezTo>
                    <a:cubicBezTo>
                      <a:pt x="12231678" y="1467145"/>
                      <a:pt x="11808133" y="1890690"/>
                      <a:pt x="11287433" y="1890690"/>
                    </a:cubicBezTo>
                    <a:close/>
                  </a:path>
                </a:pathLst>
              </a:custGeom>
              <a:solidFill>
                <a:srgbClr val="000001"/>
              </a:solidFill>
            </p:spPr>
          </p:sp>
        </p:grpSp>
        <p:sp>
          <p:nvSpPr>
            <p:cNvPr id="34" name="TextBox 34"/>
            <p:cNvSpPr txBox="1"/>
            <p:nvPr/>
          </p:nvSpPr>
          <p:spPr>
            <a:xfrm>
              <a:off x="-2140933" y="439380"/>
              <a:ext cx="6859917" cy="304465"/>
            </a:xfrm>
            <a:prstGeom prst="rect">
              <a:avLst/>
            </a:prstGeom>
          </p:spPr>
          <p:txBody>
            <a:bodyPr lIns="0" tIns="0" rIns="0" bIns="0" rtlCol="0" anchor="t">
              <a:spAutoFit/>
            </a:bodyPr>
            <a:lstStyle/>
            <a:p>
              <a:pPr marL="0" lvl="0" indent="0" algn="ctr">
                <a:lnSpc>
                  <a:spcPts val="3334"/>
                </a:lnSpc>
                <a:spcBef>
                  <a:spcPct val="0"/>
                </a:spcBef>
              </a:pPr>
              <a:r>
                <a:rPr lang="en-US" sz="5400" b="1">
                  <a:solidFill>
                    <a:srgbClr val="000001"/>
                  </a:solidFill>
                  <a:latin typeface="Faustina Bold"/>
                  <a:ea typeface="Faustina Bold"/>
                  <a:cs typeface="Faustina Bold"/>
                  <a:sym typeface="Faustina Bold"/>
                </a:rPr>
                <a:t>Kết quả</a:t>
              </a:r>
            </a:p>
          </p:txBody>
        </p:sp>
      </p:grpSp>
      <p:pic>
        <p:nvPicPr>
          <p:cNvPr id="1026" name="Picture 2" descr="Shopping ">
            <a:extLst>
              <a:ext uri="{FF2B5EF4-FFF2-40B4-BE49-F238E27FC236}">
                <a16:creationId xmlns:a16="http://schemas.microsoft.com/office/drawing/2014/main" id="{C81BA770-51A5-830C-6ED5-B8F05DFAD30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802" y="2074084"/>
            <a:ext cx="1940882" cy="194088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hatbot ">
            <a:extLst>
              <a:ext uri="{FF2B5EF4-FFF2-40B4-BE49-F238E27FC236}">
                <a16:creationId xmlns:a16="http://schemas.microsoft.com/office/drawing/2014/main" id="{861D85F8-9F8D-F0D9-6D38-25479F9819F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198170" y="3825137"/>
            <a:ext cx="2403045" cy="2403045"/>
          </a:xfrm>
          <a:prstGeom prst="rect">
            <a:avLst/>
          </a:prstGeom>
          <a:noFill/>
          <a:extLst>
            <a:ext uri="{909E8E84-426E-40DD-AFC4-6F175D3DCCD1}">
              <a14:hiddenFill xmlns:a14="http://schemas.microsoft.com/office/drawing/2010/main">
                <a:solidFill>
                  <a:srgbClr val="FFFFFF"/>
                </a:solidFill>
              </a14:hiddenFill>
            </a:ext>
          </a:extLst>
        </p:spPr>
      </p:pic>
      <p:grpSp>
        <p:nvGrpSpPr>
          <p:cNvPr id="1027" name="Group 1026">
            <a:extLst>
              <a:ext uri="{FF2B5EF4-FFF2-40B4-BE49-F238E27FC236}">
                <a16:creationId xmlns:a16="http://schemas.microsoft.com/office/drawing/2014/main" id="{A6C6F2B2-1B4F-A36D-6A95-E634C93033FD}"/>
              </a:ext>
            </a:extLst>
          </p:cNvPr>
          <p:cNvGrpSpPr/>
          <p:nvPr/>
        </p:nvGrpSpPr>
        <p:grpSpPr>
          <a:xfrm>
            <a:off x="2713671" y="2256581"/>
            <a:ext cx="10243008" cy="1479657"/>
            <a:chOff x="1080632" y="5864904"/>
            <a:chExt cx="6341141" cy="3482548"/>
          </a:xfrm>
        </p:grpSpPr>
        <p:grpSp>
          <p:nvGrpSpPr>
            <p:cNvPr id="1029" name="Group 3">
              <a:extLst>
                <a:ext uri="{FF2B5EF4-FFF2-40B4-BE49-F238E27FC236}">
                  <a16:creationId xmlns:a16="http://schemas.microsoft.com/office/drawing/2014/main" id="{CAAE1EFC-5F8C-FAE3-9F49-657B33C1E61D}"/>
                </a:ext>
              </a:extLst>
            </p:cNvPr>
            <p:cNvGrpSpPr/>
            <p:nvPr/>
          </p:nvGrpSpPr>
          <p:grpSpPr>
            <a:xfrm>
              <a:off x="1080632" y="5864904"/>
              <a:ext cx="6188741" cy="3330148"/>
              <a:chOff x="0" y="0"/>
              <a:chExt cx="5448687" cy="2931927"/>
            </a:xfrm>
          </p:grpSpPr>
          <p:sp>
            <p:nvSpPr>
              <p:cNvPr id="1044" name="Freeform 5">
                <a:extLst>
                  <a:ext uri="{FF2B5EF4-FFF2-40B4-BE49-F238E27FC236}">
                    <a16:creationId xmlns:a16="http://schemas.microsoft.com/office/drawing/2014/main" id="{50A21677-60E0-CEF9-E50E-862CC6982351}"/>
                  </a:ext>
                </a:extLst>
              </p:cNvPr>
              <p:cNvSpPr/>
              <p:nvPr/>
            </p:nvSpPr>
            <p:spPr>
              <a:xfrm>
                <a:off x="0" y="0"/>
                <a:ext cx="5448687" cy="2931927"/>
              </a:xfrm>
              <a:custGeom>
                <a:avLst/>
                <a:gdLst/>
                <a:ahLst/>
                <a:cxnLst/>
                <a:rect l="l" t="t" r="r" b="b"/>
                <a:pathLst>
                  <a:path w="5448687" h="2931927">
                    <a:moveTo>
                      <a:pt x="5405507" y="44450"/>
                    </a:moveTo>
                    <a:cubicBezTo>
                      <a:pt x="5400427" y="19050"/>
                      <a:pt x="5377567" y="0"/>
                      <a:pt x="5350897" y="0"/>
                    </a:cubicBezTo>
                    <a:lnTo>
                      <a:pt x="55880" y="0"/>
                    </a:lnTo>
                    <a:cubicBezTo>
                      <a:pt x="25400" y="0"/>
                      <a:pt x="0" y="25400"/>
                      <a:pt x="0" y="55880"/>
                    </a:cubicBezTo>
                    <a:lnTo>
                      <a:pt x="0" y="2832867"/>
                    </a:lnTo>
                    <a:cubicBezTo>
                      <a:pt x="0" y="2859537"/>
                      <a:pt x="17780" y="2881127"/>
                      <a:pt x="43180" y="2887477"/>
                    </a:cubicBezTo>
                    <a:cubicBezTo>
                      <a:pt x="48260" y="2912877"/>
                      <a:pt x="71120" y="2931927"/>
                      <a:pt x="97790" y="2931927"/>
                    </a:cubicBezTo>
                    <a:lnTo>
                      <a:pt x="5392807" y="2931927"/>
                    </a:lnTo>
                    <a:cubicBezTo>
                      <a:pt x="5423287" y="2931927"/>
                      <a:pt x="5448687" y="2906527"/>
                      <a:pt x="5448687" y="2876047"/>
                    </a:cubicBezTo>
                    <a:lnTo>
                      <a:pt x="5448687" y="99060"/>
                    </a:lnTo>
                    <a:cubicBezTo>
                      <a:pt x="5448687" y="72390"/>
                      <a:pt x="5430907" y="50800"/>
                      <a:pt x="5405507" y="44450"/>
                    </a:cubicBezTo>
                    <a:close/>
                    <a:moveTo>
                      <a:pt x="12700" y="2832867"/>
                    </a:moveTo>
                    <a:lnTo>
                      <a:pt x="12700" y="55880"/>
                    </a:lnTo>
                    <a:cubicBezTo>
                      <a:pt x="12700" y="31750"/>
                      <a:pt x="31750" y="12700"/>
                      <a:pt x="55880" y="12700"/>
                    </a:cubicBezTo>
                    <a:lnTo>
                      <a:pt x="5350897" y="12700"/>
                    </a:lnTo>
                    <a:cubicBezTo>
                      <a:pt x="5375027" y="12700"/>
                      <a:pt x="5394077" y="31750"/>
                      <a:pt x="5394077" y="55880"/>
                    </a:cubicBezTo>
                    <a:lnTo>
                      <a:pt x="5394077" y="2832867"/>
                    </a:lnTo>
                    <a:cubicBezTo>
                      <a:pt x="5394077" y="2856997"/>
                      <a:pt x="5375027" y="2876047"/>
                      <a:pt x="5350897" y="2876047"/>
                    </a:cubicBezTo>
                    <a:lnTo>
                      <a:pt x="55880" y="2876047"/>
                    </a:lnTo>
                    <a:cubicBezTo>
                      <a:pt x="31750" y="2876047"/>
                      <a:pt x="12700" y="2856997"/>
                      <a:pt x="12700" y="2832867"/>
                    </a:cubicBezTo>
                    <a:close/>
                  </a:path>
                </a:pathLst>
              </a:custGeom>
              <a:solidFill>
                <a:srgbClr val="000001"/>
              </a:solidFill>
            </p:spPr>
          </p:sp>
          <p:sp>
            <p:nvSpPr>
              <p:cNvPr id="1043" name="Freeform 4">
                <a:extLst>
                  <a:ext uri="{FF2B5EF4-FFF2-40B4-BE49-F238E27FC236}">
                    <a16:creationId xmlns:a16="http://schemas.microsoft.com/office/drawing/2014/main" id="{CA658769-10A3-D1B6-F341-631FF22A9792}"/>
                  </a:ext>
                </a:extLst>
              </p:cNvPr>
              <p:cNvSpPr/>
              <p:nvPr/>
            </p:nvSpPr>
            <p:spPr>
              <a:xfrm>
                <a:off x="12700" y="12700"/>
                <a:ext cx="5381377" cy="2863347"/>
              </a:xfrm>
              <a:custGeom>
                <a:avLst/>
                <a:gdLst/>
                <a:ahLst/>
                <a:cxnLst/>
                <a:rect l="l" t="t" r="r" b="b"/>
                <a:pathLst>
                  <a:path w="5381377" h="2863347">
                    <a:moveTo>
                      <a:pt x="43180" y="2863347"/>
                    </a:moveTo>
                    <a:lnTo>
                      <a:pt x="5338197" y="2863347"/>
                    </a:lnTo>
                    <a:cubicBezTo>
                      <a:pt x="5362327" y="2863347"/>
                      <a:pt x="5381377" y="2844297"/>
                      <a:pt x="5381377" y="2820167"/>
                    </a:cubicBezTo>
                    <a:lnTo>
                      <a:pt x="5381377" y="43180"/>
                    </a:lnTo>
                    <a:cubicBezTo>
                      <a:pt x="5381377" y="19050"/>
                      <a:pt x="5362327" y="0"/>
                      <a:pt x="5338197" y="0"/>
                    </a:cubicBezTo>
                    <a:lnTo>
                      <a:pt x="43180" y="0"/>
                    </a:lnTo>
                    <a:cubicBezTo>
                      <a:pt x="19050" y="0"/>
                      <a:pt x="0" y="19050"/>
                      <a:pt x="0" y="43180"/>
                    </a:cubicBezTo>
                    <a:lnTo>
                      <a:pt x="0" y="2820167"/>
                    </a:lnTo>
                    <a:cubicBezTo>
                      <a:pt x="0" y="2844297"/>
                      <a:pt x="19050" y="2863347"/>
                      <a:pt x="43180" y="2863347"/>
                    </a:cubicBezTo>
                    <a:close/>
                  </a:path>
                </a:pathLst>
              </a:custGeom>
              <a:solidFill>
                <a:srgbClr val="FFFAF5"/>
              </a:solidFill>
            </p:spPr>
            <p:txBody>
              <a:bodyPr anchor="b"/>
              <a:lstStyle/>
              <a:p>
                <a:pPr lvl="1" algn="just"/>
                <a:r>
                  <a:rPr lang="en-US">
                    <a:solidFill>
                      <a:srgbClr val="000001"/>
                    </a:solidFill>
                    <a:latin typeface="Asap"/>
                    <a:ea typeface="Asap"/>
                    <a:cs typeface="Asap"/>
                    <a:sym typeface="Asap"/>
                  </a:rPr>
                  <a:t>Trong thời đại số, nhu cầu mua sắm thời trang trực tuyến ngày càng tăng, nhưng khách hàng khó hình dung sản phẩm có phù hợp hay không. Dự án này tích hợp AI thử đồ ảo vào website nhằm nâng cao trải nghiệm người dùng và tăng doanh số.</a:t>
                </a:r>
              </a:p>
              <a:p>
                <a:endParaRPr lang="en-US"/>
              </a:p>
            </p:txBody>
          </p:sp>
        </p:grpSp>
        <p:sp>
          <p:nvSpPr>
            <p:cNvPr id="1035" name="TextBox 81">
              <a:extLst>
                <a:ext uri="{FF2B5EF4-FFF2-40B4-BE49-F238E27FC236}">
                  <a16:creationId xmlns:a16="http://schemas.microsoft.com/office/drawing/2014/main" id="{A30F3DBA-D7A9-E233-9EA3-0D4054519009}"/>
                </a:ext>
              </a:extLst>
            </p:cNvPr>
            <p:cNvSpPr txBox="1"/>
            <p:nvPr/>
          </p:nvSpPr>
          <p:spPr>
            <a:xfrm>
              <a:off x="1514602" y="6649817"/>
              <a:ext cx="5320802" cy="810383"/>
            </a:xfrm>
            <a:prstGeom prst="rect">
              <a:avLst/>
            </a:prstGeom>
          </p:spPr>
          <p:txBody>
            <a:bodyPr lIns="0" tIns="0" rIns="0" bIns="0" rtlCol="0" anchor="t">
              <a:spAutoFit/>
            </a:bodyPr>
            <a:lstStyle/>
            <a:p>
              <a:pPr algn="l">
                <a:lnSpc>
                  <a:spcPts val="2627"/>
                </a:lnSpc>
              </a:pPr>
              <a:endParaRPr lang="en-US" sz="2020">
                <a:solidFill>
                  <a:srgbClr val="000001"/>
                </a:solidFill>
                <a:latin typeface="Asap"/>
                <a:ea typeface="Asap"/>
                <a:cs typeface="Asap"/>
                <a:sym typeface="Asap"/>
              </a:endParaRPr>
            </a:p>
          </p:txBody>
        </p:sp>
        <p:sp>
          <p:nvSpPr>
            <p:cNvPr id="1037" name="Freeform 5">
              <a:extLst>
                <a:ext uri="{FF2B5EF4-FFF2-40B4-BE49-F238E27FC236}">
                  <a16:creationId xmlns:a16="http://schemas.microsoft.com/office/drawing/2014/main" id="{334DE0A4-B906-C230-5DE7-114FE9BA7C2A}"/>
                </a:ext>
              </a:extLst>
            </p:cNvPr>
            <p:cNvSpPr/>
            <p:nvPr/>
          </p:nvSpPr>
          <p:spPr>
            <a:xfrm>
              <a:off x="1233032" y="6017304"/>
              <a:ext cx="6188741" cy="3330148"/>
            </a:xfrm>
            <a:custGeom>
              <a:avLst/>
              <a:gdLst/>
              <a:ahLst/>
              <a:cxnLst/>
              <a:rect l="l" t="t" r="r" b="b"/>
              <a:pathLst>
                <a:path w="5448687" h="2931927">
                  <a:moveTo>
                    <a:pt x="5405507" y="44450"/>
                  </a:moveTo>
                  <a:cubicBezTo>
                    <a:pt x="5400427" y="19050"/>
                    <a:pt x="5377567" y="0"/>
                    <a:pt x="5350897" y="0"/>
                  </a:cubicBezTo>
                  <a:lnTo>
                    <a:pt x="55880" y="0"/>
                  </a:lnTo>
                  <a:cubicBezTo>
                    <a:pt x="25400" y="0"/>
                    <a:pt x="0" y="25400"/>
                    <a:pt x="0" y="55880"/>
                  </a:cubicBezTo>
                  <a:lnTo>
                    <a:pt x="0" y="2832867"/>
                  </a:lnTo>
                  <a:cubicBezTo>
                    <a:pt x="0" y="2859537"/>
                    <a:pt x="17780" y="2881127"/>
                    <a:pt x="43180" y="2887477"/>
                  </a:cubicBezTo>
                  <a:cubicBezTo>
                    <a:pt x="48260" y="2912877"/>
                    <a:pt x="71120" y="2931927"/>
                    <a:pt x="97790" y="2931927"/>
                  </a:cubicBezTo>
                  <a:lnTo>
                    <a:pt x="5392807" y="2931927"/>
                  </a:lnTo>
                  <a:cubicBezTo>
                    <a:pt x="5423287" y="2931927"/>
                    <a:pt x="5448687" y="2906527"/>
                    <a:pt x="5448687" y="2876047"/>
                  </a:cubicBezTo>
                  <a:lnTo>
                    <a:pt x="5448687" y="99060"/>
                  </a:lnTo>
                  <a:cubicBezTo>
                    <a:pt x="5448687" y="72390"/>
                    <a:pt x="5430907" y="50800"/>
                    <a:pt x="5405507" y="44450"/>
                  </a:cubicBezTo>
                  <a:close/>
                  <a:moveTo>
                    <a:pt x="12700" y="2832867"/>
                  </a:moveTo>
                  <a:lnTo>
                    <a:pt x="12700" y="55880"/>
                  </a:lnTo>
                  <a:cubicBezTo>
                    <a:pt x="12700" y="31750"/>
                    <a:pt x="31750" y="12700"/>
                    <a:pt x="55880" y="12700"/>
                  </a:cubicBezTo>
                  <a:lnTo>
                    <a:pt x="5350897" y="12700"/>
                  </a:lnTo>
                  <a:cubicBezTo>
                    <a:pt x="5375027" y="12700"/>
                    <a:pt x="5394077" y="31750"/>
                    <a:pt x="5394077" y="55880"/>
                  </a:cubicBezTo>
                  <a:lnTo>
                    <a:pt x="5394077" y="2832867"/>
                  </a:lnTo>
                  <a:cubicBezTo>
                    <a:pt x="5394077" y="2856997"/>
                    <a:pt x="5375027" y="2876047"/>
                    <a:pt x="5350897" y="2876047"/>
                  </a:cubicBezTo>
                  <a:lnTo>
                    <a:pt x="55880" y="2876047"/>
                  </a:lnTo>
                  <a:cubicBezTo>
                    <a:pt x="31750" y="2876047"/>
                    <a:pt x="12700" y="2856997"/>
                    <a:pt x="12700" y="2832867"/>
                  </a:cubicBezTo>
                  <a:close/>
                </a:path>
              </a:pathLst>
            </a:custGeom>
            <a:solidFill>
              <a:srgbClr val="000001"/>
            </a:solidFill>
          </p:spPr>
        </p:sp>
      </p:grpSp>
      <p:sp>
        <p:nvSpPr>
          <p:cNvPr id="1050" name="TextBox 1049">
            <a:extLst>
              <a:ext uri="{FF2B5EF4-FFF2-40B4-BE49-F238E27FC236}">
                <a16:creationId xmlns:a16="http://schemas.microsoft.com/office/drawing/2014/main" id="{19F3E29D-9812-718C-F4DB-8049DF3C42D4}"/>
              </a:ext>
            </a:extLst>
          </p:cNvPr>
          <p:cNvSpPr txBox="1"/>
          <p:nvPr/>
        </p:nvSpPr>
        <p:spPr>
          <a:xfrm>
            <a:off x="559111" y="4838224"/>
            <a:ext cx="5654105" cy="2862322"/>
          </a:xfrm>
          <a:prstGeom prst="rect">
            <a:avLst/>
          </a:prstGeom>
          <a:noFill/>
        </p:spPr>
        <p:txBody>
          <a:bodyPr wrap="square">
            <a:spAutoFit/>
          </a:bodyPr>
          <a:lstStyle/>
          <a:p>
            <a:pPr marL="285750" indent="-285750">
              <a:buFont typeface="Arial" panose="020B0604020202020204" pitchFamily="34" charset="0"/>
              <a:buChar char="•"/>
            </a:pPr>
            <a:r>
              <a:rPr lang="vi-VN" sz="2000">
                <a:latin typeface="Asap" panose="020B0604020202020204" charset="0"/>
              </a:rPr>
              <a:t>Nghiên cứu giải pháp tích hợp AI thử đồ ảo vào hệ thống thương mại điện tử.</a:t>
            </a:r>
            <a:endParaRPr lang="en-US" sz="2000">
              <a:latin typeface="Asap" panose="020B0604020202020204" charset="0"/>
            </a:endParaRPr>
          </a:p>
          <a:p>
            <a:pPr marL="285750" indent="-285750">
              <a:buFont typeface="Arial" panose="020B0604020202020204" pitchFamily="34" charset="0"/>
              <a:buChar char="•"/>
            </a:pPr>
            <a:r>
              <a:rPr lang="vi-VN" sz="2000">
                <a:latin typeface="Asap" panose="020B0604020202020204" charset="0"/>
              </a:rPr>
              <a:t>Phân tích hành vi người dùng và nhu cầu thử đồ trực tuyến trong quá trình mua sắm.</a:t>
            </a:r>
            <a:endParaRPr lang="en-US" sz="2000">
              <a:latin typeface="Asap" panose="020B0604020202020204" charset="0"/>
            </a:endParaRPr>
          </a:p>
          <a:p>
            <a:pPr marL="285750" indent="-285750">
              <a:buFont typeface="Arial" panose="020B0604020202020204" pitchFamily="34" charset="0"/>
              <a:buChar char="•"/>
            </a:pPr>
            <a:r>
              <a:rPr lang="vi-VN" sz="2000">
                <a:latin typeface="Asap" panose="020B0604020202020204" charset="0"/>
              </a:rPr>
              <a:t>Thiết kế giao diện người dùng (UI/UX) phù hợp với việc hiển thị sản phẩm thời trang và AI thử đồ. Xây dựng hệ thống backend sử dụng ASP.NET Core Web API và cơ sở dữ liệu SQL Server.</a:t>
            </a:r>
            <a:endParaRPr lang="en-US" sz="2000">
              <a:latin typeface="Asap" panose="020B0604020202020204" charset="0"/>
            </a:endParaRPr>
          </a:p>
        </p:txBody>
      </p:sp>
      <p:grpSp>
        <p:nvGrpSpPr>
          <p:cNvPr id="58" name="Group 10">
            <a:extLst>
              <a:ext uri="{FF2B5EF4-FFF2-40B4-BE49-F238E27FC236}">
                <a16:creationId xmlns:a16="http://schemas.microsoft.com/office/drawing/2014/main" id="{47212DDF-DE23-E5B2-E1EC-481C208E744E}"/>
              </a:ext>
            </a:extLst>
          </p:cNvPr>
          <p:cNvGrpSpPr/>
          <p:nvPr/>
        </p:nvGrpSpPr>
        <p:grpSpPr>
          <a:xfrm>
            <a:off x="3152268" y="2008426"/>
            <a:ext cx="3149868" cy="454633"/>
            <a:chOff x="0" y="0"/>
            <a:chExt cx="3950591" cy="1141547"/>
          </a:xfrm>
        </p:grpSpPr>
        <p:grpSp>
          <p:nvGrpSpPr>
            <p:cNvPr id="67" name="Group 11">
              <a:extLst>
                <a:ext uri="{FF2B5EF4-FFF2-40B4-BE49-F238E27FC236}">
                  <a16:creationId xmlns:a16="http://schemas.microsoft.com/office/drawing/2014/main" id="{548189D8-3504-FBA1-5E94-DF3BA332E9C0}"/>
                </a:ext>
              </a:extLst>
            </p:cNvPr>
            <p:cNvGrpSpPr/>
            <p:nvPr/>
          </p:nvGrpSpPr>
          <p:grpSpPr>
            <a:xfrm>
              <a:off x="0" y="0"/>
              <a:ext cx="3950591" cy="1141547"/>
              <a:chOff x="0" y="0"/>
              <a:chExt cx="6631076" cy="1916090"/>
            </a:xfrm>
          </p:grpSpPr>
          <p:sp>
            <p:nvSpPr>
              <p:cNvPr id="76" name="Freeform 12">
                <a:extLst>
                  <a:ext uri="{FF2B5EF4-FFF2-40B4-BE49-F238E27FC236}">
                    <a16:creationId xmlns:a16="http://schemas.microsoft.com/office/drawing/2014/main" id="{3A26F830-577B-0203-8DE8-96F0734F87B5}"/>
                  </a:ext>
                </a:extLst>
              </p:cNvPr>
              <p:cNvSpPr/>
              <p:nvPr/>
            </p:nvSpPr>
            <p:spPr>
              <a:xfrm>
                <a:off x="12700" y="12700"/>
                <a:ext cx="6605677" cy="1890690"/>
              </a:xfrm>
              <a:custGeom>
                <a:avLst/>
                <a:gdLst/>
                <a:ahLst/>
                <a:cxnLst/>
                <a:rect l="l" t="t" r="r" b="b"/>
                <a:pathLst>
                  <a:path w="6605677" h="1890690">
                    <a:moveTo>
                      <a:pt x="5648731" y="1890690"/>
                    </a:moveTo>
                    <a:lnTo>
                      <a:pt x="956945" y="1890690"/>
                    </a:lnTo>
                    <a:cubicBezTo>
                      <a:pt x="428371" y="1890690"/>
                      <a:pt x="0" y="1462192"/>
                      <a:pt x="0" y="945345"/>
                    </a:cubicBezTo>
                    <a:cubicBezTo>
                      <a:pt x="0" y="428371"/>
                      <a:pt x="428371" y="0"/>
                      <a:pt x="956945" y="0"/>
                    </a:cubicBezTo>
                    <a:lnTo>
                      <a:pt x="5648731" y="0"/>
                    </a:lnTo>
                    <a:cubicBezTo>
                      <a:pt x="6177178" y="0"/>
                      <a:pt x="6605677" y="428371"/>
                      <a:pt x="6605677" y="945345"/>
                    </a:cubicBezTo>
                    <a:cubicBezTo>
                      <a:pt x="6605677" y="1462192"/>
                      <a:pt x="6177178" y="1890690"/>
                      <a:pt x="5648731" y="1890690"/>
                    </a:cubicBezTo>
                    <a:close/>
                  </a:path>
                </a:pathLst>
              </a:custGeom>
              <a:solidFill>
                <a:srgbClr val="FFFF00"/>
              </a:solidFill>
            </p:spPr>
          </p:sp>
          <p:sp>
            <p:nvSpPr>
              <p:cNvPr id="77" name="Freeform 13">
                <a:extLst>
                  <a:ext uri="{FF2B5EF4-FFF2-40B4-BE49-F238E27FC236}">
                    <a16:creationId xmlns:a16="http://schemas.microsoft.com/office/drawing/2014/main" id="{8FAA8A22-E4A0-4078-25F0-C245FD7BD7FE}"/>
                  </a:ext>
                </a:extLst>
              </p:cNvPr>
              <p:cNvSpPr/>
              <p:nvPr/>
            </p:nvSpPr>
            <p:spPr>
              <a:xfrm>
                <a:off x="0" y="0"/>
                <a:ext cx="6631077" cy="1916090"/>
              </a:xfrm>
              <a:custGeom>
                <a:avLst/>
                <a:gdLst/>
                <a:ahLst/>
                <a:cxnLst/>
                <a:rect l="l" t="t" r="r" b="b"/>
                <a:pathLst>
                  <a:path w="6631077" h="1916090">
                    <a:moveTo>
                      <a:pt x="5661431" y="0"/>
                    </a:moveTo>
                    <a:lnTo>
                      <a:pt x="969645" y="0"/>
                    </a:lnTo>
                    <a:cubicBezTo>
                      <a:pt x="434975" y="0"/>
                      <a:pt x="0" y="434975"/>
                      <a:pt x="0" y="958045"/>
                    </a:cubicBezTo>
                    <a:cubicBezTo>
                      <a:pt x="0" y="1481115"/>
                      <a:pt x="434975" y="1916090"/>
                      <a:pt x="969645" y="1916090"/>
                    </a:cubicBezTo>
                    <a:lnTo>
                      <a:pt x="5661431" y="1916090"/>
                    </a:lnTo>
                    <a:cubicBezTo>
                      <a:pt x="6196101" y="1916090"/>
                      <a:pt x="6631077" y="1481115"/>
                      <a:pt x="6631077" y="958045"/>
                    </a:cubicBezTo>
                    <a:cubicBezTo>
                      <a:pt x="6631077" y="434975"/>
                      <a:pt x="6196101" y="0"/>
                      <a:pt x="5661431" y="0"/>
                    </a:cubicBezTo>
                    <a:close/>
                    <a:moveTo>
                      <a:pt x="5661431" y="1890690"/>
                    </a:moveTo>
                    <a:lnTo>
                      <a:pt x="969645" y="1890690"/>
                    </a:lnTo>
                    <a:cubicBezTo>
                      <a:pt x="448945" y="1890690"/>
                      <a:pt x="25400" y="1467145"/>
                      <a:pt x="25400" y="958045"/>
                    </a:cubicBezTo>
                    <a:cubicBezTo>
                      <a:pt x="25400" y="448945"/>
                      <a:pt x="448945" y="25400"/>
                      <a:pt x="969645" y="25400"/>
                    </a:cubicBezTo>
                    <a:lnTo>
                      <a:pt x="5661431" y="25400"/>
                    </a:lnTo>
                    <a:cubicBezTo>
                      <a:pt x="6182131" y="25400"/>
                      <a:pt x="6605677" y="448945"/>
                      <a:pt x="6605677" y="958045"/>
                    </a:cubicBezTo>
                    <a:cubicBezTo>
                      <a:pt x="6605677" y="1467145"/>
                      <a:pt x="6182131" y="1890690"/>
                      <a:pt x="5661431" y="1890690"/>
                    </a:cubicBezTo>
                    <a:close/>
                  </a:path>
                </a:pathLst>
              </a:custGeom>
              <a:solidFill>
                <a:srgbClr val="000001"/>
              </a:solidFill>
            </p:spPr>
          </p:sp>
        </p:grpSp>
        <p:sp>
          <p:nvSpPr>
            <p:cNvPr id="71" name="TextBox 14">
              <a:extLst>
                <a:ext uri="{FF2B5EF4-FFF2-40B4-BE49-F238E27FC236}">
                  <a16:creationId xmlns:a16="http://schemas.microsoft.com/office/drawing/2014/main" id="{0BE45F83-7DBF-E386-0158-A5E31072FE3F}"/>
                </a:ext>
              </a:extLst>
            </p:cNvPr>
            <p:cNvSpPr txBox="1"/>
            <p:nvPr/>
          </p:nvSpPr>
          <p:spPr>
            <a:xfrm>
              <a:off x="214387" y="94679"/>
              <a:ext cx="3521817" cy="994324"/>
            </a:xfrm>
            <a:prstGeom prst="rect">
              <a:avLst/>
            </a:prstGeom>
          </p:spPr>
          <p:txBody>
            <a:bodyPr lIns="0" tIns="0" rIns="0" bIns="0" rtlCol="0" anchor="t">
              <a:spAutoFit/>
            </a:bodyPr>
            <a:lstStyle/>
            <a:p>
              <a:pPr marL="0" lvl="0" indent="0" algn="ctr">
                <a:lnSpc>
                  <a:spcPts val="3334"/>
                </a:lnSpc>
                <a:spcBef>
                  <a:spcPct val="0"/>
                </a:spcBef>
              </a:pPr>
              <a:r>
                <a:rPr lang="en-US" sz="3031" b="1">
                  <a:solidFill>
                    <a:srgbClr val="000001"/>
                  </a:solidFill>
                  <a:latin typeface="Faustina Bold"/>
                  <a:ea typeface="Faustina Bold"/>
                  <a:cs typeface="Faustina Bold"/>
                  <a:sym typeface="Faustina Bold"/>
                </a:rPr>
                <a:t>Giới thiệu</a:t>
              </a:r>
            </a:p>
          </p:txBody>
        </p:sp>
      </p:grpSp>
      <p:grpSp>
        <p:nvGrpSpPr>
          <p:cNvPr id="1061" name="Group 1060">
            <a:extLst>
              <a:ext uri="{FF2B5EF4-FFF2-40B4-BE49-F238E27FC236}">
                <a16:creationId xmlns:a16="http://schemas.microsoft.com/office/drawing/2014/main" id="{49BBE3A7-24E9-CB48-C81A-D718852DA3F0}"/>
              </a:ext>
            </a:extLst>
          </p:cNvPr>
          <p:cNvGrpSpPr/>
          <p:nvPr/>
        </p:nvGrpSpPr>
        <p:grpSpPr>
          <a:xfrm>
            <a:off x="-117654" y="7304508"/>
            <a:ext cx="6539843" cy="6169333"/>
            <a:chOff x="-102428" y="7757645"/>
            <a:chExt cx="6539843" cy="6169333"/>
          </a:xfrm>
        </p:grpSpPr>
        <p:grpSp>
          <p:nvGrpSpPr>
            <p:cNvPr id="5" name="Group 4">
              <a:extLst>
                <a:ext uri="{FF2B5EF4-FFF2-40B4-BE49-F238E27FC236}">
                  <a16:creationId xmlns:a16="http://schemas.microsoft.com/office/drawing/2014/main" id="{3815FE46-72BE-0552-C67E-71BAA2CDFB98}"/>
                </a:ext>
              </a:extLst>
            </p:cNvPr>
            <p:cNvGrpSpPr/>
            <p:nvPr/>
          </p:nvGrpSpPr>
          <p:grpSpPr>
            <a:xfrm>
              <a:off x="-102428" y="7757645"/>
              <a:ext cx="6539843" cy="6169333"/>
              <a:chOff x="-27636" y="12841793"/>
              <a:chExt cx="13309889" cy="6064060"/>
            </a:xfrm>
          </p:grpSpPr>
          <p:sp>
            <p:nvSpPr>
              <p:cNvPr id="66" name="Freeform 66"/>
              <p:cNvSpPr/>
              <p:nvPr/>
            </p:nvSpPr>
            <p:spPr>
              <a:xfrm>
                <a:off x="157500" y="12841793"/>
                <a:ext cx="221121" cy="221121"/>
              </a:xfrm>
              <a:custGeom>
                <a:avLst/>
                <a:gdLst/>
                <a:ahLst/>
                <a:cxnLst/>
                <a:rect l="l" t="t" r="r" b="b"/>
                <a:pathLst>
                  <a:path w="221121" h="221121">
                    <a:moveTo>
                      <a:pt x="0" y="0"/>
                    </a:moveTo>
                    <a:lnTo>
                      <a:pt x="221121" y="0"/>
                    </a:lnTo>
                    <a:lnTo>
                      <a:pt x="221121" y="221121"/>
                    </a:lnTo>
                    <a:lnTo>
                      <a:pt x="0" y="22112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nvGrpSpPr>
              <p:cNvPr id="16" name="Group 16"/>
              <p:cNvGrpSpPr/>
              <p:nvPr/>
            </p:nvGrpSpPr>
            <p:grpSpPr>
              <a:xfrm>
                <a:off x="898142" y="13893491"/>
                <a:ext cx="12384111" cy="5012362"/>
                <a:chOff x="-386824" y="0"/>
                <a:chExt cx="5835511" cy="2931927"/>
              </a:xfrm>
            </p:grpSpPr>
            <p:sp>
              <p:nvSpPr>
                <p:cNvPr id="17" name="Freeform 17"/>
                <p:cNvSpPr/>
                <p:nvPr/>
              </p:nvSpPr>
              <p:spPr>
                <a:xfrm>
                  <a:off x="12700" y="12700"/>
                  <a:ext cx="5381377" cy="2863347"/>
                </a:xfrm>
                <a:custGeom>
                  <a:avLst/>
                  <a:gdLst/>
                  <a:ahLst/>
                  <a:cxnLst/>
                  <a:rect l="l" t="t" r="r" b="b"/>
                  <a:pathLst>
                    <a:path w="5381377" h="2863347">
                      <a:moveTo>
                        <a:pt x="43180" y="2863347"/>
                      </a:moveTo>
                      <a:lnTo>
                        <a:pt x="5338197" y="2863347"/>
                      </a:lnTo>
                      <a:cubicBezTo>
                        <a:pt x="5362327" y="2863347"/>
                        <a:pt x="5381377" y="2844297"/>
                        <a:pt x="5381377" y="2820167"/>
                      </a:cubicBezTo>
                      <a:lnTo>
                        <a:pt x="5381377" y="43180"/>
                      </a:lnTo>
                      <a:cubicBezTo>
                        <a:pt x="5381377" y="19050"/>
                        <a:pt x="5362327" y="0"/>
                        <a:pt x="5338197" y="0"/>
                      </a:cubicBezTo>
                      <a:lnTo>
                        <a:pt x="43180" y="0"/>
                      </a:lnTo>
                      <a:cubicBezTo>
                        <a:pt x="19050" y="0"/>
                        <a:pt x="0" y="19050"/>
                        <a:pt x="0" y="43180"/>
                      </a:cubicBezTo>
                      <a:lnTo>
                        <a:pt x="0" y="2820167"/>
                      </a:lnTo>
                      <a:cubicBezTo>
                        <a:pt x="0" y="2844297"/>
                        <a:pt x="19050" y="2863347"/>
                        <a:pt x="43180" y="2863347"/>
                      </a:cubicBezTo>
                      <a:close/>
                    </a:path>
                  </a:pathLst>
                </a:custGeom>
                <a:solidFill>
                  <a:srgbClr val="FFFAF5"/>
                </a:solidFill>
              </p:spPr>
            </p:sp>
            <p:sp>
              <p:nvSpPr>
                <p:cNvPr id="18" name="Freeform 18"/>
                <p:cNvSpPr/>
                <p:nvPr/>
              </p:nvSpPr>
              <p:spPr>
                <a:xfrm>
                  <a:off x="-386824" y="0"/>
                  <a:ext cx="5835511" cy="2931927"/>
                </a:xfrm>
                <a:custGeom>
                  <a:avLst/>
                  <a:gdLst/>
                  <a:ahLst/>
                  <a:cxnLst/>
                  <a:rect l="l" t="t" r="r" b="b"/>
                  <a:pathLst>
                    <a:path w="5448687" h="2931927">
                      <a:moveTo>
                        <a:pt x="5405507" y="44450"/>
                      </a:moveTo>
                      <a:cubicBezTo>
                        <a:pt x="5400427" y="19050"/>
                        <a:pt x="5377567" y="0"/>
                        <a:pt x="5350897" y="0"/>
                      </a:cubicBezTo>
                      <a:lnTo>
                        <a:pt x="55880" y="0"/>
                      </a:lnTo>
                      <a:cubicBezTo>
                        <a:pt x="25400" y="0"/>
                        <a:pt x="0" y="25400"/>
                        <a:pt x="0" y="55880"/>
                      </a:cubicBezTo>
                      <a:lnTo>
                        <a:pt x="0" y="2832867"/>
                      </a:lnTo>
                      <a:cubicBezTo>
                        <a:pt x="0" y="2859537"/>
                        <a:pt x="17780" y="2881127"/>
                        <a:pt x="43180" y="2887477"/>
                      </a:cubicBezTo>
                      <a:cubicBezTo>
                        <a:pt x="48260" y="2912877"/>
                        <a:pt x="71120" y="2931927"/>
                        <a:pt x="97790" y="2931927"/>
                      </a:cubicBezTo>
                      <a:lnTo>
                        <a:pt x="5392807" y="2931927"/>
                      </a:lnTo>
                      <a:cubicBezTo>
                        <a:pt x="5423287" y="2931927"/>
                        <a:pt x="5448687" y="2906527"/>
                        <a:pt x="5448687" y="2876047"/>
                      </a:cubicBezTo>
                      <a:lnTo>
                        <a:pt x="5448687" y="99060"/>
                      </a:lnTo>
                      <a:cubicBezTo>
                        <a:pt x="5448687" y="72390"/>
                        <a:pt x="5430907" y="50800"/>
                        <a:pt x="5405507" y="44450"/>
                      </a:cubicBezTo>
                      <a:close/>
                      <a:moveTo>
                        <a:pt x="12700" y="2832867"/>
                      </a:moveTo>
                      <a:lnTo>
                        <a:pt x="12700" y="55880"/>
                      </a:lnTo>
                      <a:cubicBezTo>
                        <a:pt x="12700" y="31750"/>
                        <a:pt x="31750" y="12700"/>
                        <a:pt x="55880" y="12700"/>
                      </a:cubicBezTo>
                      <a:lnTo>
                        <a:pt x="5350897" y="12700"/>
                      </a:lnTo>
                      <a:cubicBezTo>
                        <a:pt x="5375027" y="12700"/>
                        <a:pt x="5394077" y="31750"/>
                        <a:pt x="5394077" y="55880"/>
                      </a:cubicBezTo>
                      <a:lnTo>
                        <a:pt x="5394077" y="2832867"/>
                      </a:lnTo>
                      <a:cubicBezTo>
                        <a:pt x="5394077" y="2856997"/>
                        <a:pt x="5375027" y="2876047"/>
                        <a:pt x="5350897" y="2876047"/>
                      </a:cubicBezTo>
                      <a:lnTo>
                        <a:pt x="55880" y="2876047"/>
                      </a:lnTo>
                      <a:cubicBezTo>
                        <a:pt x="31750" y="2876047"/>
                        <a:pt x="12700" y="2856997"/>
                        <a:pt x="12700" y="2832867"/>
                      </a:cubicBezTo>
                      <a:close/>
                    </a:path>
                  </a:pathLst>
                </a:custGeom>
                <a:solidFill>
                  <a:srgbClr val="000001"/>
                </a:solidFill>
              </p:spPr>
            </p:sp>
          </p:grpSp>
          <p:grpSp>
            <p:nvGrpSpPr>
              <p:cNvPr id="19" name="Group 19"/>
              <p:cNvGrpSpPr/>
              <p:nvPr/>
            </p:nvGrpSpPr>
            <p:grpSpPr>
              <a:xfrm>
                <a:off x="3798006" y="13556933"/>
                <a:ext cx="6901302" cy="580712"/>
                <a:chOff x="-1875320" y="90469"/>
                <a:chExt cx="9201738" cy="774283"/>
              </a:xfrm>
            </p:grpSpPr>
            <p:grpSp>
              <p:nvGrpSpPr>
                <p:cNvPr id="20" name="Group 20"/>
                <p:cNvGrpSpPr/>
                <p:nvPr/>
              </p:nvGrpSpPr>
              <p:grpSpPr>
                <a:xfrm>
                  <a:off x="-1875320" y="90469"/>
                  <a:ext cx="9201738" cy="774283"/>
                  <a:chOff x="-3147730" y="151853"/>
                  <a:chExt cx="15445138" cy="1299636"/>
                </a:xfrm>
              </p:grpSpPr>
              <p:sp>
                <p:nvSpPr>
                  <p:cNvPr id="21" name="Freeform 21"/>
                  <p:cNvSpPr/>
                  <p:nvPr/>
                </p:nvSpPr>
                <p:spPr>
                  <a:xfrm>
                    <a:off x="-3111847" y="162954"/>
                    <a:ext cx="15409255" cy="1274452"/>
                  </a:xfrm>
                  <a:custGeom>
                    <a:avLst/>
                    <a:gdLst/>
                    <a:ahLst/>
                    <a:cxnLst/>
                    <a:rect l="l" t="t" r="r" b="b"/>
                    <a:pathLst>
                      <a:path w="10404687" h="1890690">
                        <a:moveTo>
                          <a:pt x="9447741" y="1890690"/>
                        </a:moveTo>
                        <a:lnTo>
                          <a:pt x="956945" y="1890690"/>
                        </a:lnTo>
                        <a:cubicBezTo>
                          <a:pt x="428371" y="1890690"/>
                          <a:pt x="0" y="1462192"/>
                          <a:pt x="0" y="945345"/>
                        </a:cubicBezTo>
                        <a:cubicBezTo>
                          <a:pt x="0" y="428371"/>
                          <a:pt x="428371" y="0"/>
                          <a:pt x="956945" y="0"/>
                        </a:cubicBezTo>
                        <a:lnTo>
                          <a:pt x="9447741" y="0"/>
                        </a:lnTo>
                        <a:cubicBezTo>
                          <a:pt x="9976188" y="0"/>
                          <a:pt x="10404687" y="428371"/>
                          <a:pt x="10404687" y="945345"/>
                        </a:cubicBezTo>
                        <a:cubicBezTo>
                          <a:pt x="10404687" y="1462192"/>
                          <a:pt x="9976189" y="1890690"/>
                          <a:pt x="9447741" y="1890690"/>
                        </a:cubicBezTo>
                        <a:close/>
                      </a:path>
                    </a:pathLst>
                  </a:custGeom>
                  <a:solidFill>
                    <a:srgbClr val="4DC864"/>
                  </a:solidFill>
                </p:spPr>
              </p:sp>
              <p:sp>
                <p:nvSpPr>
                  <p:cNvPr id="22" name="Freeform 22"/>
                  <p:cNvSpPr/>
                  <p:nvPr/>
                </p:nvSpPr>
                <p:spPr>
                  <a:xfrm>
                    <a:off x="-3147730" y="151853"/>
                    <a:ext cx="15409255" cy="1299636"/>
                  </a:xfrm>
                  <a:custGeom>
                    <a:avLst/>
                    <a:gdLst/>
                    <a:ahLst/>
                    <a:cxnLst/>
                    <a:rect l="l" t="t" r="r" b="b"/>
                    <a:pathLst>
                      <a:path w="10430087" h="1916090">
                        <a:moveTo>
                          <a:pt x="9460441" y="0"/>
                        </a:moveTo>
                        <a:lnTo>
                          <a:pt x="969645" y="0"/>
                        </a:lnTo>
                        <a:cubicBezTo>
                          <a:pt x="434975" y="0"/>
                          <a:pt x="0" y="434975"/>
                          <a:pt x="0" y="958045"/>
                        </a:cubicBezTo>
                        <a:cubicBezTo>
                          <a:pt x="0" y="1481115"/>
                          <a:pt x="434975" y="1916090"/>
                          <a:pt x="969645" y="1916090"/>
                        </a:cubicBezTo>
                        <a:lnTo>
                          <a:pt x="9460441" y="1916090"/>
                        </a:lnTo>
                        <a:cubicBezTo>
                          <a:pt x="9995112" y="1916090"/>
                          <a:pt x="10430087" y="1481115"/>
                          <a:pt x="10430087" y="958045"/>
                        </a:cubicBezTo>
                        <a:cubicBezTo>
                          <a:pt x="10430087" y="434975"/>
                          <a:pt x="9995112" y="0"/>
                          <a:pt x="9460441" y="0"/>
                        </a:cubicBezTo>
                        <a:close/>
                        <a:moveTo>
                          <a:pt x="9460441" y="1890690"/>
                        </a:moveTo>
                        <a:lnTo>
                          <a:pt x="969645" y="1890690"/>
                        </a:lnTo>
                        <a:cubicBezTo>
                          <a:pt x="448945" y="1890690"/>
                          <a:pt x="25400" y="1467145"/>
                          <a:pt x="25400" y="958045"/>
                        </a:cubicBezTo>
                        <a:cubicBezTo>
                          <a:pt x="25400" y="448945"/>
                          <a:pt x="448945" y="25400"/>
                          <a:pt x="969645" y="25400"/>
                        </a:cubicBezTo>
                        <a:lnTo>
                          <a:pt x="9460441" y="25400"/>
                        </a:lnTo>
                        <a:cubicBezTo>
                          <a:pt x="9981141" y="25400"/>
                          <a:pt x="10404687" y="448945"/>
                          <a:pt x="10404687" y="958045"/>
                        </a:cubicBezTo>
                        <a:cubicBezTo>
                          <a:pt x="10404687" y="1467145"/>
                          <a:pt x="9981141" y="1890690"/>
                          <a:pt x="9460441" y="1890690"/>
                        </a:cubicBezTo>
                        <a:close/>
                      </a:path>
                    </a:pathLst>
                  </a:custGeom>
                  <a:solidFill>
                    <a:srgbClr val="000001"/>
                  </a:solidFill>
                </p:spPr>
              </p:sp>
            </p:grpSp>
            <p:sp>
              <p:nvSpPr>
                <p:cNvPr id="23" name="TextBox 23"/>
                <p:cNvSpPr txBox="1"/>
                <p:nvPr/>
              </p:nvSpPr>
              <p:spPr>
                <a:xfrm>
                  <a:off x="-9872" y="163631"/>
                  <a:ext cx="5492216" cy="484878"/>
                </a:xfrm>
                <a:prstGeom prst="rect">
                  <a:avLst/>
                </a:prstGeom>
              </p:spPr>
              <p:txBody>
                <a:bodyPr lIns="0" tIns="0" rIns="0" bIns="0" rtlCol="0" anchor="t">
                  <a:spAutoFit/>
                </a:bodyPr>
                <a:lstStyle/>
                <a:p>
                  <a:pPr marL="0" lvl="0" indent="0" algn="ctr">
                    <a:lnSpc>
                      <a:spcPts val="3334"/>
                    </a:lnSpc>
                    <a:spcBef>
                      <a:spcPct val="0"/>
                    </a:spcBef>
                  </a:pPr>
                  <a:r>
                    <a:rPr lang="en-US" sz="2000" b="1">
                      <a:solidFill>
                        <a:srgbClr val="000001"/>
                      </a:solidFill>
                      <a:latin typeface="Faustina Bold"/>
                      <a:ea typeface="Faustina Bold"/>
                      <a:cs typeface="Faustina Bold"/>
                      <a:sym typeface="Faustina Bold"/>
                    </a:rPr>
                    <a:t>Mô hình kiến trúc</a:t>
                  </a:r>
                </a:p>
              </p:txBody>
            </p:sp>
          </p:grpSp>
          <p:pic>
            <p:nvPicPr>
              <p:cNvPr id="1030" name="Picture 6" descr="Woman ">
                <a:extLst>
                  <a:ext uri="{FF2B5EF4-FFF2-40B4-BE49-F238E27FC236}">
                    <a16:creationId xmlns:a16="http://schemas.microsoft.com/office/drawing/2014/main" id="{CCEA66C3-5C4C-DD84-8C02-59014F34F44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636" y="13513027"/>
                <a:ext cx="2923718" cy="2923718"/>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4">
              <a:extLst>
                <a:ext uri="{FF2B5EF4-FFF2-40B4-BE49-F238E27FC236}">
                  <a16:creationId xmlns:a16="http://schemas.microsoft.com/office/drawing/2014/main" id="{69CC5798-23FC-86C6-F45A-8A2F8DF81512}"/>
                </a:ext>
              </a:extLst>
            </p:cNvPr>
            <p:cNvPicPr>
              <a:picLocks noChangeAspect="1"/>
            </p:cNvPicPr>
            <p:nvPr/>
          </p:nvPicPr>
          <p:blipFill rotWithShape="1">
            <a:blip r:embed="rId17"/>
            <a:srcRect l="6317" t="14148" r="4563" b="2152"/>
            <a:stretch>
              <a:fillRect/>
            </a:stretch>
          </p:blipFill>
          <p:spPr bwMode="auto">
            <a:xfrm>
              <a:off x="1302508" y="9301133"/>
              <a:ext cx="4778179" cy="4416356"/>
            </a:xfrm>
            <a:prstGeom prst="rect">
              <a:avLst/>
            </a:prstGeom>
            <a:ln>
              <a:noFill/>
            </a:ln>
            <a:extLst>
              <a:ext uri="{53640926-AAD7-44D8-BBD7-CCE9431645EC}">
                <a14:shadowObscured xmlns:a14="http://schemas.microsoft.com/office/drawing/2010/main"/>
              </a:ext>
            </a:extLst>
          </p:spPr>
        </p:pic>
      </p:grpSp>
      <p:pic>
        <p:nvPicPr>
          <p:cNvPr id="61" name="Picture 60">
            <a:extLst>
              <a:ext uri="{FF2B5EF4-FFF2-40B4-BE49-F238E27FC236}">
                <a16:creationId xmlns:a16="http://schemas.microsoft.com/office/drawing/2014/main" id="{55497539-4C69-EC8E-D318-41C1FC388446}"/>
              </a:ext>
            </a:extLst>
          </p:cNvPr>
          <p:cNvPicPr>
            <a:picLocks noChangeAspect="1"/>
          </p:cNvPicPr>
          <p:nvPr/>
        </p:nvPicPr>
        <p:blipFill>
          <a:blip r:embed="rId18" cstate="print">
            <a:extLst>
              <a:ext uri="{28A0092B-C50C-407E-A947-70E740481C1C}">
                <a14:useLocalDpi xmlns:a14="http://schemas.microsoft.com/office/drawing/2010/main" val="0"/>
              </a:ext>
            </a:extLst>
          </a:blip>
          <a:srcRect b="17092"/>
          <a:stretch>
            <a:fillRect/>
          </a:stretch>
        </p:blipFill>
        <p:spPr>
          <a:xfrm>
            <a:off x="3072209" y="15598436"/>
            <a:ext cx="1890915" cy="2644181"/>
          </a:xfrm>
          <a:prstGeom prst="rect">
            <a:avLst/>
          </a:prstGeom>
        </p:spPr>
      </p:pic>
      <p:pic>
        <p:nvPicPr>
          <p:cNvPr id="63" name="Picture 62">
            <a:extLst>
              <a:ext uri="{FF2B5EF4-FFF2-40B4-BE49-F238E27FC236}">
                <a16:creationId xmlns:a16="http://schemas.microsoft.com/office/drawing/2014/main" id="{7F7F36E7-F7F4-7FF0-59AA-FAA144BBF255}"/>
              </a:ext>
            </a:extLst>
          </p:cNvPr>
          <p:cNvPicPr>
            <a:picLocks noChangeAspect="1"/>
          </p:cNvPicPr>
          <p:nvPr/>
        </p:nvPicPr>
        <p:blipFill>
          <a:blip r:embed="rId19" cstate="print">
            <a:extLst>
              <a:ext uri="{28A0092B-C50C-407E-A947-70E740481C1C}">
                <a14:useLocalDpi xmlns:a14="http://schemas.microsoft.com/office/drawing/2010/main" val="0"/>
              </a:ext>
            </a:extLst>
          </a:blip>
          <a:srcRect b="24805"/>
          <a:stretch>
            <a:fillRect/>
          </a:stretch>
        </p:blipFill>
        <p:spPr>
          <a:xfrm>
            <a:off x="5269246" y="14924707"/>
            <a:ext cx="2229729" cy="1715927"/>
          </a:xfrm>
          <a:prstGeom prst="rect">
            <a:avLst/>
          </a:prstGeom>
        </p:spPr>
      </p:pic>
      <p:pic>
        <p:nvPicPr>
          <p:cNvPr id="81" name="Picture 80">
            <a:extLst>
              <a:ext uri="{FF2B5EF4-FFF2-40B4-BE49-F238E27FC236}">
                <a16:creationId xmlns:a16="http://schemas.microsoft.com/office/drawing/2014/main" id="{2B45B962-C9CC-C0FA-A047-7F9ECE6768F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515501" y="14953802"/>
            <a:ext cx="2032275" cy="2073271"/>
          </a:xfrm>
          <a:prstGeom prst="rect">
            <a:avLst/>
          </a:prstGeom>
        </p:spPr>
      </p:pic>
      <p:pic>
        <p:nvPicPr>
          <p:cNvPr id="1036" name="Picture 4" descr="Down arrow ">
            <a:extLst>
              <a:ext uri="{FF2B5EF4-FFF2-40B4-BE49-F238E27FC236}">
                <a16:creationId xmlns:a16="http://schemas.microsoft.com/office/drawing/2014/main" id="{0B9FE6A6-5FA9-E246-572D-C20A9C822DD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rot="20779181">
            <a:off x="6506040" y="5139288"/>
            <a:ext cx="824635" cy="125451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4" descr="Down arrow ">
            <a:extLst>
              <a:ext uri="{FF2B5EF4-FFF2-40B4-BE49-F238E27FC236}">
                <a16:creationId xmlns:a16="http://schemas.microsoft.com/office/drawing/2014/main" id="{2759FBAB-99A4-1F82-7A52-92A71228A94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rot="4283427">
            <a:off x="6454747" y="8236859"/>
            <a:ext cx="956408" cy="1265148"/>
          </a:xfrm>
          <a:prstGeom prst="rect">
            <a:avLst/>
          </a:prstGeom>
          <a:noFill/>
          <a:extLst>
            <a:ext uri="{909E8E84-426E-40DD-AFC4-6F175D3DCCD1}">
              <a14:hiddenFill xmlns:a14="http://schemas.microsoft.com/office/drawing/2010/main">
                <a:solidFill>
                  <a:srgbClr val="FFFFFF"/>
                </a:solidFill>
              </a14:hiddenFill>
            </a:ext>
          </a:extLst>
        </p:spPr>
      </p:pic>
      <p:grpSp>
        <p:nvGrpSpPr>
          <p:cNvPr id="1062" name="Group 1061">
            <a:extLst>
              <a:ext uri="{FF2B5EF4-FFF2-40B4-BE49-F238E27FC236}">
                <a16:creationId xmlns:a16="http://schemas.microsoft.com/office/drawing/2014/main" id="{83115BA9-EA57-3FF1-BA7E-026011C33505}"/>
              </a:ext>
            </a:extLst>
          </p:cNvPr>
          <p:cNvGrpSpPr/>
          <p:nvPr/>
        </p:nvGrpSpPr>
        <p:grpSpPr>
          <a:xfrm>
            <a:off x="7270121" y="10124921"/>
            <a:ext cx="6188741" cy="3704938"/>
            <a:chOff x="1080632" y="9558653"/>
            <a:chExt cx="6188741" cy="3704938"/>
          </a:xfrm>
        </p:grpSpPr>
        <p:grpSp>
          <p:nvGrpSpPr>
            <p:cNvPr id="1063" name="Group 7">
              <a:extLst>
                <a:ext uri="{FF2B5EF4-FFF2-40B4-BE49-F238E27FC236}">
                  <a16:creationId xmlns:a16="http://schemas.microsoft.com/office/drawing/2014/main" id="{3B1C2184-F68C-0BF2-9C59-8181B1953475}"/>
                </a:ext>
              </a:extLst>
            </p:cNvPr>
            <p:cNvGrpSpPr/>
            <p:nvPr/>
          </p:nvGrpSpPr>
          <p:grpSpPr>
            <a:xfrm>
              <a:off x="1080632" y="9933443"/>
              <a:ext cx="6188741" cy="3330148"/>
              <a:chOff x="0" y="0"/>
              <a:chExt cx="5448687" cy="2931927"/>
            </a:xfrm>
          </p:grpSpPr>
          <p:sp>
            <p:nvSpPr>
              <p:cNvPr id="1069" name="Freeform 8">
                <a:extLst>
                  <a:ext uri="{FF2B5EF4-FFF2-40B4-BE49-F238E27FC236}">
                    <a16:creationId xmlns:a16="http://schemas.microsoft.com/office/drawing/2014/main" id="{35A98551-5D61-3D17-CA85-68BA72BAADEC}"/>
                  </a:ext>
                </a:extLst>
              </p:cNvPr>
              <p:cNvSpPr/>
              <p:nvPr/>
            </p:nvSpPr>
            <p:spPr>
              <a:xfrm>
                <a:off x="12700" y="12700"/>
                <a:ext cx="5381377" cy="2863347"/>
              </a:xfrm>
              <a:custGeom>
                <a:avLst/>
                <a:gdLst/>
                <a:ahLst/>
                <a:cxnLst/>
                <a:rect l="l" t="t" r="r" b="b"/>
                <a:pathLst>
                  <a:path w="5381377" h="2863347">
                    <a:moveTo>
                      <a:pt x="43180" y="2863347"/>
                    </a:moveTo>
                    <a:lnTo>
                      <a:pt x="5338197" y="2863347"/>
                    </a:lnTo>
                    <a:cubicBezTo>
                      <a:pt x="5362327" y="2863347"/>
                      <a:pt x="5381377" y="2844297"/>
                      <a:pt x="5381377" y="2820167"/>
                    </a:cubicBezTo>
                    <a:lnTo>
                      <a:pt x="5381377" y="43180"/>
                    </a:lnTo>
                    <a:cubicBezTo>
                      <a:pt x="5381377" y="19050"/>
                      <a:pt x="5362327" y="0"/>
                      <a:pt x="5338197" y="0"/>
                    </a:cubicBezTo>
                    <a:lnTo>
                      <a:pt x="43180" y="0"/>
                    </a:lnTo>
                    <a:cubicBezTo>
                      <a:pt x="19050" y="0"/>
                      <a:pt x="0" y="19050"/>
                      <a:pt x="0" y="43180"/>
                    </a:cubicBezTo>
                    <a:lnTo>
                      <a:pt x="0" y="2820167"/>
                    </a:lnTo>
                    <a:cubicBezTo>
                      <a:pt x="0" y="2844297"/>
                      <a:pt x="19050" y="2863347"/>
                      <a:pt x="43180" y="2863347"/>
                    </a:cubicBezTo>
                    <a:close/>
                  </a:path>
                </a:pathLst>
              </a:custGeom>
              <a:solidFill>
                <a:srgbClr val="FFFAF5"/>
              </a:solidFill>
            </p:spPr>
            <p:txBody>
              <a:bodyPr/>
              <a:lstStyle/>
              <a:p>
                <a:pPr>
                  <a:lnSpc>
                    <a:spcPts val="2400"/>
                  </a:lnSpc>
                </a:pPr>
                <a:endParaRPr lang="en-US" sz="2000">
                  <a:latin typeface="Asap" panose="020B0604020202020204" charset="0"/>
                </a:endParaRPr>
              </a:p>
              <a:p>
                <a:pPr>
                  <a:lnSpc>
                    <a:spcPts val="2400"/>
                  </a:lnSpc>
                </a:pPr>
                <a:endParaRPr lang="en-US" sz="2400">
                  <a:latin typeface="Asap" panose="020B0604020202020204" charset="0"/>
                </a:endParaRPr>
              </a:p>
              <a:p>
                <a:pPr marL="342900" indent="-342900">
                  <a:lnSpc>
                    <a:spcPct val="150000"/>
                  </a:lnSpc>
                  <a:buFont typeface="Arial" panose="020B0604020202020204" pitchFamily="34" charset="0"/>
                  <a:buChar char="•"/>
                </a:pPr>
                <a:r>
                  <a:rPr lang="vi-VN" sz="2000">
                    <a:latin typeface="Asap" panose="020B0604020202020204" charset="0"/>
                  </a:rPr>
                  <a:t>Website có các tính năng cơ bản của một trang thương mại điện tử.</a:t>
                </a:r>
                <a:endParaRPr lang="en-US" sz="2000">
                  <a:latin typeface="Asap" panose="020B0604020202020204" charset="0"/>
                </a:endParaRPr>
              </a:p>
              <a:p>
                <a:pPr marL="342900" indent="-342900">
                  <a:lnSpc>
                    <a:spcPct val="150000"/>
                  </a:lnSpc>
                  <a:buFont typeface="Arial" panose="020B0604020202020204" pitchFamily="34" charset="0"/>
                  <a:buChar char="•"/>
                </a:pPr>
                <a:r>
                  <a:rPr lang="en-US" sz="2000">
                    <a:latin typeface="Asap" panose="020B0604020202020204" charset="0"/>
                  </a:rPr>
                  <a:t>Đã tích hợp thành công tính năng thử đồ ảo bằng AI.</a:t>
                </a:r>
              </a:p>
              <a:p>
                <a:pPr marL="342900" indent="-342900">
                  <a:lnSpc>
                    <a:spcPct val="150000"/>
                  </a:lnSpc>
                  <a:buFont typeface="Arial" panose="020B0604020202020204" pitchFamily="34" charset="0"/>
                  <a:buChar char="•"/>
                </a:pPr>
                <a:r>
                  <a:rPr lang="en-US" sz="2000">
                    <a:latin typeface="Asap" panose="020B0604020202020204" charset="0"/>
                  </a:rPr>
                  <a:t>Giao diện thân thiện, dễ sử dụng.</a:t>
                </a:r>
              </a:p>
            </p:txBody>
          </p:sp>
          <p:sp>
            <p:nvSpPr>
              <p:cNvPr id="1070" name="Freeform 9">
                <a:extLst>
                  <a:ext uri="{FF2B5EF4-FFF2-40B4-BE49-F238E27FC236}">
                    <a16:creationId xmlns:a16="http://schemas.microsoft.com/office/drawing/2014/main" id="{07BDD0EF-979D-C075-A062-F60F97962510}"/>
                  </a:ext>
                </a:extLst>
              </p:cNvPr>
              <p:cNvSpPr/>
              <p:nvPr/>
            </p:nvSpPr>
            <p:spPr>
              <a:xfrm>
                <a:off x="0" y="0"/>
                <a:ext cx="5448687" cy="2931927"/>
              </a:xfrm>
              <a:custGeom>
                <a:avLst/>
                <a:gdLst/>
                <a:ahLst/>
                <a:cxnLst/>
                <a:rect l="l" t="t" r="r" b="b"/>
                <a:pathLst>
                  <a:path w="5448687" h="2931927">
                    <a:moveTo>
                      <a:pt x="5405507" y="44450"/>
                    </a:moveTo>
                    <a:cubicBezTo>
                      <a:pt x="5400427" y="19050"/>
                      <a:pt x="5377567" y="0"/>
                      <a:pt x="5350897" y="0"/>
                    </a:cubicBezTo>
                    <a:lnTo>
                      <a:pt x="55880" y="0"/>
                    </a:lnTo>
                    <a:cubicBezTo>
                      <a:pt x="25400" y="0"/>
                      <a:pt x="0" y="25400"/>
                      <a:pt x="0" y="55880"/>
                    </a:cubicBezTo>
                    <a:lnTo>
                      <a:pt x="0" y="2832867"/>
                    </a:lnTo>
                    <a:cubicBezTo>
                      <a:pt x="0" y="2859537"/>
                      <a:pt x="17780" y="2881127"/>
                      <a:pt x="43180" y="2887477"/>
                    </a:cubicBezTo>
                    <a:cubicBezTo>
                      <a:pt x="48260" y="2912877"/>
                      <a:pt x="71120" y="2931927"/>
                      <a:pt x="97790" y="2931927"/>
                    </a:cubicBezTo>
                    <a:lnTo>
                      <a:pt x="5392807" y="2931927"/>
                    </a:lnTo>
                    <a:cubicBezTo>
                      <a:pt x="5423287" y="2931927"/>
                      <a:pt x="5448687" y="2906527"/>
                      <a:pt x="5448687" y="2876047"/>
                    </a:cubicBezTo>
                    <a:lnTo>
                      <a:pt x="5448687" y="99060"/>
                    </a:lnTo>
                    <a:cubicBezTo>
                      <a:pt x="5448687" y="72390"/>
                      <a:pt x="5430907" y="50800"/>
                      <a:pt x="5405507" y="44450"/>
                    </a:cubicBezTo>
                    <a:close/>
                    <a:moveTo>
                      <a:pt x="12700" y="2832867"/>
                    </a:moveTo>
                    <a:lnTo>
                      <a:pt x="12700" y="55880"/>
                    </a:lnTo>
                    <a:cubicBezTo>
                      <a:pt x="12700" y="31750"/>
                      <a:pt x="31750" y="12700"/>
                      <a:pt x="55880" y="12700"/>
                    </a:cubicBezTo>
                    <a:lnTo>
                      <a:pt x="5350897" y="12700"/>
                    </a:lnTo>
                    <a:cubicBezTo>
                      <a:pt x="5375027" y="12700"/>
                      <a:pt x="5394077" y="31750"/>
                      <a:pt x="5394077" y="55880"/>
                    </a:cubicBezTo>
                    <a:lnTo>
                      <a:pt x="5394077" y="2832867"/>
                    </a:lnTo>
                    <a:cubicBezTo>
                      <a:pt x="5394077" y="2856997"/>
                      <a:pt x="5375027" y="2876047"/>
                      <a:pt x="5350897" y="2876047"/>
                    </a:cubicBezTo>
                    <a:lnTo>
                      <a:pt x="55880" y="2876047"/>
                    </a:lnTo>
                    <a:cubicBezTo>
                      <a:pt x="31750" y="2876047"/>
                      <a:pt x="12700" y="2856997"/>
                      <a:pt x="12700" y="2832867"/>
                    </a:cubicBezTo>
                    <a:close/>
                  </a:path>
                </a:pathLst>
              </a:custGeom>
              <a:solidFill>
                <a:srgbClr val="000001"/>
              </a:solidFill>
            </p:spPr>
          </p:sp>
        </p:grpSp>
        <p:grpSp>
          <p:nvGrpSpPr>
            <p:cNvPr id="1064" name="Group 10">
              <a:extLst>
                <a:ext uri="{FF2B5EF4-FFF2-40B4-BE49-F238E27FC236}">
                  <a16:creationId xmlns:a16="http://schemas.microsoft.com/office/drawing/2014/main" id="{A503F745-21C6-C142-7E4C-F2E83D0FEA0F}"/>
                </a:ext>
              </a:extLst>
            </p:cNvPr>
            <p:cNvGrpSpPr/>
            <p:nvPr/>
          </p:nvGrpSpPr>
          <p:grpSpPr>
            <a:xfrm>
              <a:off x="1364176" y="9558653"/>
              <a:ext cx="3904479" cy="694921"/>
              <a:chOff x="0" y="1"/>
              <a:chExt cx="5205972" cy="926560"/>
            </a:xfrm>
          </p:grpSpPr>
          <p:grpSp>
            <p:nvGrpSpPr>
              <p:cNvPr id="1065" name="Group 11">
                <a:extLst>
                  <a:ext uri="{FF2B5EF4-FFF2-40B4-BE49-F238E27FC236}">
                    <a16:creationId xmlns:a16="http://schemas.microsoft.com/office/drawing/2014/main" id="{2710C565-38BE-22C4-A8B7-113D6BD04152}"/>
                  </a:ext>
                </a:extLst>
              </p:cNvPr>
              <p:cNvGrpSpPr/>
              <p:nvPr/>
            </p:nvGrpSpPr>
            <p:grpSpPr>
              <a:xfrm>
                <a:off x="0" y="1"/>
                <a:ext cx="5081167" cy="926560"/>
                <a:chOff x="0" y="2"/>
                <a:chExt cx="8528751" cy="1555233"/>
              </a:xfrm>
            </p:grpSpPr>
            <p:sp>
              <p:nvSpPr>
                <p:cNvPr id="1067" name="Freeform 12">
                  <a:extLst>
                    <a:ext uri="{FF2B5EF4-FFF2-40B4-BE49-F238E27FC236}">
                      <a16:creationId xmlns:a16="http://schemas.microsoft.com/office/drawing/2014/main" id="{400F7495-4ECD-9314-FF2E-E829D0D5EA95}"/>
                    </a:ext>
                  </a:extLst>
                </p:cNvPr>
                <p:cNvSpPr/>
                <p:nvPr/>
              </p:nvSpPr>
              <p:spPr>
                <a:xfrm>
                  <a:off x="12701" y="12700"/>
                  <a:ext cx="8516050" cy="1542535"/>
                </a:xfrm>
                <a:custGeom>
                  <a:avLst/>
                  <a:gdLst/>
                  <a:ahLst/>
                  <a:cxnLst/>
                  <a:rect l="l" t="t" r="r" b="b"/>
                  <a:pathLst>
                    <a:path w="6605677" h="1890690">
                      <a:moveTo>
                        <a:pt x="5648731" y="1890690"/>
                      </a:moveTo>
                      <a:lnTo>
                        <a:pt x="956945" y="1890690"/>
                      </a:lnTo>
                      <a:cubicBezTo>
                        <a:pt x="428371" y="1890690"/>
                        <a:pt x="0" y="1462192"/>
                        <a:pt x="0" y="945345"/>
                      </a:cubicBezTo>
                      <a:cubicBezTo>
                        <a:pt x="0" y="428371"/>
                        <a:pt x="428371" y="0"/>
                        <a:pt x="956945" y="0"/>
                      </a:cubicBezTo>
                      <a:lnTo>
                        <a:pt x="5648731" y="0"/>
                      </a:lnTo>
                      <a:cubicBezTo>
                        <a:pt x="6177178" y="0"/>
                        <a:pt x="6605677" y="428371"/>
                        <a:pt x="6605677" y="945345"/>
                      </a:cubicBezTo>
                      <a:cubicBezTo>
                        <a:pt x="6605677" y="1462192"/>
                        <a:pt x="6177178" y="1890690"/>
                        <a:pt x="5648731" y="1890690"/>
                      </a:cubicBezTo>
                      <a:close/>
                    </a:path>
                  </a:pathLst>
                </a:custGeom>
                <a:solidFill>
                  <a:schemeClr val="tx2">
                    <a:lumMod val="20000"/>
                    <a:lumOff val="80000"/>
                  </a:schemeClr>
                </a:solidFill>
              </p:spPr>
              <p:txBody>
                <a:bodyPr/>
                <a:lstStyle/>
                <a:p>
                  <a:endParaRPr lang="en-US"/>
                </a:p>
              </p:txBody>
            </p:sp>
            <p:sp>
              <p:nvSpPr>
                <p:cNvPr id="1068" name="Freeform 13">
                  <a:extLst>
                    <a:ext uri="{FF2B5EF4-FFF2-40B4-BE49-F238E27FC236}">
                      <a16:creationId xmlns:a16="http://schemas.microsoft.com/office/drawing/2014/main" id="{51CEAA3E-6461-90E0-BBF4-F4A87D246AF0}"/>
                    </a:ext>
                  </a:extLst>
                </p:cNvPr>
                <p:cNvSpPr/>
                <p:nvPr/>
              </p:nvSpPr>
              <p:spPr>
                <a:xfrm>
                  <a:off x="0" y="2"/>
                  <a:ext cx="8516050" cy="1538573"/>
                </a:xfrm>
                <a:custGeom>
                  <a:avLst/>
                  <a:gdLst/>
                  <a:ahLst/>
                  <a:cxnLst/>
                  <a:rect l="l" t="t" r="r" b="b"/>
                  <a:pathLst>
                    <a:path w="6631077" h="1916090">
                      <a:moveTo>
                        <a:pt x="5661431" y="0"/>
                      </a:moveTo>
                      <a:lnTo>
                        <a:pt x="969645" y="0"/>
                      </a:lnTo>
                      <a:cubicBezTo>
                        <a:pt x="434975" y="0"/>
                        <a:pt x="0" y="434975"/>
                        <a:pt x="0" y="958045"/>
                      </a:cubicBezTo>
                      <a:cubicBezTo>
                        <a:pt x="0" y="1481115"/>
                        <a:pt x="434975" y="1916090"/>
                        <a:pt x="969645" y="1916090"/>
                      </a:cubicBezTo>
                      <a:lnTo>
                        <a:pt x="5661431" y="1916090"/>
                      </a:lnTo>
                      <a:cubicBezTo>
                        <a:pt x="6196101" y="1916090"/>
                        <a:pt x="6631077" y="1481115"/>
                        <a:pt x="6631077" y="958045"/>
                      </a:cubicBezTo>
                      <a:cubicBezTo>
                        <a:pt x="6631077" y="434975"/>
                        <a:pt x="6196101" y="0"/>
                        <a:pt x="5661431" y="0"/>
                      </a:cubicBezTo>
                      <a:close/>
                      <a:moveTo>
                        <a:pt x="5661431" y="1890690"/>
                      </a:moveTo>
                      <a:lnTo>
                        <a:pt x="969645" y="1890690"/>
                      </a:lnTo>
                      <a:cubicBezTo>
                        <a:pt x="448945" y="1890690"/>
                        <a:pt x="25400" y="1467145"/>
                        <a:pt x="25400" y="958045"/>
                      </a:cubicBezTo>
                      <a:cubicBezTo>
                        <a:pt x="25400" y="448945"/>
                        <a:pt x="448945" y="25400"/>
                        <a:pt x="969645" y="25400"/>
                      </a:cubicBezTo>
                      <a:lnTo>
                        <a:pt x="5661431" y="25400"/>
                      </a:lnTo>
                      <a:cubicBezTo>
                        <a:pt x="6182131" y="25400"/>
                        <a:pt x="6605677" y="448945"/>
                        <a:pt x="6605677" y="958045"/>
                      </a:cubicBezTo>
                      <a:cubicBezTo>
                        <a:pt x="6605677" y="1467145"/>
                        <a:pt x="6182131" y="1890690"/>
                        <a:pt x="5661431" y="1890690"/>
                      </a:cubicBezTo>
                      <a:close/>
                    </a:path>
                  </a:pathLst>
                </a:custGeom>
                <a:solidFill>
                  <a:srgbClr val="000001"/>
                </a:solidFill>
              </p:spPr>
            </p:sp>
          </p:grpSp>
          <p:sp>
            <p:nvSpPr>
              <p:cNvPr id="1066" name="TextBox 14">
                <a:extLst>
                  <a:ext uri="{FF2B5EF4-FFF2-40B4-BE49-F238E27FC236}">
                    <a16:creationId xmlns:a16="http://schemas.microsoft.com/office/drawing/2014/main" id="{CBADDC13-BF38-D429-F1A9-9D0EDDDBCDEF}"/>
                  </a:ext>
                </a:extLst>
              </p:cNvPr>
              <p:cNvSpPr txBox="1"/>
              <p:nvPr/>
            </p:nvSpPr>
            <p:spPr>
              <a:xfrm>
                <a:off x="155405" y="177706"/>
                <a:ext cx="5050567" cy="564256"/>
              </a:xfrm>
              <a:prstGeom prst="rect">
                <a:avLst/>
              </a:prstGeom>
            </p:spPr>
            <p:txBody>
              <a:bodyPr wrap="square" lIns="0" tIns="0" rIns="0" bIns="0" rtlCol="0" anchor="t">
                <a:spAutoFit/>
              </a:bodyPr>
              <a:lstStyle/>
              <a:p>
                <a:pPr marL="0" lvl="0" indent="0" algn="ctr">
                  <a:lnSpc>
                    <a:spcPts val="3334"/>
                  </a:lnSpc>
                  <a:spcBef>
                    <a:spcPct val="0"/>
                  </a:spcBef>
                </a:pPr>
                <a:r>
                  <a:rPr lang="en-US" sz="3031" b="1">
                    <a:solidFill>
                      <a:srgbClr val="000001"/>
                    </a:solidFill>
                    <a:latin typeface="Faustina Bold"/>
                    <a:ea typeface="Faustina Bold"/>
                    <a:cs typeface="Faustina Bold"/>
                    <a:sym typeface="Faustina Bold"/>
                  </a:rPr>
                  <a:t>Kết quả đạt được</a:t>
                </a:r>
              </a:p>
            </p:txBody>
          </p:sp>
        </p:grpSp>
      </p:grpSp>
      <p:pic>
        <p:nvPicPr>
          <p:cNvPr id="1071" name="Picture 4" descr="Down arrow ">
            <a:extLst>
              <a:ext uri="{FF2B5EF4-FFF2-40B4-BE49-F238E27FC236}">
                <a16:creationId xmlns:a16="http://schemas.microsoft.com/office/drawing/2014/main" id="{1673AD7B-D770-FDA8-78D0-44ECBED3EB2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rot="20978012">
            <a:off x="6430314" y="10973209"/>
            <a:ext cx="885235" cy="1106122"/>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 descr="Down arrow ">
            <a:extLst>
              <a:ext uri="{FF2B5EF4-FFF2-40B4-BE49-F238E27FC236}">
                <a16:creationId xmlns:a16="http://schemas.microsoft.com/office/drawing/2014/main" id="{3794CA76-E219-FB1F-D594-F84598A6EDA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rot="3976189">
            <a:off x="6516102" y="13565864"/>
            <a:ext cx="903290" cy="1128683"/>
          </a:xfrm>
          <a:prstGeom prst="rect">
            <a:avLst/>
          </a:prstGeom>
          <a:noFill/>
          <a:extLst>
            <a:ext uri="{909E8E84-426E-40DD-AFC4-6F175D3DCCD1}">
              <a14:hiddenFill xmlns:a14="http://schemas.microsoft.com/office/drawing/2010/main">
                <a:solidFill>
                  <a:srgbClr val="FFFFFF"/>
                </a:solidFill>
              </a14:hiddenFill>
            </a:ext>
          </a:extLst>
        </p:spPr>
      </p:pic>
      <p:grpSp>
        <p:nvGrpSpPr>
          <p:cNvPr id="1073" name="Group 1072">
            <a:extLst>
              <a:ext uri="{FF2B5EF4-FFF2-40B4-BE49-F238E27FC236}">
                <a16:creationId xmlns:a16="http://schemas.microsoft.com/office/drawing/2014/main" id="{153AA1F3-0DF9-A52B-C79D-6E22E02965C0}"/>
              </a:ext>
            </a:extLst>
          </p:cNvPr>
          <p:cNvGrpSpPr/>
          <p:nvPr/>
        </p:nvGrpSpPr>
        <p:grpSpPr>
          <a:xfrm>
            <a:off x="274118" y="19138547"/>
            <a:ext cx="14315726" cy="1956649"/>
            <a:chOff x="847534" y="9034936"/>
            <a:chExt cx="6421839" cy="4228655"/>
          </a:xfrm>
        </p:grpSpPr>
        <p:grpSp>
          <p:nvGrpSpPr>
            <p:cNvPr id="1074" name="Group 7">
              <a:extLst>
                <a:ext uri="{FF2B5EF4-FFF2-40B4-BE49-F238E27FC236}">
                  <a16:creationId xmlns:a16="http://schemas.microsoft.com/office/drawing/2014/main" id="{DBF55267-5D0E-ABC2-23C4-F3B302F27FF4}"/>
                </a:ext>
              </a:extLst>
            </p:cNvPr>
            <p:cNvGrpSpPr/>
            <p:nvPr/>
          </p:nvGrpSpPr>
          <p:grpSpPr>
            <a:xfrm>
              <a:off x="1080632" y="9933443"/>
              <a:ext cx="6188741" cy="3330148"/>
              <a:chOff x="0" y="0"/>
              <a:chExt cx="5448687" cy="2931927"/>
            </a:xfrm>
          </p:grpSpPr>
          <p:sp>
            <p:nvSpPr>
              <p:cNvPr id="1080" name="Freeform 8">
                <a:extLst>
                  <a:ext uri="{FF2B5EF4-FFF2-40B4-BE49-F238E27FC236}">
                    <a16:creationId xmlns:a16="http://schemas.microsoft.com/office/drawing/2014/main" id="{DF6EBCD6-A19F-6C4B-D435-6A1FEA81B11D}"/>
                  </a:ext>
                </a:extLst>
              </p:cNvPr>
              <p:cNvSpPr/>
              <p:nvPr/>
            </p:nvSpPr>
            <p:spPr>
              <a:xfrm>
                <a:off x="12700" y="12701"/>
                <a:ext cx="5381377" cy="2863347"/>
              </a:xfrm>
              <a:custGeom>
                <a:avLst/>
                <a:gdLst/>
                <a:ahLst/>
                <a:cxnLst/>
                <a:rect l="l" t="t" r="r" b="b"/>
                <a:pathLst>
                  <a:path w="5381377" h="2863347">
                    <a:moveTo>
                      <a:pt x="43180" y="2863347"/>
                    </a:moveTo>
                    <a:lnTo>
                      <a:pt x="5338197" y="2863347"/>
                    </a:lnTo>
                    <a:cubicBezTo>
                      <a:pt x="5362327" y="2863347"/>
                      <a:pt x="5381377" y="2844297"/>
                      <a:pt x="5381377" y="2820167"/>
                    </a:cubicBezTo>
                    <a:lnTo>
                      <a:pt x="5381377" y="43180"/>
                    </a:lnTo>
                    <a:cubicBezTo>
                      <a:pt x="5381377" y="19050"/>
                      <a:pt x="5362327" y="0"/>
                      <a:pt x="5338197" y="0"/>
                    </a:cubicBezTo>
                    <a:lnTo>
                      <a:pt x="43180" y="0"/>
                    </a:lnTo>
                    <a:cubicBezTo>
                      <a:pt x="19050" y="0"/>
                      <a:pt x="0" y="19050"/>
                      <a:pt x="0" y="43180"/>
                    </a:cubicBezTo>
                    <a:lnTo>
                      <a:pt x="0" y="2820167"/>
                    </a:lnTo>
                    <a:cubicBezTo>
                      <a:pt x="0" y="2844297"/>
                      <a:pt x="19050" y="2863347"/>
                      <a:pt x="43180" y="2863347"/>
                    </a:cubicBezTo>
                    <a:close/>
                  </a:path>
                </a:pathLst>
              </a:custGeom>
              <a:solidFill>
                <a:srgbClr val="FFFAF5"/>
              </a:solidFill>
            </p:spPr>
            <p:txBody>
              <a:bodyPr anchor="ctr"/>
              <a:lstStyle/>
              <a:p>
                <a:endParaRPr lang="en-US"/>
              </a:p>
              <a:p>
                <a:r>
                  <a:rPr lang="vi-VN" sz="2000">
                    <a:latin typeface="Asap" panose="020B0604020202020204" charset="0"/>
                  </a:rPr>
                  <a:t>Dự án đã thành công xây dựng một website thương mại điện tử chuyên về thời trang với đầy đủ các chức năng cần thiết. Nổi bật là việc tích hợp thành công </a:t>
                </a:r>
                <a:r>
                  <a:rPr lang="vi-VN" sz="2000" b="1">
                    <a:latin typeface="Asap" panose="020B0604020202020204" charset="0"/>
                  </a:rPr>
                  <a:t>tính năng thử đồ ảo bằng AI</a:t>
                </a:r>
                <a:r>
                  <a:rPr lang="vi-VN" sz="2000">
                    <a:latin typeface="Asap" panose="020B0604020202020204" charset="0"/>
                  </a:rPr>
                  <a:t> và </a:t>
                </a:r>
                <a:r>
                  <a:rPr lang="vi-VN" sz="2000" b="1">
                    <a:latin typeface="Asap" panose="020B0604020202020204" charset="0"/>
                  </a:rPr>
                  <a:t>chatbot tư vấn thông minh</a:t>
                </a:r>
                <a:r>
                  <a:rPr lang="vi-VN" sz="2000">
                    <a:latin typeface="Asap" panose="020B0604020202020204" charset="0"/>
                  </a:rPr>
                  <a:t>, giúp nâng cao trải nghiệm mua sắm trực tuyến cho người dùng. Website có giao diện thân thiện, dễ sử dụng, đáp ứng được nhu cầu của cả khách hàng và quản trị viên.</a:t>
                </a:r>
                <a:endParaRPr lang="en-US" sz="2000">
                  <a:latin typeface="Asap" panose="020B0604020202020204" charset="0"/>
                </a:endParaRPr>
              </a:p>
            </p:txBody>
          </p:sp>
          <p:sp>
            <p:nvSpPr>
              <p:cNvPr id="1081" name="Freeform 9">
                <a:extLst>
                  <a:ext uri="{FF2B5EF4-FFF2-40B4-BE49-F238E27FC236}">
                    <a16:creationId xmlns:a16="http://schemas.microsoft.com/office/drawing/2014/main" id="{C91343C1-7F8E-3819-2F40-4292621841A7}"/>
                  </a:ext>
                </a:extLst>
              </p:cNvPr>
              <p:cNvSpPr/>
              <p:nvPr/>
            </p:nvSpPr>
            <p:spPr>
              <a:xfrm>
                <a:off x="0" y="0"/>
                <a:ext cx="5448687" cy="2931927"/>
              </a:xfrm>
              <a:custGeom>
                <a:avLst/>
                <a:gdLst/>
                <a:ahLst/>
                <a:cxnLst/>
                <a:rect l="l" t="t" r="r" b="b"/>
                <a:pathLst>
                  <a:path w="5448687" h="2931927">
                    <a:moveTo>
                      <a:pt x="5405507" y="44450"/>
                    </a:moveTo>
                    <a:cubicBezTo>
                      <a:pt x="5400427" y="19050"/>
                      <a:pt x="5377567" y="0"/>
                      <a:pt x="5350897" y="0"/>
                    </a:cubicBezTo>
                    <a:lnTo>
                      <a:pt x="55880" y="0"/>
                    </a:lnTo>
                    <a:cubicBezTo>
                      <a:pt x="25400" y="0"/>
                      <a:pt x="0" y="25400"/>
                      <a:pt x="0" y="55880"/>
                    </a:cubicBezTo>
                    <a:lnTo>
                      <a:pt x="0" y="2832867"/>
                    </a:lnTo>
                    <a:cubicBezTo>
                      <a:pt x="0" y="2859537"/>
                      <a:pt x="17780" y="2881127"/>
                      <a:pt x="43180" y="2887477"/>
                    </a:cubicBezTo>
                    <a:cubicBezTo>
                      <a:pt x="48260" y="2912877"/>
                      <a:pt x="71120" y="2931927"/>
                      <a:pt x="97790" y="2931927"/>
                    </a:cubicBezTo>
                    <a:lnTo>
                      <a:pt x="5392807" y="2931927"/>
                    </a:lnTo>
                    <a:cubicBezTo>
                      <a:pt x="5423287" y="2931927"/>
                      <a:pt x="5448687" y="2906527"/>
                      <a:pt x="5448687" y="2876047"/>
                    </a:cubicBezTo>
                    <a:lnTo>
                      <a:pt x="5448687" y="99060"/>
                    </a:lnTo>
                    <a:cubicBezTo>
                      <a:pt x="5448687" y="72390"/>
                      <a:pt x="5430907" y="50800"/>
                      <a:pt x="5405507" y="44450"/>
                    </a:cubicBezTo>
                    <a:close/>
                    <a:moveTo>
                      <a:pt x="12700" y="2832867"/>
                    </a:moveTo>
                    <a:lnTo>
                      <a:pt x="12700" y="55880"/>
                    </a:lnTo>
                    <a:cubicBezTo>
                      <a:pt x="12700" y="31750"/>
                      <a:pt x="31750" y="12700"/>
                      <a:pt x="55880" y="12700"/>
                    </a:cubicBezTo>
                    <a:lnTo>
                      <a:pt x="5350897" y="12700"/>
                    </a:lnTo>
                    <a:cubicBezTo>
                      <a:pt x="5375027" y="12700"/>
                      <a:pt x="5394077" y="31750"/>
                      <a:pt x="5394077" y="55880"/>
                    </a:cubicBezTo>
                    <a:lnTo>
                      <a:pt x="5394077" y="2832867"/>
                    </a:lnTo>
                    <a:cubicBezTo>
                      <a:pt x="5394077" y="2856997"/>
                      <a:pt x="5375027" y="2876047"/>
                      <a:pt x="5350897" y="2876047"/>
                    </a:cubicBezTo>
                    <a:lnTo>
                      <a:pt x="55880" y="2876047"/>
                    </a:lnTo>
                    <a:cubicBezTo>
                      <a:pt x="31750" y="2876047"/>
                      <a:pt x="12700" y="2856997"/>
                      <a:pt x="12700" y="2832867"/>
                    </a:cubicBezTo>
                    <a:close/>
                  </a:path>
                </a:pathLst>
              </a:custGeom>
              <a:solidFill>
                <a:srgbClr val="000001"/>
              </a:solidFill>
            </p:spPr>
          </p:sp>
        </p:grpSp>
        <p:grpSp>
          <p:nvGrpSpPr>
            <p:cNvPr id="1075" name="Group 10">
              <a:extLst>
                <a:ext uri="{FF2B5EF4-FFF2-40B4-BE49-F238E27FC236}">
                  <a16:creationId xmlns:a16="http://schemas.microsoft.com/office/drawing/2014/main" id="{6E43AFA5-F2E0-8C0C-174F-A4C32A742672}"/>
                </a:ext>
              </a:extLst>
            </p:cNvPr>
            <p:cNvGrpSpPr/>
            <p:nvPr/>
          </p:nvGrpSpPr>
          <p:grpSpPr>
            <a:xfrm>
              <a:off x="847534" y="9034936"/>
              <a:ext cx="2689386" cy="1334576"/>
              <a:chOff x="-688856" y="-698288"/>
              <a:chExt cx="3585848" cy="1779433"/>
            </a:xfrm>
          </p:grpSpPr>
          <p:grpSp>
            <p:nvGrpSpPr>
              <p:cNvPr id="1076" name="Group 11">
                <a:extLst>
                  <a:ext uri="{FF2B5EF4-FFF2-40B4-BE49-F238E27FC236}">
                    <a16:creationId xmlns:a16="http://schemas.microsoft.com/office/drawing/2014/main" id="{00172DA9-88C7-EAA0-3189-7DAF477985E0}"/>
                  </a:ext>
                </a:extLst>
              </p:cNvPr>
              <p:cNvGrpSpPr/>
              <p:nvPr/>
            </p:nvGrpSpPr>
            <p:grpSpPr>
              <a:xfrm>
                <a:off x="184175" y="-698288"/>
                <a:ext cx="1898872" cy="1735495"/>
                <a:chOff x="309138" y="-1172077"/>
                <a:chExt cx="3187262" cy="2913033"/>
              </a:xfrm>
            </p:grpSpPr>
            <p:sp>
              <p:nvSpPr>
                <p:cNvPr id="1078" name="Freeform 12">
                  <a:extLst>
                    <a:ext uri="{FF2B5EF4-FFF2-40B4-BE49-F238E27FC236}">
                      <a16:creationId xmlns:a16="http://schemas.microsoft.com/office/drawing/2014/main" id="{F62093A9-A410-521C-1087-19AF43928363}"/>
                    </a:ext>
                  </a:extLst>
                </p:cNvPr>
                <p:cNvSpPr/>
                <p:nvPr/>
              </p:nvSpPr>
              <p:spPr>
                <a:xfrm>
                  <a:off x="309138" y="-1172077"/>
                  <a:ext cx="3181429" cy="2842010"/>
                </a:xfrm>
                <a:custGeom>
                  <a:avLst/>
                  <a:gdLst/>
                  <a:ahLst/>
                  <a:cxnLst/>
                  <a:rect l="l" t="t" r="r" b="b"/>
                  <a:pathLst>
                    <a:path w="6605677" h="1890690">
                      <a:moveTo>
                        <a:pt x="5648731" y="1890690"/>
                      </a:moveTo>
                      <a:lnTo>
                        <a:pt x="956945" y="1890690"/>
                      </a:lnTo>
                      <a:cubicBezTo>
                        <a:pt x="428371" y="1890690"/>
                        <a:pt x="0" y="1462192"/>
                        <a:pt x="0" y="945345"/>
                      </a:cubicBezTo>
                      <a:cubicBezTo>
                        <a:pt x="0" y="428371"/>
                        <a:pt x="428371" y="0"/>
                        <a:pt x="956945" y="0"/>
                      </a:cubicBezTo>
                      <a:lnTo>
                        <a:pt x="5648731" y="0"/>
                      </a:lnTo>
                      <a:cubicBezTo>
                        <a:pt x="6177178" y="0"/>
                        <a:pt x="6605677" y="428371"/>
                        <a:pt x="6605677" y="945345"/>
                      </a:cubicBezTo>
                      <a:cubicBezTo>
                        <a:pt x="6605677" y="1462192"/>
                        <a:pt x="6177178" y="1890690"/>
                        <a:pt x="5648731" y="1890690"/>
                      </a:cubicBezTo>
                      <a:close/>
                    </a:path>
                  </a:pathLst>
                </a:custGeom>
                <a:solidFill>
                  <a:srgbClr val="FFC000"/>
                </a:solidFill>
              </p:spPr>
            </p:sp>
            <p:sp>
              <p:nvSpPr>
                <p:cNvPr id="1079" name="Freeform 13">
                  <a:extLst>
                    <a:ext uri="{FF2B5EF4-FFF2-40B4-BE49-F238E27FC236}">
                      <a16:creationId xmlns:a16="http://schemas.microsoft.com/office/drawing/2014/main" id="{BADD1E0F-B0C8-6098-DE87-330051528600}"/>
                    </a:ext>
                  </a:extLst>
                </p:cNvPr>
                <p:cNvSpPr/>
                <p:nvPr/>
              </p:nvSpPr>
              <p:spPr>
                <a:xfrm>
                  <a:off x="314971" y="-1101054"/>
                  <a:ext cx="3181429" cy="2842010"/>
                </a:xfrm>
                <a:custGeom>
                  <a:avLst/>
                  <a:gdLst/>
                  <a:ahLst/>
                  <a:cxnLst/>
                  <a:rect l="l" t="t" r="r" b="b"/>
                  <a:pathLst>
                    <a:path w="6631077" h="1916090">
                      <a:moveTo>
                        <a:pt x="5661431" y="0"/>
                      </a:moveTo>
                      <a:lnTo>
                        <a:pt x="969645" y="0"/>
                      </a:lnTo>
                      <a:cubicBezTo>
                        <a:pt x="434975" y="0"/>
                        <a:pt x="0" y="434975"/>
                        <a:pt x="0" y="958045"/>
                      </a:cubicBezTo>
                      <a:cubicBezTo>
                        <a:pt x="0" y="1481115"/>
                        <a:pt x="434975" y="1916090"/>
                        <a:pt x="969645" y="1916090"/>
                      </a:cubicBezTo>
                      <a:lnTo>
                        <a:pt x="5661431" y="1916090"/>
                      </a:lnTo>
                      <a:cubicBezTo>
                        <a:pt x="6196101" y="1916090"/>
                        <a:pt x="6631077" y="1481115"/>
                        <a:pt x="6631077" y="958045"/>
                      </a:cubicBezTo>
                      <a:cubicBezTo>
                        <a:pt x="6631077" y="434975"/>
                        <a:pt x="6196101" y="0"/>
                        <a:pt x="5661431" y="0"/>
                      </a:cubicBezTo>
                      <a:close/>
                      <a:moveTo>
                        <a:pt x="5661431" y="1890690"/>
                      </a:moveTo>
                      <a:lnTo>
                        <a:pt x="969645" y="1890690"/>
                      </a:lnTo>
                      <a:cubicBezTo>
                        <a:pt x="448945" y="1890690"/>
                        <a:pt x="25400" y="1467145"/>
                        <a:pt x="25400" y="958045"/>
                      </a:cubicBezTo>
                      <a:cubicBezTo>
                        <a:pt x="25400" y="448945"/>
                        <a:pt x="448945" y="25400"/>
                        <a:pt x="969645" y="25400"/>
                      </a:cubicBezTo>
                      <a:lnTo>
                        <a:pt x="5661431" y="25400"/>
                      </a:lnTo>
                      <a:cubicBezTo>
                        <a:pt x="6182131" y="25400"/>
                        <a:pt x="6605677" y="448945"/>
                        <a:pt x="6605677" y="958045"/>
                      </a:cubicBezTo>
                      <a:cubicBezTo>
                        <a:pt x="6605677" y="1467145"/>
                        <a:pt x="6182131" y="1890690"/>
                        <a:pt x="5661431" y="1890690"/>
                      </a:cubicBezTo>
                      <a:close/>
                    </a:path>
                  </a:pathLst>
                </a:custGeom>
                <a:solidFill>
                  <a:srgbClr val="000001"/>
                </a:solidFill>
              </p:spPr>
            </p:sp>
          </p:grpSp>
          <p:sp>
            <p:nvSpPr>
              <p:cNvPr id="1077" name="TextBox 14">
                <a:extLst>
                  <a:ext uri="{FF2B5EF4-FFF2-40B4-BE49-F238E27FC236}">
                    <a16:creationId xmlns:a16="http://schemas.microsoft.com/office/drawing/2014/main" id="{90F2CE93-CD12-7A38-8E09-1402B657940F}"/>
                  </a:ext>
                </a:extLst>
              </p:cNvPr>
              <p:cNvSpPr txBox="1"/>
              <p:nvPr/>
            </p:nvSpPr>
            <p:spPr>
              <a:xfrm>
                <a:off x="-688856" y="-467527"/>
                <a:ext cx="3585848" cy="1548672"/>
              </a:xfrm>
              <a:prstGeom prst="rect">
                <a:avLst/>
              </a:prstGeom>
            </p:spPr>
            <p:txBody>
              <a:bodyPr lIns="0" tIns="0" rIns="0" bIns="0" rtlCol="0" anchor="t">
                <a:spAutoFit/>
              </a:bodyPr>
              <a:lstStyle/>
              <a:p>
                <a:pPr marL="0" lvl="0" indent="0" algn="ctr">
                  <a:lnSpc>
                    <a:spcPts val="3334"/>
                  </a:lnSpc>
                  <a:spcBef>
                    <a:spcPct val="0"/>
                  </a:spcBef>
                </a:pPr>
                <a:r>
                  <a:rPr lang="en-US" sz="3031" b="1">
                    <a:solidFill>
                      <a:srgbClr val="000001"/>
                    </a:solidFill>
                    <a:latin typeface="Faustina Bold"/>
                    <a:ea typeface="Faustina Bold"/>
                    <a:cs typeface="Faustina Bold"/>
                    <a:sym typeface="Faustina Bold"/>
                  </a:rPr>
                  <a:t>Kết luận</a:t>
                </a:r>
              </a:p>
            </p:txBody>
          </p:sp>
        </p:grpSp>
      </p:grpSp>
      <p:pic>
        <p:nvPicPr>
          <p:cNvPr id="1083" name="Picture 1082">
            <a:extLst>
              <a:ext uri="{FF2B5EF4-FFF2-40B4-BE49-F238E27FC236}">
                <a16:creationId xmlns:a16="http://schemas.microsoft.com/office/drawing/2014/main" id="{4C65452D-F950-BBB1-9E64-9A4FD2C24BAE}"/>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009567" y="15611508"/>
            <a:ext cx="1890915" cy="2644181"/>
          </a:xfrm>
          <a:prstGeom prst="rect">
            <a:avLst/>
          </a:prstGeom>
        </p:spPr>
      </p:pic>
      <p:pic>
        <p:nvPicPr>
          <p:cNvPr id="1084" name="Picture 1083">
            <a:extLst>
              <a:ext uri="{FF2B5EF4-FFF2-40B4-BE49-F238E27FC236}">
                <a16:creationId xmlns:a16="http://schemas.microsoft.com/office/drawing/2014/main" id="{A37BF6DF-AC19-F64B-BE77-F384714FEA1F}"/>
              </a:ext>
            </a:extLst>
          </p:cNvPr>
          <p:cNvPicPr>
            <a:picLocks noChangeAspect="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257963" y="16963153"/>
            <a:ext cx="2229729" cy="1794204"/>
          </a:xfrm>
          <a:prstGeom prst="rect">
            <a:avLst/>
          </a:prstGeom>
          <a:noFill/>
          <a:ln>
            <a:noFill/>
          </a:ln>
        </p:spPr>
      </p:pic>
      <p:pic>
        <p:nvPicPr>
          <p:cNvPr id="1085" name="Picture 1084">
            <a:extLst>
              <a:ext uri="{FF2B5EF4-FFF2-40B4-BE49-F238E27FC236}">
                <a16:creationId xmlns:a16="http://schemas.microsoft.com/office/drawing/2014/main" id="{DF4B0F33-24A1-F692-1EF0-AD332D57AE60}"/>
              </a:ext>
            </a:extLst>
          </p:cNvPr>
          <p:cNvPicPr>
            <a:picLocks noChangeAspect="1"/>
          </p:cNvPicPr>
          <p:nvPr/>
        </p:nvPicPr>
        <p:blipFill>
          <a:blip r:embed="rId24" cstate="print">
            <a:extLst>
              <a:ext uri="{28A0092B-C50C-407E-A947-70E740481C1C}">
                <a14:useLocalDpi xmlns:a14="http://schemas.microsoft.com/office/drawing/2010/main" val="0"/>
              </a:ext>
            </a:extLst>
          </a:blip>
          <a:srcRect/>
          <a:stretch>
            <a:fillRect/>
          </a:stretch>
        </p:blipFill>
        <p:spPr bwMode="auto">
          <a:xfrm rot="10800000" flipV="1">
            <a:off x="11458146" y="14819409"/>
            <a:ext cx="1591619" cy="2379672"/>
          </a:xfrm>
          <a:prstGeom prst="rect">
            <a:avLst/>
          </a:prstGeom>
          <a:noFill/>
          <a:ln>
            <a:noFill/>
          </a:ln>
        </p:spPr>
      </p:pic>
      <p:pic>
        <p:nvPicPr>
          <p:cNvPr id="1086" name="Picture 1085">
            <a:extLst>
              <a:ext uri="{FF2B5EF4-FFF2-40B4-BE49-F238E27FC236}">
                <a16:creationId xmlns:a16="http://schemas.microsoft.com/office/drawing/2014/main" id="{49374790-FD0E-0577-19D8-4195FE386E1E}"/>
              </a:ext>
            </a:extLst>
          </p:cNvPr>
          <p:cNvPicPr>
            <a:picLocks noChangeAspect="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308023" y="17333908"/>
            <a:ext cx="2824281" cy="1375710"/>
          </a:xfrm>
          <a:prstGeom prst="rect">
            <a:avLst/>
          </a:prstGeom>
          <a:noFill/>
          <a:ln>
            <a:noFill/>
          </a:ln>
        </p:spPr>
      </p:pic>
      <p:pic>
        <p:nvPicPr>
          <p:cNvPr id="1087" name="Picture 1086">
            <a:extLst>
              <a:ext uri="{FF2B5EF4-FFF2-40B4-BE49-F238E27FC236}">
                <a16:creationId xmlns:a16="http://schemas.microsoft.com/office/drawing/2014/main" id="{1E9BCDFC-579D-D3E1-CEB0-944864C48ED3}"/>
              </a:ext>
            </a:extLst>
          </p:cNvPr>
          <p:cNvPicPr>
            <a:picLocks noChangeAspect="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11707101" y="17333908"/>
            <a:ext cx="2499155" cy="137571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362</Words>
  <Application>Microsoft Office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Asap</vt:lpstr>
      <vt:lpstr>Faustina 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thông tin khoa học minh họa đầy màu sắc</dc:title>
  <dc:creator>Văn Tới</dc:creator>
  <cp:lastModifiedBy>Tới Văn</cp:lastModifiedBy>
  <cp:revision>22</cp:revision>
  <dcterms:created xsi:type="dcterms:W3CDTF">2006-08-16T00:00:00Z</dcterms:created>
  <dcterms:modified xsi:type="dcterms:W3CDTF">2025-09-02T08:35:31Z</dcterms:modified>
  <dc:identifier>DAGs9juvN6k</dc:identifier>
</cp:coreProperties>
</file>