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86" r:id="rId4"/>
    <p:sldId id="285" r:id="rId5"/>
    <p:sldId id="258" r:id="rId6"/>
    <p:sldId id="297" r:id="rId7"/>
    <p:sldId id="260" r:id="rId8"/>
    <p:sldId id="288" r:id="rId9"/>
    <p:sldId id="287" r:id="rId10"/>
    <p:sldId id="289" r:id="rId11"/>
    <p:sldId id="292" r:id="rId12"/>
    <p:sldId id="293" r:id="rId13"/>
    <p:sldId id="290" r:id="rId14"/>
    <p:sldId id="272" r:id="rId15"/>
    <p:sldId id="294" r:id="rId16"/>
    <p:sldId id="295" r:id="rId17"/>
    <p:sldId id="296" r:id="rId18"/>
    <p:sldId id="291" r:id="rId19"/>
    <p:sldId id="283" r:id="rId20"/>
    <p:sldId id="281" r:id="rId21"/>
    <p:sldId id="274" r:id="rId22"/>
    <p:sldId id="284" r:id="rId23"/>
    <p:sldId id="269" r:id="rId24"/>
  </p:sldIdLst>
  <p:sldSz cx="12192000" cy="6858000"/>
  <p:notesSz cx="6858000" cy="9144000"/>
  <p:embeddedFontLst>
    <p:embeddedFont>
      <p:font typeface="Libre Franklin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327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72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659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22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870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202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012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973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5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22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179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050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24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s-AR" dirty="0"/>
              <a:t>DESAFÍO </a:t>
            </a:r>
            <a:r>
              <a:rPr lang="es-AR" dirty="0" smtClean="0"/>
              <a:t>FINAL</a:t>
            </a:r>
            <a:r>
              <a:rPr lang="es-AR" dirty="0"/>
              <a:t/>
            </a:r>
            <a:br>
              <a:rPr lang="es-AR" dirty="0"/>
            </a:br>
            <a:r>
              <a:rPr lang="es-AR" sz="2800" dirty="0"/>
              <a:t>PREDICCIÓN DE CHURN - </a:t>
            </a:r>
            <a:r>
              <a:rPr lang="es-AR" sz="2800" dirty="0">
                <a:solidFill>
                  <a:srgbClr val="FF0000"/>
                </a:solidFill>
              </a:rPr>
              <a:t>TELECOM 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262909" y="3956279"/>
            <a:ext cx="7730835" cy="265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rPr lang="es-AR" sz="4000" dirty="0"/>
              <a:t>Grupo </a:t>
            </a:r>
            <a:r>
              <a:rPr lang="es-AR" sz="4000" dirty="0" smtClean="0">
                <a:solidFill>
                  <a:srgbClr val="FF0000"/>
                </a:solidFill>
              </a:rPr>
              <a:t>8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 err="1"/>
              <a:t>Maria</a:t>
            </a:r>
            <a:r>
              <a:rPr lang="es-AR" sz="2100" dirty="0"/>
              <a:t> </a:t>
            </a:r>
            <a:r>
              <a:rPr lang="es-AR" sz="2100" dirty="0" err="1"/>
              <a:t>Termignoni</a:t>
            </a:r>
            <a:endParaRPr sz="2100"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Alan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Franco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Pablo </a:t>
            </a:r>
            <a:r>
              <a:rPr lang="es-AR" sz="2100" dirty="0" smtClean="0"/>
              <a:t>Varela</a:t>
            </a: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b="1" dirty="0" smtClean="0">
                <a:solidFill>
                  <a:srgbClr val="FF0000"/>
                </a:solidFill>
              </a:rPr>
              <a:t>Román </a:t>
            </a:r>
            <a:r>
              <a:rPr lang="es-AR" sz="2100" b="1" dirty="0" smtClean="0">
                <a:solidFill>
                  <a:srgbClr val="FF0000"/>
                </a:solidFill>
              </a:rPr>
              <a:t>Flores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300" y="873755"/>
            <a:ext cx="2126250" cy="50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10141527" cy="177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Podemos visualizar que de los clientes que se van, la mayoría tienen facturas más altas. </a:t>
            </a:r>
          </a:p>
          <a:p>
            <a:pPr marL="114300" indent="0">
              <a:buNone/>
            </a:pPr>
            <a:r>
              <a:rPr lang="es-MX" dirty="0" smtClean="0"/>
              <a:t> Podemos </a:t>
            </a:r>
            <a:r>
              <a:rPr lang="es-MX" dirty="0"/>
              <a:t>ver que de los clientes que se van, la mayoría son clientes nuevos.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093529" y="3303814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 LOS </a:t>
            </a:r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GRAFICOS  poner leyendas!!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37" y="3643745"/>
            <a:ext cx="4501119" cy="296009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62" y="3643745"/>
            <a:ext cx="4281057" cy="28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9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10141527" cy="177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Podemos visualizar que de los clientes que se van, la mayoría tienen facturas más altas. </a:t>
            </a:r>
          </a:p>
          <a:p>
            <a:pPr marL="114300" indent="0">
              <a:buNone/>
            </a:pPr>
            <a:r>
              <a:rPr lang="es-MX" dirty="0" smtClean="0">
                <a:solidFill>
                  <a:srgbClr val="FF0000"/>
                </a:solidFill>
              </a:rPr>
              <a:t> Podemos </a:t>
            </a:r>
            <a:r>
              <a:rPr lang="es-MX" dirty="0">
                <a:solidFill>
                  <a:srgbClr val="FF0000"/>
                </a:solidFill>
              </a:rPr>
              <a:t>ver que de los clientes que se van, la mayoría son clientes nuevos.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093529" y="3303814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 </a:t>
            </a:r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LS GRAFICOS  poner leyendas!!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93" y="1636827"/>
            <a:ext cx="4525006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2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10141527" cy="177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Podemos visualizar que de los clientes que se van, la mayoría tienen facturas más altas. </a:t>
            </a:r>
          </a:p>
          <a:p>
            <a:pPr marL="114300" indent="0">
              <a:buNone/>
            </a:pPr>
            <a:r>
              <a:rPr lang="es-MX" dirty="0" smtClean="0">
                <a:solidFill>
                  <a:srgbClr val="FF0000"/>
                </a:solidFill>
              </a:rPr>
              <a:t> Podemos </a:t>
            </a:r>
            <a:r>
              <a:rPr lang="es-MX" dirty="0">
                <a:solidFill>
                  <a:srgbClr val="FF0000"/>
                </a:solidFill>
              </a:rPr>
              <a:t>ver que de los clientes que se van, la mayoría son clientes nuevos.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093529" y="3303814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 </a:t>
            </a:r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LS GRAFICOS  poner leyendas!!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937" y="908851"/>
            <a:ext cx="5784562" cy="57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8" y="3783127"/>
            <a:ext cx="10182225" cy="3200400"/>
          </a:xfrm>
          <a:prstGeom prst="rect">
            <a:avLst/>
          </a:prstGeom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9822873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En un análisis de </a:t>
            </a:r>
            <a:r>
              <a:rPr lang="es-MX" dirty="0" err="1" smtClean="0"/>
              <a:t>boxplot</a:t>
            </a:r>
            <a:r>
              <a:rPr lang="es-MX" dirty="0" smtClean="0"/>
              <a:t> </a:t>
            </a:r>
            <a:r>
              <a:rPr lang="es-MX" dirty="0"/>
              <a:t>v</a:t>
            </a:r>
            <a:r>
              <a:rPr lang="es-MX" dirty="0" smtClean="0"/>
              <a:t>emos </a:t>
            </a:r>
            <a:r>
              <a:rPr lang="es-MX" dirty="0"/>
              <a:t>que los clientes que se van son los nuevos. Recordar que el segmento que más disminuye el </a:t>
            </a:r>
            <a:r>
              <a:rPr lang="es-MX" dirty="0" err="1"/>
              <a:t>el</a:t>
            </a:r>
            <a:r>
              <a:rPr lang="es-MX" dirty="0"/>
              <a:t> TEL-FIBRA-TV-MOVIES. Acá vemos una </a:t>
            </a:r>
            <a:r>
              <a:rPr lang="es-MX" dirty="0" err="1"/>
              <a:t>grán</a:t>
            </a:r>
            <a:r>
              <a:rPr lang="es-MX" dirty="0"/>
              <a:t> dispersión dentro de todos los grupos.</a:t>
            </a:r>
          </a:p>
          <a:p>
            <a:r>
              <a:rPr lang="es-MX" dirty="0"/>
              <a:t>Puede que haya un inconveniente en el proceso de captura, y los clientes nuevos se den de baja rápidamente.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615545" y="3475350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9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Correlación - variables continuas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1" y="1823645"/>
            <a:ext cx="4821382" cy="525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Podemos </a:t>
            </a:r>
            <a:r>
              <a:rPr lang="es-MX" dirty="0"/>
              <a:t>ver una correlación interesante: </a:t>
            </a:r>
            <a:r>
              <a:rPr lang="es-MX" dirty="0" err="1"/>
              <a:t>Chrun-tenure</a:t>
            </a:r>
            <a:r>
              <a:rPr lang="es-MX" dirty="0"/>
              <a:t>.</a:t>
            </a:r>
          </a:p>
          <a:p>
            <a:r>
              <a:rPr lang="es-MX" dirty="0"/>
              <a:t>Podemos pensar que a medida que aumenta la </a:t>
            </a:r>
            <a:r>
              <a:rPr lang="es-MX" dirty="0" err="1"/>
              <a:t>antiguedad</a:t>
            </a:r>
            <a:r>
              <a:rPr lang="es-MX" dirty="0"/>
              <a:t>, el cliente NO se da de baja. Coincide con el análisis de </a:t>
            </a:r>
            <a:r>
              <a:rPr lang="es-MX" dirty="0" err="1"/>
              <a:t>boxplot</a:t>
            </a:r>
            <a:r>
              <a:rPr lang="es-MX" dirty="0"/>
              <a:t> realizado. </a:t>
            </a:r>
          </a:p>
          <a:p>
            <a:r>
              <a:rPr lang="es-MX" dirty="0" smtClean="0"/>
              <a:t>Los clientes con mayor antigüedad ya </a:t>
            </a:r>
            <a:r>
              <a:rPr lang="es-MX" dirty="0"/>
              <a:t>están fidelizados.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53" y="2311131"/>
            <a:ext cx="5155401" cy="377827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973291" y="2003354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>
                <a:solidFill>
                  <a:srgbClr val="FF0000"/>
                </a:solidFill>
              </a:rPr>
              <a:t>Reportes!!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1" y="1823645"/>
            <a:ext cx="4821382" cy="525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Librería</a:t>
            </a:r>
          </a:p>
          <a:p>
            <a:endParaRPr lang="es-MX" dirty="0"/>
          </a:p>
          <a:p>
            <a:r>
              <a:rPr lang="es-MX" dirty="0" smtClean="0"/>
              <a:t>Uso que le dimos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7973291" y="2003354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err="1" smtClean="0">
                <a:solidFill>
                  <a:srgbClr val="FF0000"/>
                </a:solidFill>
              </a:rPr>
              <a:t>Preprocesamiento</a:t>
            </a:r>
            <a:r>
              <a:rPr lang="es-AR" dirty="0">
                <a:solidFill>
                  <a:srgbClr val="FF0000"/>
                </a:solidFill>
              </a:rPr>
              <a:t>: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23645"/>
            <a:ext cx="6359235" cy="525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err="1" smtClean="0"/>
              <a:t>Dummies</a:t>
            </a:r>
            <a:endParaRPr lang="es-MX" dirty="0" smtClean="0"/>
          </a:p>
          <a:p>
            <a:r>
              <a:rPr lang="es-MX" dirty="0" err="1" smtClean="0"/>
              <a:t>X_train_test</a:t>
            </a:r>
            <a:endParaRPr lang="es-MX" dirty="0"/>
          </a:p>
          <a:p>
            <a:r>
              <a:rPr lang="es-MX" dirty="0" smtClean="0"/>
              <a:t>Desbalance entre clases:  poner el desbalance que existe</a:t>
            </a:r>
          </a:p>
          <a:p>
            <a:r>
              <a:rPr lang="es-MX" dirty="0" smtClean="0"/>
              <a:t>- Sin balanceo</a:t>
            </a:r>
          </a:p>
          <a:p>
            <a:r>
              <a:rPr lang="es-MX" dirty="0" smtClean="0"/>
              <a:t>- </a:t>
            </a:r>
            <a:r>
              <a:rPr lang="es-MX" dirty="0" err="1" smtClean="0"/>
              <a:t>Oversmapling</a:t>
            </a:r>
            <a:endParaRPr lang="es-MX" dirty="0" smtClean="0"/>
          </a:p>
          <a:p>
            <a:r>
              <a:rPr lang="es-MX" dirty="0" smtClean="0"/>
              <a:t>- </a:t>
            </a:r>
            <a:r>
              <a:rPr lang="es-MX" dirty="0" err="1" smtClean="0"/>
              <a:t>Undersmapling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7973291" y="2003354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2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Modelado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Seleecion</a:t>
            </a:r>
            <a:r>
              <a:rPr lang="es-AR" dirty="0" smtClean="0"/>
              <a:t> de métrica </a:t>
            </a:r>
            <a:r>
              <a:rPr lang="es-AR" dirty="0" err="1" smtClean="0"/>
              <a:t>justifcación</a:t>
            </a:r>
            <a:r>
              <a:rPr lang="es-AR" dirty="0" smtClean="0"/>
              <a:t>. F1 </a:t>
            </a:r>
            <a:r>
              <a:rPr lang="es-AR" dirty="0" err="1" smtClean="0"/>
              <a:t>weighted</a:t>
            </a: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err="1" smtClean="0"/>
              <a:t>Funcion</a:t>
            </a:r>
            <a:r>
              <a:rPr lang="es-AR" dirty="0" smtClean="0"/>
              <a:t> creada para evaluar los distintos modelos</a:t>
            </a:r>
          </a:p>
          <a:p>
            <a:r>
              <a:rPr lang="es-AR" dirty="0" smtClean="0"/>
              <a:t>Explayar un </a:t>
            </a:r>
            <a:r>
              <a:rPr lang="es-AR" dirty="0" err="1" smtClean="0"/>
              <a:t>pco</a:t>
            </a:r>
            <a:r>
              <a:rPr lang="es-AR" dirty="0" smtClean="0"/>
              <a:t> la función.</a:t>
            </a:r>
          </a:p>
          <a:p>
            <a:endParaRPr lang="es-AR" dirty="0"/>
          </a:p>
          <a:p>
            <a:r>
              <a:rPr lang="es-AR" dirty="0" smtClean="0"/>
              <a:t>Se </a:t>
            </a:r>
            <a:r>
              <a:rPr lang="es-AR" dirty="0" err="1" smtClean="0"/>
              <a:t>intancia</a:t>
            </a:r>
            <a:r>
              <a:rPr lang="es-AR" dirty="0" smtClean="0"/>
              <a:t>:</a:t>
            </a:r>
          </a:p>
          <a:p>
            <a:r>
              <a:rPr lang="es-AR" dirty="0" err="1" smtClean="0"/>
              <a:t>Knn</a:t>
            </a:r>
            <a:endParaRPr lang="es-AR" dirty="0" smtClean="0"/>
          </a:p>
          <a:p>
            <a:r>
              <a:rPr lang="es-AR" dirty="0" err="1" smtClean="0"/>
              <a:t>Logistic</a:t>
            </a:r>
            <a:endParaRPr lang="es-AR" dirty="0" smtClean="0"/>
          </a:p>
          <a:p>
            <a:r>
              <a:rPr lang="es-AR" dirty="0" err="1" smtClean="0"/>
              <a:t>naive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dirty="0" smtClean="0"/>
              <a:t>Comparación de modelos</a:t>
            </a:r>
            <a:endParaRPr lang="es-AR" dirty="0"/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score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analizados:</a:t>
            </a: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b="1" dirty="0" smtClean="0"/>
              <a:t>F1 score:</a:t>
            </a: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b="1" dirty="0" smtClean="0"/>
              <a:t>Sin balanceo</a:t>
            </a: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b="1" dirty="0" err="1" smtClean="0"/>
              <a:t>Over</a:t>
            </a: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b="1" dirty="0" err="1" smtClean="0"/>
              <a:t>Under</a:t>
            </a: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b="1" dirty="0" smtClean="0"/>
              <a:t>AUC:</a:t>
            </a: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b="1" dirty="0" smtClean="0"/>
              <a:t>Sin balanceo</a:t>
            </a: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b="1" dirty="0" err="1" smtClean="0"/>
              <a:t>Over</a:t>
            </a: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b="1" dirty="0" err="1" smtClean="0"/>
              <a:t>Under</a:t>
            </a: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b="1" dirty="0" smtClean="0"/>
              <a:t>Grafico de curvas ROC</a:t>
            </a: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4440382" y="2415055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6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dirty="0" smtClean="0"/>
              <a:t>Comparación de </a:t>
            </a:r>
            <a:r>
              <a:rPr lang="es-AR" dirty="0" smtClean="0"/>
              <a:t>modelos: </a:t>
            </a:r>
            <a:r>
              <a:rPr lang="es-AR" dirty="0" err="1" smtClean="0"/>
              <a:t>Curv</a:t>
            </a:r>
            <a:r>
              <a:rPr lang="es-AR" dirty="0" smtClean="0"/>
              <a:t> ROC</a:t>
            </a:r>
          </a:p>
          <a:p>
            <a:pPr>
              <a:lnSpc>
                <a:spcPct val="94000"/>
              </a:lnSpc>
              <a:buSzPts val="2000"/>
            </a:pPr>
            <a:endParaRPr lang="es-AR" dirty="0"/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2044381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curvas ROC de los modelos analizados:</a:t>
            </a: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49" y="2575214"/>
            <a:ext cx="5829300" cy="3924300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253335" flipH="1">
            <a:off x="8695485" y="5561303"/>
            <a:ext cx="2083349" cy="862688"/>
          </a:xfrm>
          <a:prstGeom prst="rightArrow">
            <a:avLst>
              <a:gd name="adj1" fmla="val 51513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bg1"/>
                </a:solidFill>
                <a:latin typeface="Libre Franklin" panose="020B0604020202020204" charset="0"/>
              </a:rPr>
              <a:t>CatBoost</a:t>
            </a:r>
            <a:endParaRPr lang="en-US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  <p:sp>
        <p:nvSpPr>
          <p:cNvPr id="9" name="Flecha derecha 8"/>
          <p:cNvSpPr/>
          <p:nvPr/>
        </p:nvSpPr>
        <p:spPr>
          <a:xfrm rot="21138805" flipH="1">
            <a:off x="8993268" y="4152942"/>
            <a:ext cx="2271471" cy="768846"/>
          </a:xfrm>
          <a:prstGeom prst="rightArrow">
            <a:avLst>
              <a:gd name="adj1" fmla="val 59450"/>
              <a:gd name="adj2" fmla="val 79258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bg1"/>
                </a:solidFill>
                <a:latin typeface="Libre Franklin" panose="020B0604020202020204" charset="0"/>
              </a:rPr>
              <a:t>RandomForest</a:t>
            </a:r>
            <a:endParaRPr lang="en-US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Objetivo principal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AR" b="0" i="0" dirty="0" smtClean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AR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AR" b="0" i="0" dirty="0" smtClean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Desarrollar </a:t>
            </a: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un modelo </a:t>
            </a: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de clasificación </a:t>
            </a:r>
            <a:r>
              <a:rPr lang="es-MX" dirty="0" smtClean="0"/>
              <a:t>que consiste </a:t>
            </a:r>
            <a:r>
              <a:rPr lang="es-MX" dirty="0"/>
              <a:t>en </a:t>
            </a:r>
            <a:r>
              <a:rPr lang="es-MX" dirty="0" smtClean="0"/>
              <a:t>predecir </a:t>
            </a:r>
            <a:r>
              <a:rPr lang="es-MX" dirty="0"/>
              <a:t>si un cliente se va o no de una empresa de servicio de telecomunicaciones, en este caso </a:t>
            </a:r>
            <a:r>
              <a:rPr lang="es-MX" dirty="0">
                <a:solidFill>
                  <a:srgbClr val="FF0000"/>
                </a:solidFill>
              </a:rPr>
              <a:t>Telecom</a:t>
            </a:r>
            <a:r>
              <a:rPr lang="es-MX" dirty="0"/>
              <a:t>. Es decir, estaremos realizando una </a:t>
            </a:r>
            <a:r>
              <a:rPr lang="es-MX" b="1" dirty="0"/>
              <a:t>predicción de </a:t>
            </a:r>
            <a:r>
              <a:rPr lang="es-MX" b="1" dirty="0" err="1"/>
              <a:t>Churn</a:t>
            </a:r>
            <a:r>
              <a:rPr lang="es-MX" b="1" dirty="0"/>
              <a:t> </a:t>
            </a:r>
            <a:r>
              <a:rPr lang="es-MX" dirty="0"/>
              <a:t>(deserción/abandono del servicio</a:t>
            </a:r>
            <a:r>
              <a:rPr lang="es-MX" dirty="0" smtClean="0"/>
              <a:t>).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62" y="2428875"/>
            <a:ext cx="4105275" cy="4429125"/>
          </a:xfrm>
          <a:prstGeom prst="rect">
            <a:avLst/>
          </a:prstGeom>
        </p:spPr>
      </p:pic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080656" y="1881682"/>
            <a:ext cx="10445842" cy="73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smtClean="0"/>
              <a:t>Del modelo final que obtuvimos, analizamos algunas métricas adicionales:</a:t>
            </a: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b="1" dirty="0" smtClean="0"/>
              <a:t/>
            </a:r>
            <a:br>
              <a:rPr lang="es-AR" b="1" dirty="0" smtClean="0"/>
            </a:b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err="1" smtClean="0"/>
              <a:t>Metricas</a:t>
            </a:r>
            <a:r>
              <a:rPr lang="es-AR" dirty="0" smtClean="0"/>
              <a:t> del mejor modelo</a:t>
            </a:r>
            <a:endParaRPr lang="es-AR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4807523" y="6064139"/>
            <a:ext cx="554071" cy="1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6996656" y="3813957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7037142" y="4265066"/>
            <a:ext cx="513585" cy="2659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5772519" y="6064138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i="1" dirty="0" err="1" smtClean="0"/>
              <a:t>Feature</a:t>
            </a:r>
            <a:r>
              <a:rPr lang="es-AR" i="1" dirty="0" smtClean="0"/>
              <a:t> </a:t>
            </a:r>
            <a:r>
              <a:rPr lang="es-AR" i="1" dirty="0" err="1" smtClean="0"/>
              <a:t>importance</a:t>
            </a:r>
            <a:endParaRPr lang="es-AR" i="1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10384065" cy="41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MX" dirty="0"/>
              <a:t>Podemos ver que las variables que más aportan al modelo son las relacionadas al servicio y no a las demográficas (edad, </a:t>
            </a:r>
            <a:r>
              <a:rPr lang="es-MX" dirty="0" smtClean="0"/>
              <a:t>jubilado</a:t>
            </a:r>
            <a:r>
              <a:rPr lang="es-MX" dirty="0"/>
              <a:t>, hijos, etc.).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280" y="3078162"/>
            <a:ext cx="5752347" cy="282488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440382" y="266315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86" y="3037176"/>
            <a:ext cx="5316014" cy="29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n-US" dirty="0"/>
          </a:p>
        </p:txBody>
      </p:sp>
      <p:sp>
        <p:nvSpPr>
          <p:cNvPr id="3" name="Google Shape;118;p17"/>
          <p:cNvSpPr txBox="1">
            <a:spLocks/>
          </p:cNvSpPr>
          <p:nvPr/>
        </p:nvSpPr>
        <p:spPr>
          <a:xfrm>
            <a:off x="1371600" y="1886580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 smtClean="0">
              <a:solidFill>
                <a:srgbClr val="FF0000"/>
              </a:solidFill>
              <a:latin typeface="Libre Frank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1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1552354" y="2878764"/>
            <a:ext cx="9601200" cy="110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¡GRACIAS!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err="1" smtClean="0"/>
              <a:t>Prediccíon</a:t>
            </a:r>
            <a:r>
              <a:rPr lang="es-AR" dirty="0" smtClean="0"/>
              <a:t> de </a:t>
            </a:r>
            <a:r>
              <a:rPr lang="es-AR" dirty="0" err="1" smtClean="0"/>
              <a:t>Churn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Cualquier </a:t>
            </a:r>
            <a:r>
              <a:rPr lang="es-MX" dirty="0"/>
              <a:t>empresa quiere </a:t>
            </a:r>
            <a:r>
              <a:rPr lang="es-MX" b="1" dirty="0"/>
              <a:t>maximizar el número de clientes. </a:t>
            </a:r>
            <a:endParaRPr lang="es-MX" b="1" dirty="0" smtClean="0"/>
          </a:p>
          <a:p>
            <a:r>
              <a:rPr lang="es-MX" dirty="0" smtClean="0"/>
              <a:t>Para </a:t>
            </a:r>
            <a:r>
              <a:rPr lang="es-MX" dirty="0"/>
              <a:t>lograr este objetivo, es importante no solo tratar de atraer nuevos, sino también </a:t>
            </a:r>
            <a:r>
              <a:rPr lang="es-MX" b="1" dirty="0"/>
              <a:t>retener los existentes</a:t>
            </a:r>
            <a:r>
              <a:rPr lang="es-MX" dirty="0"/>
              <a:t>. </a:t>
            </a:r>
            <a:endParaRPr lang="es-MX" dirty="0" smtClean="0"/>
          </a:p>
          <a:p>
            <a:r>
              <a:rPr lang="es-MX" dirty="0" smtClean="0"/>
              <a:t>Retener </a:t>
            </a:r>
            <a:r>
              <a:rPr lang="es-MX" dirty="0"/>
              <a:t>a un cliente le costará a la empresa menos que atraer uno nuevo. </a:t>
            </a:r>
            <a:endParaRPr lang="es-MX" dirty="0" smtClean="0"/>
          </a:p>
          <a:p>
            <a:r>
              <a:rPr lang="es-MX" b="1" dirty="0" smtClean="0"/>
              <a:t>Prediciendo </a:t>
            </a:r>
            <a:r>
              <a:rPr lang="es-MX" b="1" dirty="0"/>
              <a:t>el </a:t>
            </a:r>
            <a:r>
              <a:rPr lang="es-MX" b="1" dirty="0" err="1"/>
              <a:t>Churn</a:t>
            </a:r>
            <a:r>
              <a:rPr lang="es-MX" b="1" dirty="0"/>
              <a:t> (propensión a la baja)</a:t>
            </a:r>
            <a:r>
              <a:rPr lang="es-MX" dirty="0"/>
              <a:t>, podemos reaccionar a tiempo y tratar de retener al cliente que quiere irse. </a:t>
            </a:r>
            <a:endParaRPr lang="es-MX" dirty="0" smtClean="0"/>
          </a:p>
          <a:p>
            <a:r>
              <a:rPr lang="es-MX" dirty="0" smtClean="0"/>
              <a:t>En </a:t>
            </a:r>
            <a:r>
              <a:rPr lang="es-MX" dirty="0"/>
              <a:t>base a los datos sobre los servicios que utiliza el cliente, </a:t>
            </a:r>
            <a:r>
              <a:rPr lang="es-MX" dirty="0" smtClean="0"/>
              <a:t>la empresa puede trabajar en una </a:t>
            </a:r>
            <a:r>
              <a:rPr lang="es-MX" b="1" dirty="0" smtClean="0"/>
              <a:t>estrategia de retención</a:t>
            </a:r>
            <a:r>
              <a:rPr lang="es-MX" dirty="0"/>
              <a:t>, intentando cambiar su decisión de dejar el servicio. </a:t>
            </a:r>
            <a:endParaRPr lang="es-MX" dirty="0" smtClean="0"/>
          </a:p>
          <a:p>
            <a:r>
              <a:rPr lang="es-MX" dirty="0" smtClean="0"/>
              <a:t>Esto </a:t>
            </a:r>
            <a:r>
              <a:rPr lang="es-MX" dirty="0"/>
              <a:t>hará que la tarea de retención sea más fácil de implementar que la tarea de atraer nuevos usuarios, </a:t>
            </a:r>
            <a:r>
              <a:rPr lang="es-MX" dirty="0" smtClean="0"/>
              <a:t>además de que los </a:t>
            </a:r>
            <a:r>
              <a:rPr lang="es-MX" dirty="0"/>
              <a:t>costos son menores.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2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Características del </a:t>
            </a:r>
            <a:r>
              <a:rPr lang="es-AR" dirty="0" err="1" smtClean="0"/>
              <a:t>Dataset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b="0" i="0" dirty="0" smtClean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Se </a:t>
            </a:r>
            <a:r>
              <a:rPr lang="es-MX" dirty="0"/>
              <a:t>trabajará sobre un conjunto de datos, </a:t>
            </a:r>
            <a:r>
              <a:rPr lang="es-MX" b="1" dirty="0"/>
              <a:t>"</a:t>
            </a:r>
            <a:r>
              <a:rPr lang="es-MX" b="1" i="1" dirty="0" err="1"/>
              <a:t>telecom_users</a:t>
            </a:r>
            <a:r>
              <a:rPr lang="es-MX" b="1" dirty="0"/>
              <a:t>"</a:t>
            </a:r>
            <a:r>
              <a:rPr lang="es-MX" dirty="0"/>
              <a:t>, de </a:t>
            </a:r>
            <a:r>
              <a:rPr lang="es-MX" dirty="0" smtClean="0"/>
              <a:t>la </a:t>
            </a:r>
            <a:r>
              <a:rPr lang="es-MX" dirty="0"/>
              <a:t>empresa de </a:t>
            </a:r>
            <a:r>
              <a:rPr lang="es-MX" dirty="0" smtClean="0"/>
              <a:t>telecomunicaciones </a:t>
            </a:r>
            <a:r>
              <a:rPr lang="es-MX" dirty="0" smtClean="0">
                <a:solidFill>
                  <a:srgbClr val="FF0000"/>
                </a:solidFill>
              </a:rPr>
              <a:t>Telecom</a:t>
            </a:r>
            <a:r>
              <a:rPr lang="es-MX" dirty="0" smtClean="0"/>
              <a:t>. 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El </a:t>
            </a:r>
            <a:r>
              <a:rPr lang="es-MX" dirty="0" err="1"/>
              <a:t>dataset</a:t>
            </a:r>
            <a:r>
              <a:rPr lang="es-MX" dirty="0"/>
              <a:t> cuenta con </a:t>
            </a:r>
            <a:r>
              <a:rPr lang="es-MX" b="1" dirty="0"/>
              <a:t>5.986 registros y 22 columnas</a:t>
            </a:r>
            <a:r>
              <a:rPr lang="es-MX" b="1" dirty="0" smtClean="0"/>
              <a:t>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La </a:t>
            </a:r>
            <a:r>
              <a:rPr lang="es-MX" dirty="0"/>
              <a:t>misma tiene información sobre </a:t>
            </a:r>
            <a:r>
              <a:rPr lang="es-MX" dirty="0" smtClean="0"/>
              <a:t>usuarios</a:t>
            </a:r>
            <a:r>
              <a:rPr lang="es-MX" dirty="0"/>
              <a:t>, </a:t>
            </a:r>
            <a:r>
              <a:rPr lang="es-MX" dirty="0" smtClean="0"/>
              <a:t>tales como: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 sus </a:t>
            </a:r>
            <a:r>
              <a:rPr lang="es-MX" dirty="0"/>
              <a:t>características </a:t>
            </a:r>
            <a:r>
              <a:rPr lang="es-MX" dirty="0" smtClean="0"/>
              <a:t>demográficas; 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los </a:t>
            </a:r>
            <a:r>
              <a:rPr lang="es-MX" dirty="0"/>
              <a:t>servicios que </a:t>
            </a:r>
            <a:r>
              <a:rPr lang="es-MX" dirty="0" smtClean="0"/>
              <a:t>utilizan;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la </a:t>
            </a:r>
            <a:r>
              <a:rPr lang="es-MX" dirty="0"/>
              <a:t>duración del uso de los servicios del </a:t>
            </a:r>
            <a:r>
              <a:rPr lang="es-MX" dirty="0" smtClean="0"/>
              <a:t>operador;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la </a:t>
            </a:r>
            <a:r>
              <a:rPr lang="es-MX" dirty="0"/>
              <a:t>forma de </a:t>
            </a:r>
            <a:r>
              <a:rPr lang="es-MX" dirty="0" smtClean="0"/>
              <a:t>pago;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monto </a:t>
            </a:r>
            <a:r>
              <a:rPr lang="es-MX" dirty="0"/>
              <a:t>del </a:t>
            </a:r>
            <a:r>
              <a:rPr lang="es-MX" dirty="0" smtClean="0"/>
              <a:t>pago</a:t>
            </a:r>
            <a:r>
              <a:rPr lang="es-MX" dirty="0" smtClean="0"/>
              <a:t>.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 smtClean="0"/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>
                <a:solidFill>
                  <a:srgbClr val="FF0000"/>
                </a:solidFill>
              </a:rPr>
              <a:t>Poner </a:t>
            </a:r>
            <a:r>
              <a:rPr lang="es-MX" dirty="0" err="1" smtClean="0">
                <a:solidFill>
                  <a:srgbClr val="FF0000"/>
                </a:solidFill>
              </a:rPr>
              <a:t>featues</a:t>
            </a:r>
            <a:r>
              <a:rPr lang="es-MX" dirty="0" smtClean="0">
                <a:solidFill>
                  <a:srgbClr val="FF0000"/>
                </a:solidFill>
              </a:rPr>
              <a:t> con su explicación</a:t>
            </a:r>
            <a:endParaRPr lang="es-MX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7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Procedimiento realizado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371599" y="1773381"/>
            <a:ext cx="10584873" cy="479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Se planteará los siguientes puntos para lograr el objetivo:</a:t>
            </a:r>
          </a:p>
          <a:p>
            <a:r>
              <a:rPr lang="es-MX" dirty="0" smtClean="0"/>
              <a:t>EDA</a:t>
            </a:r>
            <a:endParaRPr lang="es-MX" dirty="0"/>
          </a:p>
          <a:p>
            <a:pPr algn="just"/>
            <a:r>
              <a:rPr lang="es-MX" dirty="0" err="1" smtClean="0">
                <a:solidFill>
                  <a:srgbClr val="FF0000"/>
                </a:solidFill>
              </a:rPr>
              <a:t>Dummificacion</a:t>
            </a:r>
            <a:endParaRPr lang="es-MX" dirty="0" smtClean="0">
              <a:solidFill>
                <a:srgbClr val="FF0000"/>
              </a:solidFill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</a:rPr>
              <a:t>Desbalance entre clases</a:t>
            </a:r>
          </a:p>
          <a:p>
            <a:pPr algn="just"/>
            <a:endParaRPr lang="es-MX" dirty="0">
              <a:solidFill>
                <a:srgbClr val="FF0000"/>
              </a:solidFill>
            </a:endParaRPr>
          </a:p>
          <a:p>
            <a:pPr algn="just"/>
            <a:r>
              <a:rPr lang="es-MX" dirty="0">
                <a:solidFill>
                  <a:srgbClr val="FF0000"/>
                </a:solidFill>
              </a:rPr>
              <a:t>Comparación de la calidad de los modelos obtenidos.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Analisis</a:t>
            </a:r>
            <a:r>
              <a:rPr lang="es-AR" dirty="0" smtClean="0"/>
              <a:t> exploratorio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Valores nulos</a:t>
            </a:r>
          </a:p>
          <a:p>
            <a:r>
              <a:rPr lang="es-AR" dirty="0" smtClean="0"/>
              <a:t>Tipos de datos</a:t>
            </a:r>
          </a:p>
          <a:p>
            <a:r>
              <a:rPr lang="es-AR" dirty="0" err="1" smtClean="0"/>
              <a:t>Imputacion</a:t>
            </a:r>
            <a:r>
              <a:rPr lang="en-US" dirty="0" smtClean="0"/>
              <a:t>/ drop</a:t>
            </a:r>
          </a:p>
          <a:p>
            <a:r>
              <a:rPr lang="es-AR" dirty="0" smtClean="0"/>
              <a:t>---</a:t>
            </a:r>
          </a:p>
          <a:p>
            <a:endParaRPr lang="es-AR" dirty="0"/>
          </a:p>
          <a:p>
            <a:r>
              <a:rPr lang="es-AR" dirty="0" smtClean="0"/>
              <a:t>Agrupaciones/</a:t>
            </a:r>
            <a:r>
              <a:rPr lang="es-AR" dirty="0" err="1" smtClean="0"/>
              <a:t>pivot</a:t>
            </a:r>
            <a:r>
              <a:rPr lang="es-AR" dirty="0" smtClean="0"/>
              <a:t> </a:t>
            </a:r>
            <a:r>
              <a:rPr lang="es-AR" dirty="0" err="1" smtClean="0"/>
              <a:t>tables</a:t>
            </a:r>
            <a:r>
              <a:rPr lang="es-AR" dirty="0" smtClean="0"/>
              <a:t> para ver contenido de columnas y grupos</a:t>
            </a:r>
          </a:p>
          <a:p>
            <a:r>
              <a:rPr lang="es-AR" dirty="0" smtClean="0"/>
              <a:t>Columna </a:t>
            </a:r>
            <a:r>
              <a:rPr lang="es-AR" dirty="0" err="1" smtClean="0"/>
              <a:t>calculadoa</a:t>
            </a:r>
            <a:r>
              <a:rPr lang="es-AR" dirty="0" smtClean="0"/>
              <a:t>: combo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2392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01" y="1867736"/>
            <a:ext cx="6131153" cy="4297537"/>
          </a:xfrm>
          <a:prstGeom prst="rect">
            <a:avLst/>
          </a:prstGeom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3915702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Distribución de clientes por combo y por productos:</a:t>
            </a:r>
          </a:p>
          <a:p>
            <a:pPr marL="114300" indent="0">
              <a:buNone/>
            </a:pPr>
            <a:endParaRPr lang="es-MX" dirty="0" smtClean="0"/>
          </a:p>
          <a:p>
            <a:r>
              <a:rPr lang="es-MX" dirty="0" smtClean="0"/>
              <a:t>21,5% TELEFONO</a:t>
            </a:r>
          </a:p>
          <a:p>
            <a:r>
              <a:rPr lang="es-MX" dirty="0" smtClean="0"/>
              <a:t>18,6% FIBRA OPTICA</a:t>
            </a:r>
          </a:p>
          <a:p>
            <a:r>
              <a:rPr lang="es-MX" dirty="0" smtClean="0"/>
              <a:t>12,9% TEL-FIBRA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8354292" y="2815787"/>
            <a:ext cx="678872" cy="4849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9033163" y="4478380"/>
            <a:ext cx="595745" cy="439984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334569" y="4629946"/>
            <a:ext cx="604086" cy="426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124" y="1867736"/>
            <a:ext cx="5667295" cy="4363316"/>
          </a:xfrm>
          <a:prstGeom prst="rect">
            <a:avLst/>
          </a:prstGeom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3915702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El 21% </a:t>
            </a:r>
            <a:r>
              <a:rPr lang="es-MX" dirty="0"/>
              <a:t>de </a:t>
            </a:r>
            <a:r>
              <a:rPr lang="es-MX" dirty="0" smtClean="0"/>
              <a:t>los usuarios </a:t>
            </a:r>
            <a:r>
              <a:rPr lang="es-MX" dirty="0"/>
              <a:t>tiene el producto </a:t>
            </a:r>
            <a:r>
              <a:rPr lang="es-MX" dirty="0" smtClean="0"/>
              <a:t>TEL pero </a:t>
            </a:r>
            <a:r>
              <a:rPr lang="es-MX" dirty="0"/>
              <a:t>su aporte de capital es solo un 7%.</a:t>
            </a:r>
          </a:p>
          <a:p>
            <a:r>
              <a:rPr lang="es-MX" dirty="0" smtClean="0"/>
              <a:t>El segmento </a:t>
            </a:r>
            <a:r>
              <a:rPr lang="es-MX" dirty="0"/>
              <a:t>TEL-FIBRA-TV-MOVIES genera el 30% del capital siendo solamente 18% de los usuarios.</a:t>
            </a:r>
          </a:p>
          <a:p>
            <a:r>
              <a:rPr lang="es-MX" dirty="0" smtClean="0"/>
              <a:t>TEL-FIBRA-MOVIES aporta el 9% del capital siendo aproximadamente el 6% de los clientes.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8804564" y="2840086"/>
            <a:ext cx="678872" cy="4849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9331035" y="4506976"/>
            <a:ext cx="570823" cy="411388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384473" y="3452309"/>
            <a:ext cx="512618" cy="3576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8691771" y="4918364"/>
            <a:ext cx="535355" cy="49539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8" grpId="0" animBg="1"/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73" y="2171700"/>
            <a:ext cx="6650702" cy="3392822"/>
          </a:xfrm>
          <a:prstGeom prst="rect">
            <a:avLst/>
          </a:prstGeom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3768436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De los </a:t>
            </a:r>
            <a:r>
              <a:rPr lang="es-MX" dirty="0"/>
              <a:t>clientes que se dan de baja, la mayoría tenían </a:t>
            </a:r>
            <a:r>
              <a:rPr lang="es-MX" dirty="0" smtClean="0"/>
              <a:t>los combos TEL-FIBRA-TV-MOVIES y TEL-FIBRA.</a:t>
            </a:r>
          </a:p>
          <a:p>
            <a:pPr marL="114300" indent="0">
              <a:buNone/>
            </a:pPr>
            <a:r>
              <a:rPr lang="es-MX" dirty="0" smtClean="0"/>
              <a:t> </a:t>
            </a:r>
            <a:endParaRPr lang="es-MX" dirty="0"/>
          </a:p>
          <a:p>
            <a:r>
              <a:rPr lang="es-MX" dirty="0"/>
              <a:t>En el análisis de torta vimos que justamente </a:t>
            </a:r>
            <a:r>
              <a:rPr lang="es-MX" dirty="0" smtClean="0"/>
              <a:t>estos grupos son los que </a:t>
            </a:r>
            <a:r>
              <a:rPr lang="es-MX" dirty="0"/>
              <a:t>más capital </a:t>
            </a:r>
            <a:r>
              <a:rPr lang="es-MX" dirty="0" smtClean="0"/>
              <a:t>generan </a:t>
            </a:r>
            <a:r>
              <a:rPr lang="es-MX" dirty="0"/>
              <a:t>y </a:t>
            </a:r>
            <a:r>
              <a:rPr lang="es-MX" dirty="0" smtClean="0"/>
              <a:t>son los </a:t>
            </a:r>
            <a:r>
              <a:rPr lang="es-MX" dirty="0"/>
              <a:t>que más </a:t>
            </a:r>
            <a:r>
              <a:rPr lang="es-MX" dirty="0" smtClean="0"/>
              <a:t>deserción presentan.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381919" y="4067987"/>
            <a:ext cx="1519656" cy="1964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10333537" y="3228109"/>
            <a:ext cx="1568038" cy="1771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5957456" y="171384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Deserción por productos </a:t>
            </a:r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Google Shape;118;p17"/>
          <p:cNvSpPr txBox="1">
            <a:spLocks/>
          </p:cNvSpPr>
          <p:nvPr/>
        </p:nvSpPr>
        <p:spPr>
          <a:xfrm>
            <a:off x="1371600" y="5283416"/>
            <a:ext cx="9795164" cy="142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lang="es-MX" dirty="0" smtClean="0"/>
          </a:p>
          <a:p>
            <a:r>
              <a:rPr lang="es-MX" dirty="0" smtClean="0"/>
              <a:t>Podemos sospechar que tenemos un inconveniente entonces en el servicio de FIBRA.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38787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10" grpId="0" animBg="1"/>
      <p:bldP spid="9" grpId="0"/>
      <p:bldP spid="12" grpId="0" build="p"/>
    </p:bldLst>
  </p:timing>
</p:sld>
</file>

<file path=ppt/theme/theme1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705</Words>
  <Application>Microsoft Office PowerPoint</Application>
  <PresentationFormat>Panorámica</PresentationFormat>
  <Paragraphs>195</Paragraphs>
  <Slides>23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Libre Franklin</vt:lpstr>
      <vt:lpstr>Arial</vt:lpstr>
      <vt:lpstr>Wingdings</vt:lpstr>
      <vt:lpstr>Recorte</vt:lpstr>
      <vt:lpstr>DESAFÍO FINAL PREDICCIÓN DE CHURN - TELECOM </vt:lpstr>
      <vt:lpstr>Objetivo principal</vt:lpstr>
      <vt:lpstr>Prediccíon de Churn</vt:lpstr>
      <vt:lpstr>Características del Dataset</vt:lpstr>
      <vt:lpstr>Procedimiento realizado</vt:lpstr>
      <vt:lpstr>Analisis exploratorio</vt:lpstr>
      <vt:lpstr>Análisis del dataset</vt:lpstr>
      <vt:lpstr>Análisis del dataset </vt:lpstr>
      <vt:lpstr>Análisis del dataset </vt:lpstr>
      <vt:lpstr>Análisis del dataset </vt:lpstr>
      <vt:lpstr>Análisis del dataset </vt:lpstr>
      <vt:lpstr>Análisis del dataset </vt:lpstr>
      <vt:lpstr>Análisis del dataset </vt:lpstr>
      <vt:lpstr>Correlación - variables continuas</vt:lpstr>
      <vt:lpstr>Reportes!!</vt:lpstr>
      <vt:lpstr>Preprocesamiento:</vt:lpstr>
      <vt:lpstr>Modelado</vt:lpstr>
      <vt:lpstr>Presentación de PowerPoint</vt:lpstr>
      <vt:lpstr>Presentación de PowerPoint</vt:lpstr>
      <vt:lpstr>Metricas del mejor modelo</vt:lpstr>
      <vt:lpstr>Feature importance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 ANÁLISIS EXPLORATORIO DE UN DATASET DE PRECIOS DE PROPIEDADES</dc:title>
  <dc:creator>maria</dc:creator>
  <cp:lastModifiedBy>Alan</cp:lastModifiedBy>
  <cp:revision>95</cp:revision>
  <dcterms:modified xsi:type="dcterms:W3CDTF">2021-04-13T01:04:03Z</dcterms:modified>
</cp:coreProperties>
</file>