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86" r:id="rId4"/>
    <p:sldId id="285" r:id="rId5"/>
    <p:sldId id="258" r:id="rId6"/>
    <p:sldId id="260" r:id="rId7"/>
    <p:sldId id="288" r:id="rId8"/>
    <p:sldId id="287" r:id="rId9"/>
    <p:sldId id="289" r:id="rId10"/>
    <p:sldId id="290" r:id="rId11"/>
    <p:sldId id="272" r:id="rId12"/>
    <p:sldId id="274" r:id="rId13"/>
    <p:sldId id="283" r:id="rId14"/>
    <p:sldId id="291" r:id="rId15"/>
    <p:sldId id="281" r:id="rId16"/>
    <p:sldId id="282" r:id="rId17"/>
    <p:sldId id="284" r:id="rId18"/>
    <p:sldId id="269" r:id="rId19"/>
  </p:sldIdLst>
  <p:sldSz cx="12192000" cy="6858000"/>
  <p:notesSz cx="6858000" cy="9144000"/>
  <p:embeddedFontLst>
    <p:embeddedFont>
      <p:font typeface="Libre Franklin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2659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622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1973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4012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7239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759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5229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9179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2050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0240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2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33" name="Google Shape;33;p4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67" name="Google Shape;67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76" name="Google Shape;76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11" name="Google Shape;11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s-AR" dirty="0"/>
              <a:t>DESAFÍO </a:t>
            </a:r>
            <a:r>
              <a:rPr lang="es-AR" dirty="0" smtClean="0"/>
              <a:t>FINAL</a:t>
            </a:r>
            <a:r>
              <a:rPr lang="es-AR" dirty="0"/>
              <a:t/>
            </a:r>
            <a:br>
              <a:rPr lang="es-AR" dirty="0"/>
            </a:br>
            <a:r>
              <a:rPr lang="es-AR" sz="2800" dirty="0"/>
              <a:t>PREDICCIÓN DE CHURN - TELECOM </a:t>
            </a:r>
            <a:endParaRPr sz="2800" dirty="0"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7026069" cy="2168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</a:pPr>
            <a:r>
              <a:rPr lang="es-AR" sz="4000" dirty="0"/>
              <a:t>Grupo 3</a:t>
            </a:r>
            <a:endParaRPr dirty="0"/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 dirty="0" err="1"/>
              <a:t>Maria</a:t>
            </a:r>
            <a:r>
              <a:rPr lang="es-AR" sz="2100" dirty="0"/>
              <a:t> </a:t>
            </a:r>
            <a:r>
              <a:rPr lang="es-AR" sz="2100" dirty="0" err="1"/>
              <a:t>Termignoni</a:t>
            </a:r>
            <a:endParaRPr sz="2100" dirty="0"/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 dirty="0"/>
              <a:t>Alan Tovar</a:t>
            </a:r>
            <a:endParaRPr dirty="0"/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 dirty="0"/>
              <a:t>Franco Tovar</a:t>
            </a:r>
            <a:endParaRPr dirty="0"/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 dirty="0"/>
              <a:t>Pablo </a:t>
            </a:r>
            <a:r>
              <a:rPr lang="es-AR" sz="2100" dirty="0" smtClean="0"/>
              <a:t>Varela</a:t>
            </a:r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 b="1" dirty="0" smtClean="0">
                <a:solidFill>
                  <a:srgbClr val="FF0000"/>
                </a:solidFill>
              </a:rPr>
              <a:t>Román </a:t>
            </a:r>
            <a:endParaRPr b="1" dirty="0">
              <a:solidFill>
                <a:srgbClr val="FF0000"/>
              </a:solidFill>
            </a:endParaRPr>
          </a:p>
        </p:txBody>
      </p:sp>
      <p:pic>
        <p:nvPicPr>
          <p:cNvPr id="95" name="Google Shape;9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3300" y="873755"/>
            <a:ext cx="2126250" cy="500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8" y="3783127"/>
            <a:ext cx="10182225" cy="3200400"/>
          </a:xfrm>
          <a:prstGeom prst="rect">
            <a:avLst/>
          </a:prstGeom>
        </p:spPr>
      </p:pic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smtClean="0"/>
              <a:t>Análisis del </a:t>
            </a:r>
            <a:r>
              <a:rPr lang="es-AR" dirty="0" err="1" smtClean="0"/>
              <a:t>dataset</a:t>
            </a: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599" y="1867736"/>
            <a:ext cx="9822873" cy="276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 smtClean="0"/>
              <a:t>En un análisis de </a:t>
            </a:r>
            <a:r>
              <a:rPr lang="es-MX" dirty="0" err="1" smtClean="0"/>
              <a:t>boxplot</a:t>
            </a:r>
            <a:r>
              <a:rPr lang="es-MX" dirty="0" smtClean="0"/>
              <a:t> </a:t>
            </a:r>
            <a:r>
              <a:rPr lang="es-MX" dirty="0"/>
              <a:t>v</a:t>
            </a:r>
            <a:r>
              <a:rPr lang="es-MX" dirty="0" smtClean="0"/>
              <a:t>emos </a:t>
            </a:r>
            <a:r>
              <a:rPr lang="es-MX" dirty="0"/>
              <a:t>que los clientes que se van son los nuevos. Recordar que el segmento que más disminuye el </a:t>
            </a:r>
            <a:r>
              <a:rPr lang="es-MX" dirty="0" err="1"/>
              <a:t>el</a:t>
            </a:r>
            <a:r>
              <a:rPr lang="es-MX" dirty="0"/>
              <a:t> TEL-FIBRA-TV-MOVIES. Acá vemos una </a:t>
            </a:r>
            <a:r>
              <a:rPr lang="es-MX" dirty="0" err="1"/>
              <a:t>grán</a:t>
            </a:r>
            <a:r>
              <a:rPr lang="es-MX" dirty="0"/>
              <a:t> dispersión dentro de todos los grupos.</a:t>
            </a:r>
          </a:p>
          <a:p>
            <a:r>
              <a:rPr lang="es-MX" dirty="0"/>
              <a:t>Puede que haya un inconveniente en el proceso de captura, y los clientes nuevos se den de baja rápidamente.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615545" y="3475350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TITULO DEL GRAFICO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19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smtClean="0"/>
              <a:t>Correlación - variables continuas</a:t>
            </a:r>
            <a:endParaRPr lang="es-AR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1" y="1823645"/>
            <a:ext cx="4821382" cy="525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 smtClean="0"/>
              <a:t>Podemos </a:t>
            </a:r>
            <a:r>
              <a:rPr lang="es-MX" dirty="0"/>
              <a:t>ver una correlación interesante: </a:t>
            </a:r>
            <a:r>
              <a:rPr lang="es-MX" dirty="0" err="1"/>
              <a:t>Chrun-tenure</a:t>
            </a:r>
            <a:r>
              <a:rPr lang="es-MX" dirty="0"/>
              <a:t>.</a:t>
            </a:r>
          </a:p>
          <a:p>
            <a:r>
              <a:rPr lang="es-MX" dirty="0"/>
              <a:t>Podemos pensar que a medida que aumenta la </a:t>
            </a:r>
            <a:r>
              <a:rPr lang="es-MX" dirty="0" err="1"/>
              <a:t>antiguedad</a:t>
            </a:r>
            <a:r>
              <a:rPr lang="es-MX" dirty="0"/>
              <a:t>, el cliente NO se da de baja. Coincide con el análisis de </a:t>
            </a:r>
            <a:r>
              <a:rPr lang="es-MX" dirty="0" err="1"/>
              <a:t>boxplot</a:t>
            </a:r>
            <a:r>
              <a:rPr lang="es-MX" dirty="0"/>
              <a:t> realizado. </a:t>
            </a:r>
          </a:p>
          <a:p>
            <a:r>
              <a:rPr lang="es-MX" dirty="0" smtClean="0"/>
              <a:t>Los clientes con mayor antigüedad ya </a:t>
            </a:r>
            <a:r>
              <a:rPr lang="es-MX" dirty="0"/>
              <a:t>están fidelizados.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953" y="2311131"/>
            <a:ext cx="5155401" cy="3778273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7973291" y="2003354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TITULO DEL GRAFICO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18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i="1" dirty="0" err="1" smtClean="0"/>
              <a:t>Feature</a:t>
            </a:r>
            <a:r>
              <a:rPr lang="es-AR" i="1" dirty="0" smtClean="0"/>
              <a:t> </a:t>
            </a:r>
            <a:r>
              <a:rPr lang="es-AR" i="1" dirty="0" err="1" smtClean="0"/>
              <a:t>importance</a:t>
            </a:r>
            <a:endParaRPr lang="es-AR" i="1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92918"/>
            <a:ext cx="10384065" cy="411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100000"/>
              </a:lnSpc>
              <a:spcBef>
                <a:spcPts val="0"/>
              </a:spcBef>
              <a:buSzPts val="1700"/>
            </a:pPr>
            <a:r>
              <a:rPr lang="es-MX" dirty="0"/>
              <a:t>Podemos ver que las variables que más aportan al modelo son las relacionadas al servicio y no a las demográficas (edad, </a:t>
            </a:r>
            <a:r>
              <a:rPr lang="es-MX" dirty="0" smtClean="0"/>
              <a:t>jubilado</a:t>
            </a:r>
            <a:r>
              <a:rPr lang="es-MX" dirty="0"/>
              <a:t>, hijos, etc.).</a:t>
            </a: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280" y="3078162"/>
            <a:ext cx="5752347" cy="282488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440382" y="2663157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TITULO DEL GRAFICO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186" y="3037176"/>
            <a:ext cx="5316014" cy="290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2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7;p17"/>
          <p:cNvSpPr txBox="1">
            <a:spLocks/>
          </p:cNvSpPr>
          <p:nvPr/>
        </p:nvSpPr>
        <p:spPr>
          <a:xfrm>
            <a:off x="1524000" y="8382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4000"/>
              </a:lnSpc>
              <a:buSzPts val="2000"/>
            </a:pPr>
            <a:r>
              <a:rPr lang="es-AR" dirty="0" smtClean="0"/>
              <a:t>Comparación de modelos</a:t>
            </a:r>
            <a:endParaRPr lang="es-AR" dirty="0"/>
          </a:p>
        </p:txBody>
      </p:sp>
      <p:sp>
        <p:nvSpPr>
          <p:cNvPr id="8" name="Google Shape;118;p17"/>
          <p:cNvSpPr txBox="1">
            <a:spLocks/>
          </p:cNvSpPr>
          <p:nvPr/>
        </p:nvSpPr>
        <p:spPr>
          <a:xfrm>
            <a:off x="1343246" y="1836613"/>
            <a:ext cx="9962707" cy="97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Comparación de curvas ROC de los modelos analizados:</a:t>
            </a:r>
            <a:endParaRPr lang="es-AR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 smtClean="0"/>
              <a:t>.</a:t>
            </a:r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49" y="2575214"/>
            <a:ext cx="5829300" cy="3924300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 rot="253335" flipH="1">
            <a:off x="8695485" y="5561303"/>
            <a:ext cx="2083349" cy="862688"/>
          </a:xfrm>
          <a:prstGeom prst="rightArrow">
            <a:avLst>
              <a:gd name="adj1" fmla="val 51513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>
                <a:solidFill>
                  <a:schemeClr val="bg1"/>
                </a:solidFill>
                <a:latin typeface="Libre Franklin" panose="020B0604020202020204" charset="0"/>
              </a:rPr>
              <a:t>CatBoost</a:t>
            </a:r>
            <a:endParaRPr lang="en-US" dirty="0">
              <a:solidFill>
                <a:schemeClr val="bg1"/>
              </a:solidFill>
              <a:latin typeface="Libre Franklin" panose="020B0604020202020204" charset="0"/>
            </a:endParaRPr>
          </a:p>
        </p:txBody>
      </p:sp>
      <p:sp>
        <p:nvSpPr>
          <p:cNvPr id="9" name="Flecha derecha 8"/>
          <p:cNvSpPr/>
          <p:nvPr/>
        </p:nvSpPr>
        <p:spPr>
          <a:xfrm rot="21138805" flipH="1">
            <a:off x="8993268" y="4152942"/>
            <a:ext cx="2271471" cy="768846"/>
          </a:xfrm>
          <a:prstGeom prst="rightArrow">
            <a:avLst>
              <a:gd name="adj1" fmla="val 59450"/>
              <a:gd name="adj2" fmla="val 79258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>
                <a:solidFill>
                  <a:schemeClr val="bg1"/>
                </a:solidFill>
                <a:latin typeface="Libre Franklin" panose="020B0604020202020204" charset="0"/>
              </a:rPr>
              <a:t>RandomForest</a:t>
            </a:r>
            <a:endParaRPr lang="en-US" dirty="0">
              <a:solidFill>
                <a:schemeClr val="bg1"/>
              </a:solidFill>
              <a:latin typeface="Libre Frankli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60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2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7;p17"/>
          <p:cNvSpPr txBox="1">
            <a:spLocks/>
          </p:cNvSpPr>
          <p:nvPr/>
        </p:nvSpPr>
        <p:spPr>
          <a:xfrm>
            <a:off x="1524000" y="8382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4000"/>
              </a:lnSpc>
              <a:buSzPts val="2000"/>
            </a:pPr>
            <a:r>
              <a:rPr lang="es-AR" dirty="0" smtClean="0"/>
              <a:t>Comparación de modelos</a:t>
            </a:r>
            <a:endParaRPr lang="es-AR" dirty="0"/>
          </a:p>
        </p:txBody>
      </p:sp>
      <p:sp>
        <p:nvSpPr>
          <p:cNvPr id="8" name="Google Shape;118;p17"/>
          <p:cNvSpPr txBox="1">
            <a:spLocks/>
          </p:cNvSpPr>
          <p:nvPr/>
        </p:nvSpPr>
        <p:spPr>
          <a:xfrm>
            <a:off x="1343246" y="1836613"/>
            <a:ext cx="9962707" cy="97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Comparación de métrica 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f1 score </a:t>
            </a:r>
            <a:r>
              <a:rPr lang="es-AR" sz="2000" b="1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weighted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los modelos analizados:</a:t>
            </a:r>
            <a:endParaRPr lang="es-AR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 smtClean="0"/>
              <a:t>.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618" y="2568944"/>
            <a:ext cx="4703619" cy="3930571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440382" y="2415055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TITULO DEL GRAFICO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26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562" y="2428875"/>
            <a:ext cx="4105275" cy="4429125"/>
          </a:xfrm>
          <a:prstGeom prst="rect">
            <a:avLst/>
          </a:prstGeom>
        </p:spPr>
      </p:pic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080656" y="1881682"/>
            <a:ext cx="10445842" cy="736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00000"/>
              </a:lnSpc>
              <a:spcBef>
                <a:spcPts val="0"/>
              </a:spcBef>
              <a:buSzPts val="1700"/>
            </a:pPr>
            <a:r>
              <a:rPr lang="es-AR" dirty="0" smtClean="0"/>
              <a:t>Del modelo final que obtuvimos, analizamos </a:t>
            </a:r>
            <a:r>
              <a:rPr lang="es-AR" dirty="0" smtClean="0"/>
              <a:t>algunas métricas adicionales:</a:t>
            </a: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s-AR" b="1" dirty="0" smtClean="0"/>
              <a:t/>
            </a:r>
            <a:br>
              <a:rPr lang="es-AR" b="1" dirty="0" smtClean="0"/>
            </a:b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err="1" smtClean="0"/>
              <a:t>Metricas</a:t>
            </a:r>
            <a:r>
              <a:rPr lang="es-AR" dirty="0" smtClean="0"/>
              <a:t> del mejor modelo</a:t>
            </a:r>
            <a:endParaRPr lang="es-AR" dirty="0"/>
          </a:p>
        </p:txBody>
      </p:sp>
      <p:cxnSp>
        <p:nvCxnSpPr>
          <p:cNvPr id="15" name="Conector recto 14"/>
          <p:cNvCxnSpPr/>
          <p:nvPr/>
        </p:nvCxnSpPr>
        <p:spPr>
          <a:xfrm>
            <a:off x="4807523" y="6064139"/>
            <a:ext cx="554071" cy="1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6996656" y="3813957"/>
            <a:ext cx="554071" cy="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7037142" y="4265066"/>
            <a:ext cx="513585" cy="26596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5772519" y="6064138"/>
            <a:ext cx="554071" cy="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4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18;p17"/>
          <p:cNvSpPr txBox="1">
            <a:spLocks/>
          </p:cNvSpPr>
          <p:nvPr/>
        </p:nvSpPr>
        <p:spPr>
          <a:xfrm>
            <a:off x="1371600" y="4760803"/>
            <a:ext cx="9962707" cy="97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ts val="1700"/>
              <a:buFont typeface="Libre Franklin"/>
              <a:buNone/>
            </a:pPr>
            <a:endParaRPr lang="es-AR" dirty="0" smtClean="0"/>
          </a:p>
          <a:p>
            <a:pPr marL="342900">
              <a:lnSpc>
                <a:spcPct val="100000"/>
              </a:lnSpc>
              <a:spcBef>
                <a:spcPts val="0"/>
              </a:spcBef>
              <a:buSzPts val="1700"/>
            </a:pPr>
            <a:r>
              <a:rPr lang="es-AR" dirty="0" smtClean="0">
                <a:solidFill>
                  <a:srgbClr val="FF0000"/>
                </a:solidFill>
              </a:rPr>
              <a:t>Nuestro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modelo no presentó señales de </a:t>
            </a:r>
            <a:r>
              <a:rPr lang="es-AR" i="1" dirty="0" err="1" smtClean="0">
                <a:solidFill>
                  <a:srgbClr val="FF0000"/>
                </a:solidFill>
              </a:rPr>
              <a:t>overfitting</a:t>
            </a:r>
            <a:r>
              <a:rPr lang="es-AR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700"/>
              <a:buFont typeface="Libre Franklin"/>
              <a:buNone/>
            </a:pPr>
            <a:endParaRPr lang="es-AR" dirty="0" smtClean="0">
              <a:solidFill>
                <a:srgbClr val="FF0000"/>
              </a:solidFill>
            </a:endParaRPr>
          </a:p>
          <a:p>
            <a:pPr marL="342900">
              <a:lnSpc>
                <a:spcPct val="100000"/>
              </a:lnSpc>
              <a:spcBef>
                <a:spcPts val="0"/>
              </a:spcBef>
              <a:buSzPts val="1700"/>
            </a:pPr>
            <a:r>
              <a:rPr lang="es-AR" dirty="0" smtClean="0">
                <a:solidFill>
                  <a:srgbClr val="FF0000"/>
                </a:solidFill>
              </a:rPr>
              <a:t>Igualmente utilizamos ambos métodos y pudimos comprobar que no se observan variaciones significativas en los resultados si no hay </a:t>
            </a:r>
            <a:r>
              <a:rPr lang="es-AR" i="1" dirty="0" err="1" smtClean="0">
                <a:solidFill>
                  <a:srgbClr val="FF0000"/>
                </a:solidFill>
              </a:rPr>
              <a:t>overfitting</a:t>
            </a:r>
            <a:r>
              <a:rPr lang="es-AR" dirty="0" smtClean="0">
                <a:solidFill>
                  <a:srgbClr val="FF0000"/>
                </a:solidFill>
              </a:rPr>
              <a:t>.</a:t>
            </a:r>
            <a:endParaRPr lang="es-AR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SzPts val="1700"/>
              <a:buFont typeface="Libre Franklin"/>
              <a:buNone/>
            </a:pPr>
            <a:endParaRPr lang="es-AR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SzPts val="1700"/>
              <a:buFont typeface="Libre Franklin"/>
              <a:buNone/>
            </a:pPr>
            <a:r>
              <a:rPr lang="es-AR" b="1" dirty="0" smtClean="0">
                <a:solidFill>
                  <a:srgbClr val="FF0000"/>
                </a:solidFill>
              </a:rPr>
              <a:t/>
            </a:r>
            <a:br>
              <a:rPr lang="es-AR" b="1" dirty="0" smtClean="0">
                <a:solidFill>
                  <a:srgbClr val="FF0000"/>
                </a:solidFill>
              </a:rPr>
            </a:br>
            <a:endParaRPr lang="es-AR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SzPts val="1700"/>
              <a:buFont typeface="Libre Franklin"/>
              <a:buNone/>
            </a:pPr>
            <a:endParaRPr lang="es-AR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SzPts val="1700"/>
              <a:buFont typeface="Libre Franklin"/>
              <a:buNone/>
            </a:pPr>
            <a:endParaRPr lang="es-AR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SzPts val="1700"/>
              <a:buFont typeface="Libre Franklin"/>
              <a:buNone/>
            </a:pPr>
            <a:endParaRPr lang="es-AR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SzPts val="1700"/>
              <a:buFont typeface="Libre Franklin"/>
              <a:buNone/>
            </a:pPr>
            <a:endParaRPr lang="es-AR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SzPts val="1700"/>
              <a:buFont typeface="Libre Franklin"/>
              <a:buNone/>
            </a:pPr>
            <a:endParaRPr lang="es-AR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SzPts val="1700"/>
              <a:buFont typeface="Libre Franklin"/>
              <a:buNone/>
            </a:pPr>
            <a:endParaRPr lang="es-AR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SzPts val="1700"/>
              <a:buFont typeface="Libre Franklin"/>
              <a:buNone/>
            </a:pPr>
            <a:endParaRPr lang="es-AR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SzPts val="1700"/>
              <a:buFont typeface="Libre Franklin"/>
              <a:buNone/>
            </a:pPr>
            <a:endParaRPr lang="es-AR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SzPts val="1700"/>
              <a:buFont typeface="Libre Franklin"/>
              <a:buNone/>
            </a:pPr>
            <a:endParaRPr lang="es-AR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SzPts val="1700"/>
              <a:buFont typeface="Libre Franklin"/>
              <a:buNone/>
            </a:pPr>
            <a:endParaRPr lang="es-AR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SzPts val="1700"/>
              <a:buFont typeface="Libre Franklin"/>
              <a:buNone/>
            </a:pPr>
            <a:endParaRPr lang="es-AR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SzPts val="1700"/>
              <a:buFont typeface="Libre Franklin"/>
              <a:buNone/>
            </a:pPr>
            <a:endParaRPr lang="es-AR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SzPts val="1700"/>
              <a:buFont typeface="Libre Franklin"/>
              <a:buNone/>
            </a:pPr>
            <a:r>
              <a:rPr lang="es-AR" dirty="0" smtClean="0">
                <a:solidFill>
                  <a:srgbClr val="FF0000"/>
                </a:solidFill>
              </a:rPr>
              <a:t>.</a:t>
            </a:r>
            <a:endParaRPr lang="es-AR" dirty="0">
              <a:solidFill>
                <a:srgbClr val="FF00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644" y="2703931"/>
            <a:ext cx="4211862" cy="207271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86580"/>
            <a:ext cx="9962707" cy="97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100000"/>
              </a:lnSpc>
              <a:spcBef>
                <a:spcPts val="0"/>
              </a:spcBef>
              <a:buSzPts val="1700"/>
            </a:pPr>
            <a:r>
              <a:rPr lang="es-AR" dirty="0" smtClean="0">
                <a:solidFill>
                  <a:srgbClr val="FF0000"/>
                </a:solidFill>
              </a:rPr>
              <a:t>Finalmente, nuestro mejor modelo presentó los siguientes resultados: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smtClean="0"/>
              <a:t>Mejora del modelo - Ridge </a:t>
            </a:r>
            <a:r>
              <a:rPr lang="es-AR" dirty="0"/>
              <a:t>y Lasso</a:t>
            </a:r>
          </a:p>
        </p:txBody>
      </p:sp>
      <p:sp>
        <p:nvSpPr>
          <p:cNvPr id="4" name="Flecha derecha 3"/>
          <p:cNvSpPr/>
          <p:nvPr/>
        </p:nvSpPr>
        <p:spPr>
          <a:xfrm rot="21138805" flipH="1">
            <a:off x="6634039" y="2670912"/>
            <a:ext cx="3903515" cy="768846"/>
          </a:xfrm>
          <a:prstGeom prst="rightArrow">
            <a:avLst>
              <a:gd name="adj1" fmla="val 59450"/>
              <a:gd name="adj2" fmla="val 79258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  <a:latin typeface="Libre Franklin" panose="020B0604020202020204" charset="0"/>
              </a:rPr>
              <a:t>Resultado con regresión linear</a:t>
            </a:r>
            <a:endParaRPr lang="en-US" dirty="0">
              <a:solidFill>
                <a:schemeClr val="bg1"/>
              </a:solidFill>
              <a:latin typeface="Libre Franklin" panose="020B0604020202020204" charset="0"/>
            </a:endParaRPr>
          </a:p>
        </p:txBody>
      </p:sp>
      <p:sp>
        <p:nvSpPr>
          <p:cNvPr id="7" name="Flecha derecha 6"/>
          <p:cNvSpPr/>
          <p:nvPr/>
        </p:nvSpPr>
        <p:spPr>
          <a:xfrm flipH="1">
            <a:off x="6862521" y="3859088"/>
            <a:ext cx="3866708" cy="768846"/>
          </a:xfrm>
          <a:prstGeom prst="rightArrow">
            <a:avLst>
              <a:gd name="adj1" fmla="val 51513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  <a:latin typeface="Libre Franklin" panose="020B0604020202020204" charset="0"/>
              </a:rPr>
              <a:t>Resultado con regularización Ridge</a:t>
            </a:r>
            <a:endParaRPr lang="en-US" dirty="0">
              <a:solidFill>
                <a:schemeClr val="bg1"/>
              </a:solidFill>
              <a:latin typeface="Libre Franklin" panose="020B0604020202020204" charset="0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5011168" y="4538832"/>
            <a:ext cx="817418" cy="13854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6216818" y="4709281"/>
            <a:ext cx="489453" cy="6139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5011168" y="3560697"/>
            <a:ext cx="817418" cy="13854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5644127" y="3341028"/>
            <a:ext cx="817418" cy="13854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5644127" y="4326090"/>
            <a:ext cx="817418" cy="13854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75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2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9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4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9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4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allAtOnce"/>
      <p:bldP spid="4" grpId="0" animBg="1"/>
      <p:bldP spid="4" grpId="1" animBg="1"/>
      <p:bldP spid="7" grpId="0" animBg="1"/>
      <p:bldP spid="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Conclusiones</a:t>
            </a:r>
            <a:endParaRPr lang="en-US" dirty="0"/>
          </a:p>
        </p:txBody>
      </p:sp>
      <p:sp>
        <p:nvSpPr>
          <p:cNvPr id="3" name="Google Shape;118;p17"/>
          <p:cNvSpPr txBox="1">
            <a:spLocks/>
          </p:cNvSpPr>
          <p:nvPr/>
        </p:nvSpPr>
        <p:spPr>
          <a:xfrm>
            <a:off x="1371600" y="1886580"/>
            <a:ext cx="9962707" cy="97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 smtClean="0">
                <a:solidFill>
                  <a:srgbClr val="FF0000"/>
                </a:solidFill>
                <a:latin typeface="Libre Franklin" panose="020B0604020202020204" charset="0"/>
              </a:rPr>
              <a:t>Resultados del modelo con Regresión Linear: </a:t>
            </a:r>
          </a:p>
          <a:p>
            <a:pPr marL="342900" lvl="2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ü"/>
            </a:pPr>
            <a:r>
              <a:rPr lang="es-AR" sz="2000" dirty="0" smtClean="0">
                <a:solidFill>
                  <a:srgbClr val="FF0000"/>
                </a:solidFill>
                <a:latin typeface="Libre Franklin" panose="020B0604020202020204" charset="0"/>
              </a:rPr>
              <a:t>R2 Train </a:t>
            </a:r>
            <a:r>
              <a:rPr lang="es-AR" sz="2000" dirty="0" smtClean="0">
                <a:solidFill>
                  <a:srgbClr val="FF0000"/>
                </a:solidFill>
                <a:latin typeface="Libre Franklin" panose="020B0604020202020204" charset="0"/>
                <a:sym typeface="Wingdings" panose="05000000000000000000" pitchFamily="2" charset="2"/>
              </a:rPr>
              <a:t> 0,5884</a:t>
            </a:r>
          </a:p>
          <a:p>
            <a:pPr marL="342900" lvl="2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ü"/>
            </a:pPr>
            <a:r>
              <a:rPr lang="es-AR" sz="2000" dirty="0" smtClean="0">
                <a:solidFill>
                  <a:srgbClr val="FF0000"/>
                </a:solidFill>
                <a:latin typeface="Libre Franklin" panose="020B0604020202020204" charset="0"/>
                <a:sym typeface="Wingdings" panose="05000000000000000000" pitchFamily="2" charset="2"/>
              </a:rPr>
              <a:t>R2 Test  0,6022</a:t>
            </a:r>
          </a:p>
          <a:p>
            <a:pPr marL="342900" lvl="2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ü"/>
            </a:pPr>
            <a:r>
              <a:rPr lang="es-AR" sz="2000" dirty="0" smtClean="0">
                <a:solidFill>
                  <a:srgbClr val="FF0000"/>
                </a:solidFill>
                <a:latin typeface="Libre Franklin" panose="020B0604020202020204" charset="0"/>
                <a:sym typeface="Wingdings" panose="05000000000000000000" pitchFamily="2" charset="2"/>
              </a:rPr>
              <a:t>RMSE  579,41</a:t>
            </a:r>
          </a:p>
          <a:p>
            <a:pPr marL="342900" lvl="2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endParaRPr lang="es-AR" sz="2000" dirty="0">
              <a:solidFill>
                <a:srgbClr val="FF0000"/>
              </a:solidFill>
              <a:latin typeface="Libre Franklin" panose="020B0604020202020204" charset="0"/>
              <a:sym typeface="Wingdings" panose="05000000000000000000" pitchFamily="2" charset="2"/>
            </a:endParaRPr>
          </a:p>
          <a:p>
            <a:pPr marL="342900" lvl="2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 smtClean="0">
                <a:solidFill>
                  <a:srgbClr val="FF0000"/>
                </a:solidFill>
                <a:latin typeface="Libre Franklin" panose="020B0604020202020204" charset="0"/>
                <a:sym typeface="Wingdings" panose="05000000000000000000" pitchFamily="2" charset="2"/>
              </a:rPr>
              <a:t>Resultados en test mayores que en </a:t>
            </a:r>
            <a:r>
              <a:rPr lang="es-AR" sz="2000" dirty="0" err="1" smtClean="0">
                <a:solidFill>
                  <a:srgbClr val="FF0000"/>
                </a:solidFill>
                <a:latin typeface="Libre Franklin" panose="020B0604020202020204" charset="0"/>
                <a:sym typeface="Wingdings" panose="05000000000000000000" pitchFamily="2" charset="2"/>
              </a:rPr>
              <a:t>train</a:t>
            </a:r>
            <a:r>
              <a:rPr lang="es-AR" sz="2000" dirty="0" smtClean="0">
                <a:solidFill>
                  <a:srgbClr val="FF0000"/>
                </a:solidFill>
                <a:latin typeface="Libre Franklin" panose="020B0604020202020204" charset="0"/>
                <a:sym typeface="Wingdings" panose="05000000000000000000" pitchFamily="2" charset="2"/>
              </a:rPr>
              <a:t>:</a:t>
            </a:r>
          </a:p>
          <a:p>
            <a:pPr marL="342900" lvl="3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Ø"/>
            </a:pPr>
            <a:r>
              <a:rPr lang="es-AR" sz="2000" dirty="0" smtClean="0">
                <a:solidFill>
                  <a:srgbClr val="FF0000"/>
                </a:solidFill>
                <a:latin typeface="Libre Franklin" panose="020B0604020202020204" charset="0"/>
                <a:sym typeface="Wingdings" panose="05000000000000000000" pitchFamily="2" charset="2"/>
              </a:rPr>
              <a:t>Test &gt; Train ocurrió cuando incorporamos la variable </a:t>
            </a:r>
            <a:r>
              <a:rPr lang="es-AR" sz="2000" b="1" dirty="0" smtClean="0">
                <a:solidFill>
                  <a:srgbClr val="FF0000"/>
                </a:solidFill>
                <a:latin typeface="Libre Franklin" panose="020B0604020202020204" charset="0"/>
                <a:sym typeface="Wingdings" panose="05000000000000000000" pitchFamily="2" charset="2"/>
              </a:rPr>
              <a:t>superficie cubierta en m2.</a:t>
            </a:r>
          </a:p>
          <a:p>
            <a:pPr marL="342900" lvl="3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Ø"/>
            </a:pPr>
            <a:endParaRPr lang="es-AR" sz="2000" b="1" dirty="0" smtClean="0">
              <a:solidFill>
                <a:srgbClr val="FF0000"/>
              </a:solidFill>
              <a:latin typeface="Libre Franklin" panose="020B0604020202020204" charset="0"/>
              <a:sym typeface="Wingdings" panose="05000000000000000000" pitchFamily="2" charset="2"/>
            </a:endParaRPr>
          </a:p>
          <a:p>
            <a:pPr marL="342900" lvl="2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endParaRPr lang="es-AR" sz="2000" dirty="0" smtClean="0">
              <a:solidFill>
                <a:srgbClr val="FF0000"/>
              </a:solidFill>
              <a:latin typeface="Libre Franklin" panose="020B0604020202020204" charset="0"/>
              <a:sym typeface="Wingdings" panose="05000000000000000000" pitchFamily="2" charset="2"/>
            </a:endParaRPr>
          </a:p>
          <a:p>
            <a:pPr marL="342900" lvl="2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 smtClean="0">
                <a:solidFill>
                  <a:srgbClr val="FF0000"/>
                </a:solidFill>
                <a:latin typeface="Libre Franklin" panose="020B0604020202020204" charset="0"/>
                <a:sym typeface="Wingdings" panose="05000000000000000000" pitchFamily="2" charset="2"/>
              </a:rPr>
              <a:t>Nuestro modelo no presentó </a:t>
            </a:r>
            <a:r>
              <a:rPr lang="es-AR" sz="2000" i="1" dirty="0" err="1" smtClean="0">
                <a:solidFill>
                  <a:srgbClr val="FF0000"/>
                </a:solidFill>
                <a:latin typeface="Libre Franklin" panose="020B0604020202020204" charset="0"/>
                <a:sym typeface="Wingdings" panose="05000000000000000000" pitchFamily="2" charset="2"/>
              </a:rPr>
              <a:t>overfitting</a:t>
            </a:r>
            <a:r>
              <a:rPr lang="es-AR" sz="2000" i="1" dirty="0" smtClean="0">
                <a:solidFill>
                  <a:srgbClr val="FF0000"/>
                </a:solidFill>
                <a:latin typeface="Libre Franklin" panose="020B0604020202020204" charset="0"/>
                <a:sym typeface="Wingdings" panose="05000000000000000000" pitchFamily="2" charset="2"/>
              </a:rPr>
              <a:t> </a:t>
            </a:r>
            <a:r>
              <a:rPr lang="es-AR" sz="2000" dirty="0" smtClean="0">
                <a:solidFill>
                  <a:srgbClr val="FF0000"/>
                </a:solidFill>
                <a:latin typeface="Libre Franklin" panose="020B0604020202020204" charset="0"/>
                <a:sym typeface="Wingdings" panose="05000000000000000000" pitchFamily="2" charset="2"/>
              </a:rPr>
              <a:t>en ninguna prueba.</a:t>
            </a:r>
          </a:p>
          <a:p>
            <a:pPr marL="342900" lvl="2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 smtClean="0">
                <a:solidFill>
                  <a:srgbClr val="FF0000"/>
                </a:solidFill>
                <a:latin typeface="Libre Franklin" panose="020B0604020202020204" charset="0"/>
                <a:sym typeface="Wingdings" panose="05000000000000000000" pitchFamily="2" charset="2"/>
              </a:rPr>
              <a:t>Variables con p-</a:t>
            </a:r>
            <a:r>
              <a:rPr lang="es-AR" sz="2000" dirty="0" err="1" smtClean="0">
                <a:solidFill>
                  <a:srgbClr val="FF0000"/>
                </a:solidFill>
                <a:latin typeface="Libre Franklin" panose="020B0604020202020204" charset="0"/>
                <a:sym typeface="Wingdings" panose="05000000000000000000" pitchFamily="2" charset="2"/>
              </a:rPr>
              <a:t>value</a:t>
            </a:r>
            <a:r>
              <a:rPr lang="es-AR" sz="2000" dirty="0" smtClean="0">
                <a:solidFill>
                  <a:srgbClr val="FF0000"/>
                </a:solidFill>
                <a:latin typeface="Libre Franklin" panose="020B0604020202020204" charset="0"/>
                <a:sym typeface="Wingdings" panose="05000000000000000000" pitchFamily="2" charset="2"/>
              </a:rPr>
              <a:t> altos  </a:t>
            </a:r>
            <a:r>
              <a:rPr lang="es-AR" sz="2000" b="1" dirty="0" err="1" smtClean="0">
                <a:solidFill>
                  <a:srgbClr val="FF0000"/>
                </a:solidFill>
                <a:latin typeface="Libre Franklin" panose="020B0604020202020204" charset="0"/>
                <a:sym typeface="Wingdings" panose="05000000000000000000" pitchFamily="2" charset="2"/>
              </a:rPr>
              <a:t>Rooms</a:t>
            </a:r>
            <a:r>
              <a:rPr lang="es-AR" sz="2000" b="1" dirty="0" smtClean="0">
                <a:solidFill>
                  <a:srgbClr val="FF0000"/>
                </a:solidFill>
                <a:latin typeface="Libre Franklin" panose="020B0604020202020204" charset="0"/>
                <a:sym typeface="Wingdings" panose="05000000000000000000" pitchFamily="2" charset="2"/>
              </a:rPr>
              <a:t> </a:t>
            </a:r>
            <a:r>
              <a:rPr lang="es-AR" sz="2000" dirty="0" smtClean="0">
                <a:solidFill>
                  <a:srgbClr val="FF0000"/>
                </a:solidFill>
                <a:latin typeface="Libre Franklin" panose="020B0604020202020204" charset="0"/>
                <a:sym typeface="Wingdings" panose="05000000000000000000" pitchFamily="2" charset="2"/>
              </a:rPr>
              <a:t>y</a:t>
            </a:r>
            <a:r>
              <a:rPr lang="es-AR" sz="2000" b="1" dirty="0" smtClean="0">
                <a:solidFill>
                  <a:srgbClr val="FF0000"/>
                </a:solidFill>
                <a:latin typeface="Libre Franklin" panose="020B0604020202020204" charset="0"/>
                <a:sym typeface="Wingdings" panose="05000000000000000000" pitchFamily="2" charset="2"/>
              </a:rPr>
              <a:t> provincia.</a:t>
            </a:r>
            <a:endParaRPr lang="es-AR" sz="2000" dirty="0" smtClean="0">
              <a:solidFill>
                <a:srgbClr val="FF0000"/>
              </a:solidFill>
              <a:latin typeface="Libre Frankli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11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1552354" y="2878764"/>
            <a:ext cx="9601200" cy="1100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/>
              <a:t>¡GRACIAS!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/>
              <a:t>Objetivo principal</a:t>
            </a:r>
            <a:endParaRPr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371600" y="1648689"/>
            <a:ext cx="9601200" cy="502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AR" b="0" i="0" dirty="0" smtClean="0">
              <a:latin typeface="Arial"/>
              <a:ea typeface="Arial"/>
              <a:cs typeface="Arial"/>
              <a:sym typeface="Arial"/>
            </a:endParaRP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AR" dirty="0">
              <a:latin typeface="Arial"/>
              <a:ea typeface="Arial"/>
              <a:cs typeface="Arial"/>
              <a:sym typeface="Arial"/>
            </a:endParaRP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AR" b="0" i="0" dirty="0" smtClean="0">
              <a:latin typeface="Arial"/>
              <a:ea typeface="Arial"/>
              <a:cs typeface="Arial"/>
              <a:sym typeface="Arial"/>
            </a:endParaRP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AR" b="0" i="0" dirty="0" smtClean="0">
                <a:latin typeface="Arial"/>
                <a:ea typeface="Arial"/>
                <a:cs typeface="Arial"/>
                <a:sym typeface="Arial"/>
              </a:rPr>
              <a:t>Desarrollar </a:t>
            </a:r>
            <a:r>
              <a:rPr lang="es-AR" b="0" i="0" dirty="0">
                <a:latin typeface="Arial"/>
                <a:ea typeface="Arial"/>
                <a:cs typeface="Arial"/>
                <a:sym typeface="Arial"/>
              </a:rPr>
              <a:t>un modelo </a:t>
            </a:r>
            <a:r>
              <a:rPr lang="es-AR" b="0" i="0" dirty="0" smtClean="0">
                <a:latin typeface="Arial"/>
                <a:ea typeface="Arial"/>
                <a:cs typeface="Arial"/>
                <a:sym typeface="Arial"/>
              </a:rPr>
              <a:t>de clasificación </a:t>
            </a:r>
            <a:r>
              <a:rPr lang="es-MX" dirty="0" smtClean="0"/>
              <a:t>que consiste </a:t>
            </a:r>
            <a:r>
              <a:rPr lang="es-MX" dirty="0"/>
              <a:t>en </a:t>
            </a:r>
            <a:r>
              <a:rPr lang="es-MX" dirty="0" smtClean="0"/>
              <a:t>predecir </a:t>
            </a:r>
            <a:r>
              <a:rPr lang="es-MX" dirty="0"/>
              <a:t>si un cliente se va o no de una empresa de servicio de telecomunicaciones, en este caso Telecom. Es decir, estaremos realizando una </a:t>
            </a:r>
            <a:r>
              <a:rPr lang="es-MX" b="1" dirty="0"/>
              <a:t>predicción de </a:t>
            </a:r>
            <a:r>
              <a:rPr lang="es-MX" b="1" dirty="0" err="1"/>
              <a:t>Churn</a:t>
            </a:r>
            <a:r>
              <a:rPr lang="es-MX" b="1" dirty="0"/>
              <a:t> </a:t>
            </a:r>
            <a:r>
              <a:rPr lang="es-MX" dirty="0"/>
              <a:t>(deserción/abandono del servicio</a:t>
            </a:r>
            <a:r>
              <a:rPr lang="es-MX" dirty="0" smtClean="0"/>
              <a:t>).</a:t>
            </a: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/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 err="1" smtClean="0"/>
              <a:t>Prediccíon</a:t>
            </a:r>
            <a:r>
              <a:rPr lang="es-AR" dirty="0" smtClean="0"/>
              <a:t> de </a:t>
            </a:r>
            <a:r>
              <a:rPr lang="es-AR" dirty="0" err="1" smtClean="0"/>
              <a:t>Churn</a:t>
            </a:r>
            <a:endParaRPr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371600" y="1648689"/>
            <a:ext cx="9601200" cy="502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 smtClean="0"/>
              <a:t>Cualquier </a:t>
            </a:r>
            <a:r>
              <a:rPr lang="es-MX" dirty="0"/>
              <a:t>empresa quiere </a:t>
            </a:r>
            <a:r>
              <a:rPr lang="es-MX" b="1" dirty="0"/>
              <a:t>maximizar el número de clientes. </a:t>
            </a:r>
            <a:endParaRPr lang="es-MX" b="1" dirty="0" smtClean="0"/>
          </a:p>
          <a:p>
            <a:r>
              <a:rPr lang="es-MX" dirty="0" smtClean="0"/>
              <a:t>Para </a:t>
            </a:r>
            <a:r>
              <a:rPr lang="es-MX" dirty="0"/>
              <a:t>lograr este objetivo, es importante no solo tratar de atraer nuevos, sino también </a:t>
            </a:r>
            <a:r>
              <a:rPr lang="es-MX" b="1" dirty="0"/>
              <a:t>retener los existentes</a:t>
            </a:r>
            <a:r>
              <a:rPr lang="es-MX" dirty="0"/>
              <a:t>. </a:t>
            </a:r>
            <a:endParaRPr lang="es-MX" dirty="0" smtClean="0"/>
          </a:p>
          <a:p>
            <a:r>
              <a:rPr lang="es-MX" dirty="0" smtClean="0"/>
              <a:t>Retener </a:t>
            </a:r>
            <a:r>
              <a:rPr lang="es-MX" dirty="0"/>
              <a:t>a un cliente le costará a la empresa menos que atraer uno nuevo. </a:t>
            </a:r>
            <a:endParaRPr lang="es-MX" dirty="0" smtClean="0"/>
          </a:p>
          <a:p>
            <a:r>
              <a:rPr lang="es-MX" b="1" dirty="0" smtClean="0"/>
              <a:t>Prediciendo </a:t>
            </a:r>
            <a:r>
              <a:rPr lang="es-MX" b="1" dirty="0"/>
              <a:t>el </a:t>
            </a:r>
            <a:r>
              <a:rPr lang="es-MX" b="1" dirty="0" err="1"/>
              <a:t>Churn</a:t>
            </a:r>
            <a:r>
              <a:rPr lang="es-MX" b="1" dirty="0"/>
              <a:t> (propensión a la baja)</a:t>
            </a:r>
            <a:r>
              <a:rPr lang="es-MX" dirty="0"/>
              <a:t>, podemos reaccionar a tiempo y tratar de retener al cliente que quiere irse. </a:t>
            </a:r>
            <a:endParaRPr lang="es-MX" dirty="0" smtClean="0"/>
          </a:p>
          <a:p>
            <a:r>
              <a:rPr lang="es-MX" dirty="0" smtClean="0"/>
              <a:t>En </a:t>
            </a:r>
            <a:r>
              <a:rPr lang="es-MX" dirty="0"/>
              <a:t>base a los datos sobre los servicios que utiliza el cliente, </a:t>
            </a:r>
            <a:r>
              <a:rPr lang="es-MX" dirty="0" smtClean="0"/>
              <a:t>la empresa puede trabajar en una </a:t>
            </a:r>
            <a:r>
              <a:rPr lang="es-MX" b="1" dirty="0" smtClean="0"/>
              <a:t>estrategia de retención</a:t>
            </a:r>
            <a:r>
              <a:rPr lang="es-MX" dirty="0"/>
              <a:t>, intentando cambiar su decisión de dejar el servicio. </a:t>
            </a:r>
            <a:endParaRPr lang="es-MX" dirty="0" smtClean="0"/>
          </a:p>
          <a:p>
            <a:r>
              <a:rPr lang="es-MX" dirty="0" smtClean="0"/>
              <a:t>Esto </a:t>
            </a:r>
            <a:r>
              <a:rPr lang="es-MX" dirty="0"/>
              <a:t>hará que la tarea de retención sea más fácil de implementar que la tarea de atraer nuevos usuarios, </a:t>
            </a:r>
            <a:r>
              <a:rPr lang="es-MX" dirty="0" smtClean="0"/>
              <a:t>además de que los </a:t>
            </a:r>
            <a:r>
              <a:rPr lang="es-MX" dirty="0"/>
              <a:t>costos son menores.</a:t>
            </a: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/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25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 smtClean="0"/>
              <a:t>Características del </a:t>
            </a:r>
            <a:r>
              <a:rPr lang="es-AR" dirty="0" err="1" smtClean="0"/>
              <a:t>Dataset</a:t>
            </a:r>
            <a:endParaRPr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371600" y="1648689"/>
            <a:ext cx="9601200" cy="502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just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endParaRPr lang="es-AR" b="0" i="0" dirty="0" smtClean="0">
              <a:latin typeface="Arial"/>
              <a:ea typeface="Arial"/>
              <a:cs typeface="Arial"/>
              <a:sym typeface="Arial"/>
            </a:endParaRP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 smtClean="0"/>
              <a:t>Se </a:t>
            </a:r>
            <a:r>
              <a:rPr lang="es-MX" dirty="0"/>
              <a:t>trabajará sobre un conjunto de datos, </a:t>
            </a:r>
            <a:r>
              <a:rPr lang="es-MX" b="1" dirty="0"/>
              <a:t>"</a:t>
            </a:r>
            <a:r>
              <a:rPr lang="es-MX" b="1" i="1" dirty="0" err="1"/>
              <a:t>telecom_users</a:t>
            </a:r>
            <a:r>
              <a:rPr lang="es-MX" b="1" dirty="0"/>
              <a:t>"</a:t>
            </a:r>
            <a:r>
              <a:rPr lang="es-MX" dirty="0"/>
              <a:t>, de </a:t>
            </a:r>
            <a:r>
              <a:rPr lang="es-MX" dirty="0" smtClean="0"/>
              <a:t>la </a:t>
            </a:r>
            <a:r>
              <a:rPr lang="es-MX" dirty="0"/>
              <a:t>empresa de </a:t>
            </a:r>
            <a:r>
              <a:rPr lang="es-MX" dirty="0" smtClean="0"/>
              <a:t>telecomunicaciones Telecom. </a:t>
            </a: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/>
          </a:p>
          <a:p>
            <a:pPr marL="384048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/>
              <a:t>El </a:t>
            </a:r>
            <a:r>
              <a:rPr lang="es-MX" dirty="0" err="1"/>
              <a:t>dataset</a:t>
            </a:r>
            <a:r>
              <a:rPr lang="es-MX" dirty="0"/>
              <a:t> cuenta con </a:t>
            </a:r>
            <a:r>
              <a:rPr lang="es-MX" b="1" dirty="0"/>
              <a:t>5.986 registros y 22 columnas</a:t>
            </a:r>
            <a:r>
              <a:rPr lang="es-MX" b="1" dirty="0" smtClean="0"/>
              <a:t>.</a:t>
            </a: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/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 smtClean="0"/>
              <a:t>La </a:t>
            </a:r>
            <a:r>
              <a:rPr lang="es-MX" dirty="0"/>
              <a:t>misma tiene información sobre </a:t>
            </a:r>
            <a:r>
              <a:rPr lang="es-MX" dirty="0" smtClean="0"/>
              <a:t>usuarios</a:t>
            </a:r>
            <a:r>
              <a:rPr lang="es-MX" dirty="0"/>
              <a:t>, </a:t>
            </a:r>
            <a:r>
              <a:rPr lang="es-MX" dirty="0" smtClean="0"/>
              <a:t>tales como:</a:t>
            </a:r>
          </a:p>
          <a:p>
            <a:pPr marL="841248" lvl="1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 smtClean="0"/>
              <a:t> sus </a:t>
            </a:r>
            <a:r>
              <a:rPr lang="es-MX" dirty="0"/>
              <a:t>características </a:t>
            </a:r>
            <a:r>
              <a:rPr lang="es-MX" dirty="0" smtClean="0"/>
              <a:t>demográficas; </a:t>
            </a:r>
          </a:p>
          <a:p>
            <a:pPr marL="841248" lvl="1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 smtClean="0"/>
              <a:t>los </a:t>
            </a:r>
            <a:r>
              <a:rPr lang="es-MX" dirty="0"/>
              <a:t>servicios que </a:t>
            </a:r>
            <a:r>
              <a:rPr lang="es-MX" dirty="0" smtClean="0"/>
              <a:t>utilizan;</a:t>
            </a:r>
          </a:p>
          <a:p>
            <a:pPr marL="841248" lvl="1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 smtClean="0"/>
              <a:t>la </a:t>
            </a:r>
            <a:r>
              <a:rPr lang="es-MX" dirty="0"/>
              <a:t>duración del uso de los servicios del </a:t>
            </a:r>
            <a:r>
              <a:rPr lang="es-MX" dirty="0" smtClean="0"/>
              <a:t>operador;</a:t>
            </a:r>
          </a:p>
          <a:p>
            <a:pPr marL="841248" lvl="1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 smtClean="0"/>
              <a:t>la </a:t>
            </a:r>
            <a:r>
              <a:rPr lang="es-MX" dirty="0"/>
              <a:t>forma de </a:t>
            </a:r>
            <a:r>
              <a:rPr lang="es-MX" dirty="0" smtClean="0"/>
              <a:t>pago;</a:t>
            </a:r>
          </a:p>
          <a:p>
            <a:pPr marL="841248" lvl="1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 smtClean="0"/>
              <a:t>monto </a:t>
            </a:r>
            <a:r>
              <a:rPr lang="es-MX" dirty="0"/>
              <a:t>del </a:t>
            </a:r>
            <a:r>
              <a:rPr lang="es-MX" dirty="0" smtClean="0"/>
              <a:t>pago.</a:t>
            </a:r>
          </a:p>
        </p:txBody>
      </p:sp>
    </p:spTree>
    <p:extLst>
      <p:ext uri="{BB962C8B-B14F-4D97-AF65-F5344CB8AC3E}">
        <p14:creationId xmlns:p14="http://schemas.microsoft.com/office/powerpoint/2010/main" val="174517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 smtClean="0"/>
              <a:t>Procedimiento realizado</a:t>
            </a:r>
            <a:endParaRPr dirty="0"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1371599" y="1773381"/>
            <a:ext cx="10584873" cy="4793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/>
              <a:t>Se planteará los siguientes puntos para lograr el objetivo:</a:t>
            </a:r>
          </a:p>
          <a:p>
            <a:r>
              <a:rPr lang="es-MX" dirty="0"/>
              <a:t>Descripción de los datos.</a:t>
            </a:r>
          </a:p>
          <a:p>
            <a:pPr algn="just"/>
            <a:r>
              <a:rPr lang="es-MX" dirty="0">
                <a:solidFill>
                  <a:srgbClr val="FF0000"/>
                </a:solidFill>
              </a:rPr>
              <a:t>Investigación de dependencias y formulación de hipótesis.</a:t>
            </a:r>
          </a:p>
          <a:p>
            <a:pPr algn="just"/>
            <a:r>
              <a:rPr lang="es-MX" dirty="0">
                <a:solidFill>
                  <a:srgbClr val="FF0000"/>
                </a:solidFill>
              </a:rPr>
              <a:t>Construir modelos para predecir el flujo de salida (con justificación para la elección de un modelo en particular) basados en hipótesis probadas y relaciones identificadas.</a:t>
            </a:r>
          </a:p>
          <a:p>
            <a:pPr algn="just"/>
            <a:r>
              <a:rPr lang="es-MX" dirty="0">
                <a:solidFill>
                  <a:srgbClr val="FF0000"/>
                </a:solidFill>
              </a:rPr>
              <a:t>Comparación de la calidad de los modelos obtenidos.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301" y="1867736"/>
            <a:ext cx="6131153" cy="4297537"/>
          </a:xfrm>
          <a:prstGeom prst="rect">
            <a:avLst/>
          </a:prstGeom>
        </p:spPr>
      </p:pic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smtClean="0"/>
              <a:t>Análisis del </a:t>
            </a:r>
            <a:r>
              <a:rPr lang="es-AR" dirty="0" err="1" smtClean="0"/>
              <a:t>dataset</a:t>
            </a:r>
            <a:endParaRPr lang="es-AR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599" y="1867736"/>
            <a:ext cx="3915702" cy="276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 smtClean="0"/>
              <a:t>Distribución de clientes por combo y por productos:</a:t>
            </a:r>
          </a:p>
          <a:p>
            <a:pPr marL="114300" indent="0">
              <a:buNone/>
            </a:pPr>
            <a:endParaRPr lang="es-MX" dirty="0" smtClean="0"/>
          </a:p>
          <a:p>
            <a:r>
              <a:rPr lang="es-MX" dirty="0" smtClean="0"/>
              <a:t>21,5% TELEFONO</a:t>
            </a:r>
          </a:p>
          <a:p>
            <a:r>
              <a:rPr lang="es-MX" dirty="0" smtClean="0"/>
              <a:t>18,6% FIBRA OPTICA</a:t>
            </a:r>
          </a:p>
          <a:p>
            <a:r>
              <a:rPr lang="es-MX" dirty="0" smtClean="0"/>
              <a:t>12,9% TEL-FIBRA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8354292" y="2815787"/>
            <a:ext cx="678872" cy="4849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9033163" y="4478380"/>
            <a:ext cx="595745" cy="439984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7334569" y="4629946"/>
            <a:ext cx="604086" cy="4269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  <p:bldP spid="6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124" y="1867736"/>
            <a:ext cx="5667295" cy="4363316"/>
          </a:xfrm>
          <a:prstGeom prst="rect">
            <a:avLst/>
          </a:prstGeom>
        </p:spPr>
      </p:pic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smtClean="0"/>
              <a:t>Análisis del </a:t>
            </a:r>
            <a:r>
              <a:rPr lang="es-AR" dirty="0" err="1" smtClean="0"/>
              <a:t>dataset</a:t>
            </a: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599" y="1867736"/>
            <a:ext cx="3915702" cy="276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 smtClean="0"/>
              <a:t>El 21% </a:t>
            </a:r>
            <a:r>
              <a:rPr lang="es-MX" dirty="0"/>
              <a:t>de </a:t>
            </a:r>
            <a:r>
              <a:rPr lang="es-MX" dirty="0" smtClean="0"/>
              <a:t>los usuarios </a:t>
            </a:r>
            <a:r>
              <a:rPr lang="es-MX" dirty="0"/>
              <a:t>tiene el producto </a:t>
            </a:r>
            <a:r>
              <a:rPr lang="es-MX" dirty="0" smtClean="0"/>
              <a:t>TEL pero </a:t>
            </a:r>
            <a:r>
              <a:rPr lang="es-MX" dirty="0"/>
              <a:t>su aporte de capital es solo un 7%.</a:t>
            </a:r>
          </a:p>
          <a:p>
            <a:r>
              <a:rPr lang="es-MX" dirty="0" smtClean="0"/>
              <a:t>El segmento </a:t>
            </a:r>
            <a:r>
              <a:rPr lang="es-MX" dirty="0"/>
              <a:t>TEL-FIBRA-TV-MOVIES genera el 30% del capital siendo solamente 18% de los usuarios.</a:t>
            </a:r>
          </a:p>
          <a:p>
            <a:r>
              <a:rPr lang="es-MX" dirty="0" smtClean="0"/>
              <a:t>TEL-FIBRA-MOVIES aporta el 9% del capital siendo aproximadamente el 6% de los clientes.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8804564" y="2840086"/>
            <a:ext cx="678872" cy="4849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9331035" y="4506976"/>
            <a:ext cx="570823" cy="411388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7384473" y="3452309"/>
            <a:ext cx="512618" cy="35769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8691771" y="4918364"/>
            <a:ext cx="535355" cy="49539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0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  <p:bldP spid="6" grpId="0" animBg="1"/>
      <p:bldP spid="8" grpId="0" animBg="1"/>
      <p:bldP spid="10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873" y="2171700"/>
            <a:ext cx="6650702" cy="3392822"/>
          </a:xfrm>
          <a:prstGeom prst="rect">
            <a:avLst/>
          </a:prstGeom>
        </p:spPr>
      </p:pic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smtClean="0"/>
              <a:t>Análisis del </a:t>
            </a:r>
            <a:r>
              <a:rPr lang="es-AR" dirty="0" err="1" smtClean="0"/>
              <a:t>dataset</a:t>
            </a: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67736"/>
            <a:ext cx="3768436" cy="276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 smtClean="0"/>
              <a:t>De los </a:t>
            </a:r>
            <a:r>
              <a:rPr lang="es-MX" dirty="0"/>
              <a:t>clientes que se dan de baja, la mayoría tenían </a:t>
            </a:r>
            <a:r>
              <a:rPr lang="es-MX" dirty="0" smtClean="0"/>
              <a:t>los combos TEL-FIBRA-TV-MOVIES y TEL-FIBRA.</a:t>
            </a:r>
          </a:p>
          <a:p>
            <a:pPr marL="114300" indent="0">
              <a:buNone/>
            </a:pPr>
            <a:r>
              <a:rPr lang="es-MX" dirty="0" smtClean="0"/>
              <a:t> </a:t>
            </a:r>
            <a:endParaRPr lang="es-MX" dirty="0"/>
          </a:p>
          <a:p>
            <a:r>
              <a:rPr lang="es-MX" dirty="0"/>
              <a:t>En el análisis de torta vimos que justamente </a:t>
            </a:r>
            <a:r>
              <a:rPr lang="es-MX" dirty="0" smtClean="0"/>
              <a:t>estos grupos son los que </a:t>
            </a:r>
            <a:r>
              <a:rPr lang="es-MX" dirty="0"/>
              <a:t>más capital </a:t>
            </a:r>
            <a:r>
              <a:rPr lang="es-MX" dirty="0" smtClean="0"/>
              <a:t>generan </a:t>
            </a:r>
            <a:r>
              <a:rPr lang="es-MX" dirty="0"/>
              <a:t>y </a:t>
            </a:r>
            <a:r>
              <a:rPr lang="es-MX" dirty="0" smtClean="0"/>
              <a:t>son los </a:t>
            </a:r>
            <a:r>
              <a:rPr lang="es-MX" dirty="0"/>
              <a:t>que más </a:t>
            </a:r>
            <a:r>
              <a:rPr lang="es-MX" dirty="0" smtClean="0"/>
              <a:t>deserción presentan.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0381919" y="4067987"/>
            <a:ext cx="1519656" cy="19649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10333537" y="3228109"/>
            <a:ext cx="1568038" cy="17714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/>
          <p:cNvSpPr txBox="1"/>
          <p:nvPr/>
        </p:nvSpPr>
        <p:spPr>
          <a:xfrm>
            <a:off x="5957456" y="1713847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Deserción por productos </a:t>
            </a:r>
            <a:r>
              <a:rPr lang="es-A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TITULO DEL GRAFICO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Google Shape;118;p17"/>
          <p:cNvSpPr txBox="1">
            <a:spLocks/>
          </p:cNvSpPr>
          <p:nvPr/>
        </p:nvSpPr>
        <p:spPr>
          <a:xfrm>
            <a:off x="1371600" y="5283416"/>
            <a:ext cx="9795164" cy="142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 lang="es-MX" dirty="0" smtClean="0"/>
          </a:p>
          <a:p>
            <a:r>
              <a:rPr lang="es-MX" dirty="0" smtClean="0"/>
              <a:t>Podemos sospechar que tenemos un inconveniente entonces en el servicio de FIBRA.</a:t>
            </a:r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38787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  <p:bldP spid="6" grpId="0" animBg="1"/>
      <p:bldP spid="10" grpId="0" animBg="1"/>
      <p:bldP spid="9" grpId="0"/>
      <p:bldP spid="1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smtClean="0"/>
              <a:t>Análisis del </a:t>
            </a:r>
            <a:r>
              <a:rPr lang="es-AR" dirty="0" err="1" smtClean="0"/>
              <a:t>dataset</a:t>
            </a: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599" y="1867736"/>
            <a:ext cx="10141527" cy="1776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/>
              <a:t>Podemos visualizar que de los clientes que se van, la mayoría tienen facturas más altas. </a:t>
            </a:r>
          </a:p>
          <a:p>
            <a:pPr marL="114300" indent="0">
              <a:buNone/>
            </a:pPr>
            <a:r>
              <a:rPr lang="es-MX" dirty="0" smtClean="0"/>
              <a:t> Podemos </a:t>
            </a:r>
            <a:r>
              <a:rPr lang="es-MX" dirty="0"/>
              <a:t>ver que de los clientes que se van, la mayoría son clientes nuevos.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093529" y="3303814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TITULO DE LOS GRAFICOS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337" y="3643745"/>
            <a:ext cx="4501119" cy="296009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762" y="3643745"/>
            <a:ext cx="4281057" cy="287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9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  <p:bldP spid="9" grpId="0"/>
    </p:bldLst>
  </p:timing>
</p:sld>
</file>

<file path=ppt/theme/theme1.xml><?xml version="1.0" encoding="utf-8"?>
<a:theme xmlns:a="http://schemas.openxmlformats.org/drawingml/2006/main" name="Recorte">
  <a:themeElements>
    <a:clrScheme name="Recorte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4053</TotalTime>
  <Words>656</Words>
  <Application>Microsoft Office PowerPoint</Application>
  <PresentationFormat>Panorámica</PresentationFormat>
  <Paragraphs>172</Paragraphs>
  <Slides>18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Libre Franklin</vt:lpstr>
      <vt:lpstr>Wingdings</vt:lpstr>
      <vt:lpstr>Arial</vt:lpstr>
      <vt:lpstr>Recorte</vt:lpstr>
      <vt:lpstr>DESAFÍO FINAL PREDICCIÓN DE CHURN - TELECOM </vt:lpstr>
      <vt:lpstr>Objetivo principal</vt:lpstr>
      <vt:lpstr>Prediccíon de Churn</vt:lpstr>
      <vt:lpstr>Características del Dataset</vt:lpstr>
      <vt:lpstr>Procedimiento realizado</vt:lpstr>
      <vt:lpstr>Análisis del dataset</vt:lpstr>
      <vt:lpstr>Análisis del dataset </vt:lpstr>
      <vt:lpstr>Análisis del dataset </vt:lpstr>
      <vt:lpstr>Análisis del dataset </vt:lpstr>
      <vt:lpstr>Análisis del dataset </vt:lpstr>
      <vt:lpstr>Correlación - variables continuas</vt:lpstr>
      <vt:lpstr>Feature importance</vt:lpstr>
      <vt:lpstr>Presentación de PowerPoint</vt:lpstr>
      <vt:lpstr>Presentación de PowerPoint</vt:lpstr>
      <vt:lpstr>Metricas del mejor modelo</vt:lpstr>
      <vt:lpstr>Mejora del modelo - Ridge y Lasso</vt:lpstr>
      <vt:lpstr>Conclusiones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DESAFÍO 1 ANÁLISIS EXPLORATORIO DE UN DATASET DE PRECIOS DE PROPIEDADES</dc:title>
  <dc:creator>maria</dc:creator>
  <cp:lastModifiedBy>mariatermignoni@outlook.com</cp:lastModifiedBy>
  <cp:revision>86</cp:revision>
  <dcterms:modified xsi:type="dcterms:W3CDTF">2021-04-12T03:43:41Z</dcterms:modified>
</cp:coreProperties>
</file>