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63" r:id="rId8"/>
    <p:sldId id="257" r:id="rId9"/>
    <p:sldId id="256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0AAC-9AD2-4181-974E-CF72593B3D94}" type="datetimeFigureOut">
              <a:rPr lang="es-MX" smtClean="0"/>
              <a:t>30/03/2016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708E-0D3C-423F-998A-C26ECA14C83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60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0AAC-9AD2-4181-974E-CF72593B3D94}" type="datetimeFigureOut">
              <a:rPr lang="es-MX" smtClean="0"/>
              <a:t>30/03/2016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708E-0D3C-423F-998A-C26ECA14C83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587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0AAC-9AD2-4181-974E-CF72593B3D94}" type="datetimeFigureOut">
              <a:rPr lang="es-MX" smtClean="0"/>
              <a:t>30/03/2016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708E-0D3C-423F-998A-C26ECA14C83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217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0AAC-9AD2-4181-974E-CF72593B3D94}" type="datetimeFigureOut">
              <a:rPr lang="es-MX" smtClean="0"/>
              <a:t>30/03/2016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708E-0D3C-423F-998A-C26ECA14C83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868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0AAC-9AD2-4181-974E-CF72593B3D94}" type="datetimeFigureOut">
              <a:rPr lang="es-MX" smtClean="0"/>
              <a:t>30/03/2016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708E-0D3C-423F-998A-C26ECA14C83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093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0AAC-9AD2-4181-974E-CF72593B3D94}" type="datetimeFigureOut">
              <a:rPr lang="es-MX" smtClean="0"/>
              <a:t>30/03/2016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708E-0D3C-423F-998A-C26ECA14C83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841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0AAC-9AD2-4181-974E-CF72593B3D94}" type="datetimeFigureOut">
              <a:rPr lang="es-MX" smtClean="0"/>
              <a:t>30/03/2016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708E-0D3C-423F-998A-C26ECA14C83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375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0AAC-9AD2-4181-974E-CF72593B3D94}" type="datetimeFigureOut">
              <a:rPr lang="es-MX" smtClean="0"/>
              <a:t>30/03/2016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708E-0D3C-423F-998A-C26ECA14C83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440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0AAC-9AD2-4181-974E-CF72593B3D94}" type="datetimeFigureOut">
              <a:rPr lang="es-MX" smtClean="0"/>
              <a:t>30/03/2016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708E-0D3C-423F-998A-C26ECA14C83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0944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0AAC-9AD2-4181-974E-CF72593B3D94}" type="datetimeFigureOut">
              <a:rPr lang="es-MX" smtClean="0"/>
              <a:t>30/03/2016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708E-0D3C-423F-998A-C26ECA14C83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017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0AAC-9AD2-4181-974E-CF72593B3D94}" type="datetimeFigureOut">
              <a:rPr lang="es-MX" smtClean="0"/>
              <a:t>30/03/2016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708E-0D3C-423F-998A-C26ECA14C83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269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60AAC-9AD2-4181-974E-CF72593B3D94}" type="datetimeFigureOut">
              <a:rPr lang="es-MX" smtClean="0"/>
              <a:t>30/03/2016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1708E-0D3C-423F-998A-C26ECA14C83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363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ierredeluxjoyeria.com/" TargetMode="External"/><Relationship Id="rId2" Type="http://schemas.openxmlformats.org/officeDocument/2006/relationships/hyperlink" Target="mailto:pierredelux@outlook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acebook.com/pierrdelu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6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91680" y="5306184"/>
            <a:ext cx="6984776" cy="953438"/>
            <a:chOff x="1691680" y="5306184"/>
            <a:chExt cx="6984776" cy="953438"/>
          </a:xfrm>
        </p:grpSpPr>
        <p:sp>
          <p:nvSpPr>
            <p:cNvPr id="8" name="TextBox 7"/>
            <p:cNvSpPr txBox="1"/>
            <p:nvPr/>
          </p:nvSpPr>
          <p:spPr>
            <a:xfrm>
              <a:off x="1691680" y="5972319"/>
              <a:ext cx="2160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/>
                <a:t>*</a:t>
              </a:r>
              <a:r>
                <a:rPr lang="es-MX" sz="1200" dirty="0" err="1" smtClean="0"/>
                <a:t>Fotografias</a:t>
              </a:r>
              <a:r>
                <a:rPr lang="es-MX" sz="1200" dirty="0" smtClean="0"/>
                <a:t> 100% autenticas</a:t>
              </a:r>
              <a:endParaRPr lang="es-MX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23614" y="5977541"/>
              <a:ext cx="2612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/>
                <a:t>Copyright Pierre De Lux </a:t>
              </a:r>
              <a:r>
                <a:rPr lang="es-MX" sz="1200" dirty="0" err="1" smtClean="0"/>
                <a:t>Jewerly</a:t>
              </a:r>
              <a:r>
                <a:rPr lang="es-MX" sz="1200" dirty="0" smtClean="0"/>
                <a:t> </a:t>
              </a:r>
              <a:r>
                <a:rPr lang="es-MX" sz="1200" dirty="0" err="1" smtClean="0"/>
                <a:t>Store</a:t>
              </a:r>
              <a:endParaRPr lang="es-MX" sz="1200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30" t="13707" r="19805" b="21630"/>
            <a:stretch/>
          </p:blipFill>
          <p:spPr>
            <a:xfrm>
              <a:off x="7458245" y="5306184"/>
              <a:ext cx="1218211" cy="953438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5508104" y="1484784"/>
            <a:ext cx="28083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Todas las piedras son medidas y pesadas para determinar su valor en el mercado.</a:t>
            </a:r>
          </a:p>
          <a:p>
            <a:endParaRPr lang="es-MX" b="1" dirty="0"/>
          </a:p>
          <a:p>
            <a:r>
              <a:rPr lang="es-MX" b="1" dirty="0" smtClean="0"/>
              <a:t>Se brinda asesoría personalizada de acuerdo al mercado al que desee entrar.</a:t>
            </a:r>
            <a:endParaRPr lang="es-MX" b="1" dirty="0"/>
          </a:p>
        </p:txBody>
      </p:sp>
      <p:pic>
        <p:nvPicPr>
          <p:cNvPr id="14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68" t="42762" r="43226" b="31704"/>
          <a:stretch/>
        </p:blipFill>
        <p:spPr>
          <a:xfrm>
            <a:off x="611560" y="980728"/>
            <a:ext cx="4464496" cy="3528392"/>
          </a:xfrm>
        </p:spPr>
      </p:pic>
    </p:spTree>
    <p:extLst>
      <p:ext uri="{BB962C8B-B14F-4D97-AF65-F5344CB8AC3E}">
        <p14:creationId xmlns:p14="http://schemas.microsoft.com/office/powerpoint/2010/main" val="1966842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508" t="40896" r="5324" b="23585"/>
          <a:stretch/>
        </p:blipFill>
        <p:spPr>
          <a:xfrm>
            <a:off x="539552" y="1052736"/>
            <a:ext cx="4104456" cy="2592288"/>
          </a:xfrm>
        </p:spPr>
      </p:pic>
      <p:sp>
        <p:nvSpPr>
          <p:cNvPr id="11" name="TextBox 10"/>
          <p:cNvSpPr txBox="1"/>
          <p:nvPr/>
        </p:nvSpPr>
        <p:spPr>
          <a:xfrm>
            <a:off x="4788024" y="764704"/>
            <a:ext cx="40324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Los lotes varían dependiendo del color de las piedras, tamaño, forma y pureza.</a:t>
            </a:r>
          </a:p>
          <a:p>
            <a:endParaRPr lang="es-MX" b="1" dirty="0"/>
          </a:p>
          <a:p>
            <a:r>
              <a:rPr lang="es-MX" b="1" dirty="0" smtClean="0"/>
              <a:t>Los precios rondan entre $ 1,200 USD o mas.</a:t>
            </a:r>
          </a:p>
          <a:p>
            <a:endParaRPr lang="es-MX" b="1" dirty="0"/>
          </a:p>
          <a:p>
            <a:r>
              <a:rPr lang="es-MX" b="1" dirty="0" smtClean="0"/>
              <a:t>Los pedidos se realizan en base a los requerimientos del cliente y se manejan con 50% de anticipo y el resto contra entrega.</a:t>
            </a:r>
          </a:p>
          <a:p>
            <a:endParaRPr lang="es-MX" b="1" dirty="0"/>
          </a:p>
          <a:p>
            <a:r>
              <a:rPr lang="es-MX" b="1" dirty="0" smtClean="0"/>
              <a:t>Si se desean certificados por piedra e internacionales el precio sube $ 100 USD por piedra.</a:t>
            </a:r>
            <a:endParaRPr lang="es-MX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1691680" y="5306184"/>
            <a:ext cx="6984776" cy="953438"/>
            <a:chOff x="1691680" y="5306184"/>
            <a:chExt cx="6984776" cy="953438"/>
          </a:xfrm>
        </p:grpSpPr>
        <p:sp>
          <p:nvSpPr>
            <p:cNvPr id="13" name="TextBox 12"/>
            <p:cNvSpPr txBox="1"/>
            <p:nvPr/>
          </p:nvSpPr>
          <p:spPr>
            <a:xfrm>
              <a:off x="1691680" y="5972319"/>
              <a:ext cx="2160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/>
                <a:t>*</a:t>
              </a:r>
              <a:r>
                <a:rPr lang="es-MX" sz="1200" dirty="0" err="1" smtClean="0"/>
                <a:t>Fotografias</a:t>
              </a:r>
              <a:r>
                <a:rPr lang="es-MX" sz="1200" dirty="0" smtClean="0"/>
                <a:t> 100% autenticas</a:t>
              </a:r>
              <a:endParaRPr lang="es-MX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23614" y="5977541"/>
              <a:ext cx="2612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/>
                <a:t>Copyright Pierre De Lux </a:t>
              </a:r>
              <a:r>
                <a:rPr lang="es-MX" sz="1200" dirty="0" err="1" smtClean="0"/>
                <a:t>Jewerly</a:t>
              </a:r>
              <a:r>
                <a:rPr lang="es-MX" sz="1200" dirty="0" smtClean="0"/>
                <a:t> </a:t>
              </a:r>
              <a:r>
                <a:rPr lang="es-MX" sz="1200" dirty="0" err="1" smtClean="0"/>
                <a:t>Store</a:t>
              </a:r>
              <a:endParaRPr lang="es-MX" sz="1200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30" t="13707" r="19805" b="21630"/>
            <a:stretch/>
          </p:blipFill>
          <p:spPr>
            <a:xfrm>
              <a:off x="7458245" y="5306184"/>
              <a:ext cx="1218211" cy="9534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3597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Autofit/>
          </a:bodyPr>
          <a:lstStyle/>
          <a:p>
            <a:r>
              <a:rPr lang="es-MX" sz="11500" dirty="0" smtClean="0">
                <a:solidFill>
                  <a:schemeClr val="bg1"/>
                </a:solidFill>
                <a:latin typeface="Edwardian Script ITC" pitchFamily="66" charset="0"/>
              </a:rPr>
              <a:t>Contacto</a:t>
            </a:r>
            <a:endParaRPr lang="es-MX" sz="11500" dirty="0">
              <a:solidFill>
                <a:schemeClr val="bg1"/>
              </a:solidFill>
              <a:latin typeface="Edwardian Script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sz="4800" dirty="0" smtClean="0">
                <a:solidFill>
                  <a:schemeClr val="bg1"/>
                </a:solidFill>
                <a:latin typeface="Edwardian Script ITC" pitchFamily="66" charset="0"/>
              </a:rPr>
              <a:t>Ventas:</a:t>
            </a:r>
          </a:p>
          <a:p>
            <a:pPr marL="0" indent="0" algn="ctr">
              <a:buNone/>
            </a:pPr>
            <a:r>
              <a:rPr lang="es-MX" dirty="0" smtClean="0">
                <a:solidFill>
                  <a:schemeClr val="bg1"/>
                </a:solidFill>
                <a:hlinkClick r:id="rId2"/>
              </a:rPr>
              <a:t>pierredelux@outlook.com</a:t>
            </a:r>
            <a:endParaRPr lang="es-MX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s-MX" sz="4800" dirty="0" smtClean="0">
                <a:solidFill>
                  <a:schemeClr val="bg1"/>
                </a:solidFill>
                <a:latin typeface="Edwardian Script ITC" pitchFamily="66" charset="0"/>
              </a:rPr>
              <a:t>Pagina</a:t>
            </a:r>
            <a:r>
              <a:rPr lang="es-MX" sz="4400" dirty="0" smtClean="0">
                <a:solidFill>
                  <a:schemeClr val="bg1"/>
                </a:solidFill>
                <a:latin typeface="Edwardian Script ITC" pitchFamily="66" charset="0"/>
              </a:rPr>
              <a:t>:</a:t>
            </a:r>
          </a:p>
          <a:p>
            <a:pPr marL="0" indent="0" algn="ctr">
              <a:buNone/>
            </a:pPr>
            <a:r>
              <a:rPr lang="es-MX" dirty="0" smtClean="0">
                <a:solidFill>
                  <a:schemeClr val="bg1"/>
                </a:solidFill>
                <a:hlinkClick r:id="rId3"/>
              </a:rPr>
              <a:t>www.pierredeluxjoyeria.com</a:t>
            </a:r>
            <a:endParaRPr lang="es-MX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s-MX" sz="5200" dirty="0" smtClean="0">
                <a:solidFill>
                  <a:schemeClr val="bg1"/>
                </a:solidFill>
                <a:latin typeface="Edwardian Script ITC" pitchFamily="66" charset="0"/>
              </a:rPr>
              <a:t>Redes sociales</a:t>
            </a:r>
          </a:p>
          <a:p>
            <a:pPr marL="0" indent="0" algn="ctr">
              <a:buNone/>
            </a:pPr>
            <a:r>
              <a:rPr lang="es-MX" dirty="0" smtClean="0">
                <a:solidFill>
                  <a:schemeClr val="bg1"/>
                </a:solidFill>
                <a:hlinkClick r:id="rId4"/>
              </a:rPr>
              <a:t>www.facebook.com/pierredelux</a:t>
            </a:r>
            <a:endParaRPr lang="es-MX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s-MX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s-MX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0333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Autofit/>
          </a:bodyPr>
          <a:lstStyle/>
          <a:p>
            <a:r>
              <a:rPr lang="es-MX" sz="11500" i="1" dirty="0" smtClean="0">
                <a:solidFill>
                  <a:schemeClr val="bg1"/>
                </a:solidFill>
                <a:latin typeface="Edwardian Script ITC" pitchFamily="66" charset="0"/>
              </a:rPr>
              <a:t>Nosotros</a:t>
            </a:r>
            <a:endParaRPr lang="es-MX" sz="11500" i="1" dirty="0">
              <a:solidFill>
                <a:schemeClr val="bg1"/>
              </a:solidFill>
              <a:latin typeface="Edwardian Script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dirty="0" smtClean="0">
                <a:solidFill>
                  <a:schemeClr val="bg1"/>
                </a:solidFill>
                <a:latin typeface="Edwardian Script ITC" pitchFamily="66" charset="0"/>
              </a:rPr>
              <a:t>Somos una compañía que nace en el 2016 en el estado de Nuevo León, México, creada por tres jóvenes emprendedores con la visión de cubrir la demanda en joyería y piedras preciosas del mercado mexicano.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 smtClean="0">
                <a:solidFill>
                  <a:schemeClr val="bg1"/>
                </a:solidFill>
                <a:latin typeface="Edwardian Script ITC" pitchFamily="66" charset="0"/>
              </a:rPr>
              <a:t>Poniendo al alcance de todas las personas joyería de la mas alta calidad y diseños vanguardistas, proveniente de varios países, resaltando que la calidad y el buen precio no tienen por que estar peleados.</a:t>
            </a:r>
            <a:endParaRPr lang="es-MX" dirty="0">
              <a:solidFill>
                <a:schemeClr val="bg1"/>
              </a:solidFill>
              <a:latin typeface="Edwardian Script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36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413792"/>
            <a:ext cx="8229600" cy="1143000"/>
          </a:xfrm>
        </p:spPr>
        <p:txBody>
          <a:bodyPr>
            <a:noAutofit/>
          </a:bodyPr>
          <a:lstStyle/>
          <a:p>
            <a:r>
              <a:rPr lang="es-MX" sz="11500" dirty="0" smtClean="0">
                <a:solidFill>
                  <a:schemeClr val="bg1"/>
                </a:solidFill>
                <a:latin typeface="Edwardian Script ITC" pitchFamily="66" charset="0"/>
              </a:rPr>
              <a:t>Misión</a:t>
            </a:r>
            <a:endParaRPr lang="es-MX" sz="11500" dirty="0">
              <a:solidFill>
                <a:schemeClr val="bg1"/>
              </a:solidFill>
              <a:latin typeface="Edwardian Script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4400" dirty="0" smtClean="0">
                <a:solidFill>
                  <a:schemeClr val="bg1"/>
                </a:solidFill>
                <a:latin typeface="Edwardian Script ITC" pitchFamily="66" charset="0"/>
              </a:rPr>
              <a:t>	Pierre De Lux </a:t>
            </a:r>
            <a:r>
              <a:rPr lang="es-MX" sz="4400" dirty="0">
                <a:solidFill>
                  <a:schemeClr val="bg1"/>
                </a:solidFill>
                <a:latin typeface="Edwardian Script ITC" pitchFamily="66" charset="0"/>
              </a:rPr>
              <a:t>es una empresa Mexicana que busca posicionarse  en el mercado internacional, como una de las mejores joyerías ofreciendo a nuestros clientes productos de la más alta calidad en oro, plata y piedras preciosas, extraídas de las mejores minas alrededor del mundo.</a:t>
            </a:r>
          </a:p>
        </p:txBody>
      </p:sp>
    </p:spTree>
    <p:extLst>
      <p:ext uri="{BB962C8B-B14F-4D97-AF65-F5344CB8AC3E}">
        <p14:creationId xmlns:p14="http://schemas.microsoft.com/office/powerpoint/2010/main" val="371795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Autofit/>
          </a:bodyPr>
          <a:lstStyle/>
          <a:p>
            <a:r>
              <a:rPr lang="es-MX" sz="11500" dirty="0" smtClean="0">
                <a:solidFill>
                  <a:schemeClr val="bg1"/>
                </a:solidFill>
                <a:latin typeface="Edwardian Script ITC" pitchFamily="66" charset="0"/>
              </a:rPr>
              <a:t>Visión</a:t>
            </a:r>
            <a:endParaRPr lang="es-MX" sz="11500" dirty="0">
              <a:solidFill>
                <a:schemeClr val="bg1"/>
              </a:solidFill>
              <a:latin typeface="Edwardian Script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4400" dirty="0">
                <a:solidFill>
                  <a:schemeClr val="bg1"/>
                </a:solidFill>
                <a:latin typeface="Edwardian Script ITC" pitchFamily="66" charset="0"/>
              </a:rPr>
              <a:t>	</a:t>
            </a:r>
            <a:r>
              <a:rPr lang="es-MX" sz="4400" dirty="0" smtClean="0">
                <a:solidFill>
                  <a:schemeClr val="bg1"/>
                </a:solidFill>
                <a:latin typeface="Edwardian Script ITC" pitchFamily="66" charset="0"/>
              </a:rPr>
              <a:t>Posicionarse </a:t>
            </a:r>
            <a:r>
              <a:rPr lang="es-MX" sz="4400" dirty="0">
                <a:solidFill>
                  <a:schemeClr val="bg1"/>
                </a:solidFill>
                <a:latin typeface="Edwardian Script ITC" pitchFamily="66" charset="0"/>
              </a:rPr>
              <a:t>como la marca más exclusiva a nivel internacional en el sector de joyería, cubriendo las exigencias de todos los interesados que busquen adquirir productos de joyería y piedras preciosas a través de Pierre </a:t>
            </a:r>
            <a:r>
              <a:rPr lang="es-MX" sz="4400" dirty="0" smtClean="0">
                <a:solidFill>
                  <a:schemeClr val="bg1"/>
                </a:solidFill>
                <a:latin typeface="Edwardian Script ITC" pitchFamily="66" charset="0"/>
              </a:rPr>
              <a:t>De Lux</a:t>
            </a:r>
            <a:r>
              <a:rPr lang="es-MX" sz="4400" dirty="0">
                <a:solidFill>
                  <a:schemeClr val="bg1"/>
                </a:solidFill>
                <a:latin typeface="Edwardian Script ITC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295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Autofit/>
          </a:bodyPr>
          <a:lstStyle/>
          <a:p>
            <a:r>
              <a:rPr lang="es-MX" sz="11500" dirty="0" smtClean="0">
                <a:solidFill>
                  <a:schemeClr val="bg1"/>
                </a:solidFill>
                <a:latin typeface="Edwardian Script ITC" pitchFamily="66" charset="0"/>
              </a:rPr>
              <a:t>Valores</a:t>
            </a:r>
            <a:endParaRPr lang="es-MX" sz="11500" dirty="0">
              <a:solidFill>
                <a:schemeClr val="bg1"/>
              </a:solidFill>
              <a:latin typeface="Edwardian Script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1703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MX" sz="3600" dirty="0" smtClean="0">
                <a:solidFill>
                  <a:schemeClr val="bg1"/>
                </a:solidFill>
                <a:latin typeface="Edwardian Script ITC" pitchFamily="66" charset="0"/>
              </a:rPr>
              <a:t>Alegría </a:t>
            </a:r>
          </a:p>
          <a:p>
            <a:pPr marL="0" indent="0" algn="ctr">
              <a:buNone/>
            </a:pPr>
            <a:r>
              <a:rPr lang="es-MX" sz="3600" dirty="0" smtClean="0">
                <a:solidFill>
                  <a:schemeClr val="bg1"/>
                </a:solidFill>
                <a:latin typeface="Edwardian Script ITC" pitchFamily="66" charset="0"/>
              </a:rPr>
              <a:t>Calidez </a:t>
            </a:r>
          </a:p>
          <a:p>
            <a:pPr marL="0" indent="0" algn="ctr">
              <a:buNone/>
            </a:pPr>
            <a:r>
              <a:rPr lang="es-MX" sz="3600" dirty="0" smtClean="0">
                <a:solidFill>
                  <a:schemeClr val="bg1"/>
                </a:solidFill>
                <a:latin typeface="Edwardian Script ITC" pitchFamily="66" charset="0"/>
              </a:rPr>
              <a:t>Confianza</a:t>
            </a:r>
          </a:p>
          <a:p>
            <a:pPr marL="0" indent="0" algn="ctr">
              <a:buNone/>
            </a:pPr>
            <a:r>
              <a:rPr lang="es-MX" sz="3600" dirty="0" smtClean="0">
                <a:solidFill>
                  <a:schemeClr val="bg1"/>
                </a:solidFill>
                <a:latin typeface="Edwardian Script ITC" pitchFamily="66" charset="0"/>
              </a:rPr>
              <a:t>Calidad </a:t>
            </a:r>
          </a:p>
          <a:p>
            <a:pPr marL="0" indent="0" algn="ctr">
              <a:buNone/>
            </a:pPr>
            <a:r>
              <a:rPr lang="es-MX" sz="3600" dirty="0" smtClean="0">
                <a:solidFill>
                  <a:schemeClr val="bg1"/>
                </a:solidFill>
                <a:latin typeface="Edwardian Script ITC" pitchFamily="66" charset="0"/>
              </a:rPr>
              <a:t>Formalidad</a:t>
            </a:r>
          </a:p>
          <a:p>
            <a:pPr marL="0" indent="0" algn="ctr">
              <a:buNone/>
            </a:pPr>
            <a:r>
              <a:rPr lang="es-MX" sz="3600" dirty="0" smtClean="0">
                <a:solidFill>
                  <a:schemeClr val="bg1"/>
                </a:solidFill>
                <a:latin typeface="Edwardian Script ITC" pitchFamily="66" charset="0"/>
              </a:rPr>
              <a:t>Exclusividad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5877272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 smtClean="0">
                <a:solidFill>
                  <a:schemeClr val="bg1"/>
                </a:solidFill>
                <a:latin typeface="Edwardian Script ITC" pitchFamily="66" charset="0"/>
              </a:rPr>
              <a:t>Son solo algunos de los valores que Pierre de Lux tiene para ofrecer.</a:t>
            </a:r>
            <a:endParaRPr lang="es-MX" sz="3200" dirty="0">
              <a:solidFill>
                <a:schemeClr val="bg1"/>
              </a:solidFill>
              <a:latin typeface="Edwardian Script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11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2776"/>
            <a:ext cx="3111500" cy="3835400"/>
          </a:xfrm>
        </p:spPr>
      </p:pic>
      <p:sp>
        <p:nvSpPr>
          <p:cNvPr id="5" name="TextBox 4"/>
          <p:cNvSpPr txBox="1"/>
          <p:nvPr/>
        </p:nvSpPr>
        <p:spPr>
          <a:xfrm>
            <a:off x="4716016" y="191683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La esmeralda es la variedad verde del </a:t>
            </a:r>
            <a:r>
              <a:rPr lang="es-MX" dirty="0" smtClean="0">
                <a:solidFill>
                  <a:schemeClr val="bg1"/>
                </a:solidFill>
              </a:rPr>
              <a:t>berilio.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</a:rPr>
              <a:t>Posee </a:t>
            </a:r>
            <a:r>
              <a:rPr lang="es-MX" dirty="0">
                <a:solidFill>
                  <a:schemeClr val="bg1"/>
                </a:solidFill>
              </a:rPr>
              <a:t>una </a:t>
            </a:r>
            <a:r>
              <a:rPr lang="es-MX" dirty="0" smtClean="0">
                <a:solidFill>
                  <a:schemeClr val="bg1"/>
                </a:solidFill>
              </a:rPr>
              <a:t>dureza</a:t>
            </a:r>
            <a:r>
              <a:rPr lang="es-MX" dirty="0">
                <a:solidFill>
                  <a:schemeClr val="bg1"/>
                </a:solidFill>
              </a:rPr>
              <a:t> de </a:t>
            </a:r>
            <a:r>
              <a:rPr lang="es-MX" dirty="0" smtClean="0">
                <a:solidFill>
                  <a:schemeClr val="bg1"/>
                </a:solidFill>
              </a:rPr>
              <a:t>7.5 </a:t>
            </a:r>
            <a:r>
              <a:rPr lang="es-MX" dirty="0">
                <a:solidFill>
                  <a:schemeClr val="bg1"/>
                </a:solidFill>
              </a:rPr>
              <a:t>a 8 en la </a:t>
            </a:r>
            <a:r>
              <a:rPr lang="es-MX" dirty="0" smtClean="0">
                <a:solidFill>
                  <a:schemeClr val="bg1"/>
                </a:solidFill>
              </a:rPr>
              <a:t>escala de Mohs.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5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129" t="31828" r="34516" b="29462"/>
          <a:stretch/>
        </p:blipFill>
        <p:spPr>
          <a:xfrm>
            <a:off x="323528" y="548680"/>
            <a:ext cx="3598606" cy="265471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691680" y="5306184"/>
            <a:ext cx="6984776" cy="953438"/>
            <a:chOff x="1691680" y="5306184"/>
            <a:chExt cx="6984776" cy="953438"/>
          </a:xfrm>
        </p:grpSpPr>
        <p:sp>
          <p:nvSpPr>
            <p:cNvPr id="8" name="TextBox 7"/>
            <p:cNvSpPr txBox="1"/>
            <p:nvPr/>
          </p:nvSpPr>
          <p:spPr>
            <a:xfrm>
              <a:off x="1691680" y="5972319"/>
              <a:ext cx="2160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/>
                <a:t>*</a:t>
              </a:r>
              <a:r>
                <a:rPr lang="es-MX" sz="1200" dirty="0" err="1" smtClean="0"/>
                <a:t>Fotografias</a:t>
              </a:r>
              <a:r>
                <a:rPr lang="es-MX" sz="1200" dirty="0" smtClean="0"/>
                <a:t> 100% autenticas</a:t>
              </a:r>
              <a:endParaRPr lang="es-MX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23614" y="5977541"/>
              <a:ext cx="2612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/>
                <a:t>Copyright Pierre De Lux </a:t>
              </a:r>
              <a:r>
                <a:rPr lang="es-MX" sz="1200" dirty="0" err="1" smtClean="0"/>
                <a:t>Jewerly</a:t>
              </a:r>
              <a:r>
                <a:rPr lang="es-MX" sz="1200" dirty="0" smtClean="0"/>
                <a:t> </a:t>
              </a:r>
              <a:r>
                <a:rPr lang="es-MX" sz="1200" dirty="0" err="1" smtClean="0"/>
                <a:t>Store</a:t>
              </a:r>
              <a:endParaRPr lang="es-MX" sz="1200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30" t="13707" r="19805" b="21630"/>
            <a:stretch/>
          </p:blipFill>
          <p:spPr>
            <a:xfrm>
              <a:off x="7458245" y="5306184"/>
              <a:ext cx="1218211" cy="953438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5076056" y="1484784"/>
            <a:ext cx="35283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La extrema rareza de la esmeralda transparente es la razón por la que las inclusiones son </a:t>
            </a:r>
            <a:r>
              <a:rPr lang="es-MX" b="1" dirty="0" smtClean="0"/>
              <a:t>toleradas. Estas </a:t>
            </a:r>
            <a:r>
              <a:rPr lang="es-MX" b="1" dirty="0"/>
              <a:t>inclusiones, llamadas también jardín, son como la huella digital, pues dan a cada esmeralda una personalidad distinta. </a:t>
            </a:r>
          </a:p>
        </p:txBody>
      </p:sp>
    </p:spTree>
    <p:extLst>
      <p:ext uri="{BB962C8B-B14F-4D97-AF65-F5344CB8AC3E}">
        <p14:creationId xmlns:p14="http://schemas.microsoft.com/office/powerpoint/2010/main" val="203005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brightnessContrast bright="25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87" t="22580" r="30396" b="35269"/>
          <a:stretch/>
        </p:blipFill>
        <p:spPr>
          <a:xfrm>
            <a:off x="323528" y="260649"/>
            <a:ext cx="4308295" cy="374441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16116" y="2492896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Cada esmeralda es única y es trabajada por los mejores artesanos del mundo.</a:t>
            </a:r>
            <a:endParaRPr lang="es-MX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1691680" y="5306184"/>
            <a:ext cx="6984776" cy="953438"/>
            <a:chOff x="1691680" y="5306184"/>
            <a:chExt cx="6984776" cy="953438"/>
          </a:xfrm>
        </p:grpSpPr>
        <p:sp>
          <p:nvSpPr>
            <p:cNvPr id="14" name="TextBox 13"/>
            <p:cNvSpPr txBox="1"/>
            <p:nvPr/>
          </p:nvSpPr>
          <p:spPr>
            <a:xfrm>
              <a:off x="1691680" y="5972319"/>
              <a:ext cx="2160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/>
                <a:t>*</a:t>
              </a:r>
              <a:r>
                <a:rPr lang="es-MX" sz="1200" dirty="0" err="1" smtClean="0"/>
                <a:t>Fotografias</a:t>
              </a:r>
              <a:r>
                <a:rPr lang="es-MX" sz="1200" dirty="0" smtClean="0"/>
                <a:t> 100% autenticas</a:t>
              </a:r>
              <a:endParaRPr lang="es-MX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23614" y="5977541"/>
              <a:ext cx="2612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/>
                <a:t>Copyright Pierre De Lux </a:t>
              </a:r>
              <a:r>
                <a:rPr lang="es-MX" sz="1200" dirty="0" err="1" smtClean="0"/>
                <a:t>Jewerly</a:t>
              </a:r>
              <a:r>
                <a:rPr lang="es-MX" sz="1200" dirty="0" smtClean="0"/>
                <a:t> </a:t>
              </a:r>
              <a:r>
                <a:rPr lang="es-MX" sz="1200" dirty="0" err="1" smtClean="0"/>
                <a:t>Store</a:t>
              </a:r>
              <a:endParaRPr lang="es-MX" sz="1200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30" t="13707" r="19805" b="21630"/>
            <a:stretch/>
          </p:blipFill>
          <p:spPr>
            <a:xfrm>
              <a:off x="7458245" y="5306184"/>
              <a:ext cx="1218211" cy="9534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252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smeraldas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48" y="44624"/>
            <a:ext cx="6817096" cy="5450853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616116" y="2492896"/>
            <a:ext cx="324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Esmeraldas 100% naturales con certificado internacional emitido por el </a:t>
            </a:r>
            <a:r>
              <a:rPr lang="es-MX" b="1" dirty="0" smtClean="0"/>
              <a:t>Centro de Desarrollo Tecnológico de la Esmeralda Colombia; CDTEC por su siglas en español.</a:t>
            </a:r>
            <a:endParaRPr lang="es-MX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691680" y="5306184"/>
            <a:ext cx="6984776" cy="953438"/>
            <a:chOff x="1691680" y="5306184"/>
            <a:chExt cx="6984776" cy="953438"/>
          </a:xfrm>
        </p:grpSpPr>
        <p:sp>
          <p:nvSpPr>
            <p:cNvPr id="7" name="TextBox 6"/>
            <p:cNvSpPr txBox="1"/>
            <p:nvPr/>
          </p:nvSpPr>
          <p:spPr>
            <a:xfrm>
              <a:off x="1691680" y="5972319"/>
              <a:ext cx="2160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/>
                <a:t>*</a:t>
              </a:r>
              <a:r>
                <a:rPr lang="es-MX" sz="1200" dirty="0" err="1" smtClean="0"/>
                <a:t>Fotografias</a:t>
              </a:r>
              <a:r>
                <a:rPr lang="es-MX" sz="1200" dirty="0" smtClean="0"/>
                <a:t> 100% autenticas</a:t>
              </a:r>
              <a:endParaRPr lang="es-MX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23614" y="5977541"/>
              <a:ext cx="2612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/>
                <a:t>Copyright Pierre De Lux </a:t>
              </a:r>
              <a:r>
                <a:rPr lang="es-MX" sz="1200" dirty="0" err="1" smtClean="0"/>
                <a:t>Jewerly</a:t>
              </a:r>
              <a:r>
                <a:rPr lang="es-MX" sz="1200" dirty="0" smtClean="0"/>
                <a:t> </a:t>
              </a:r>
              <a:r>
                <a:rPr lang="es-MX" sz="1200" dirty="0" err="1" smtClean="0"/>
                <a:t>Store</a:t>
              </a:r>
              <a:endParaRPr lang="es-MX" sz="1200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30" t="13707" r="19805" b="21630"/>
            <a:stretch/>
          </p:blipFill>
          <p:spPr>
            <a:xfrm>
              <a:off x="7458245" y="5306184"/>
              <a:ext cx="1218211" cy="953438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6136" y="1679115"/>
            <a:ext cx="2736304" cy="66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341</Words>
  <Application>Microsoft Office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Edwardian Script ITC</vt:lpstr>
      <vt:lpstr>Office Theme</vt:lpstr>
      <vt:lpstr>PowerPoint Presentation</vt:lpstr>
      <vt:lpstr>Nosotros</vt:lpstr>
      <vt:lpstr>Misión</vt:lpstr>
      <vt:lpstr>Visión</vt:lpstr>
      <vt:lpstr>Valores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Contacto</vt:lpstr>
    </vt:vector>
  </TitlesOfParts>
  <Company>Industrial Mexicana, SA de CV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Ventas IM Acero</dc:creator>
  <cp:lastModifiedBy>Enrique Rios Serrano</cp:lastModifiedBy>
  <cp:revision>13</cp:revision>
  <dcterms:created xsi:type="dcterms:W3CDTF">2016-03-30T01:16:45Z</dcterms:created>
  <dcterms:modified xsi:type="dcterms:W3CDTF">2016-03-30T16:49:12Z</dcterms:modified>
</cp:coreProperties>
</file>