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3"/>
    <p:sldId id="258" r:id="rId4"/>
    <p:sldId id="259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lo Pozos Miranda" initials="LP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75543" y="965145"/>
            <a:ext cx="8040914" cy="662894"/>
          </a:xfrm>
        </p:spPr>
        <p:txBody>
          <a:bodyPr>
            <a:normAutofit/>
          </a:bodyPr>
          <a:lstStyle/>
          <a:p>
            <a:r>
              <a:rPr lang="es-MX" sz="2800" b="1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INSTITUTO TECNOLÓGICO DE MINATITLÁN</a:t>
            </a:r>
            <a:endParaRPr lang="es-MX" dirty="0"/>
          </a:p>
        </p:txBody>
      </p:sp>
      <p:sp>
        <p:nvSpPr>
          <p:cNvPr id="4" name="Título 1"/>
          <p:cNvSpPr txBox="1"/>
          <p:nvPr/>
        </p:nvSpPr>
        <p:spPr>
          <a:xfrm>
            <a:off x="2075543" y="1687453"/>
            <a:ext cx="8040914" cy="50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INGENIERÍA EN SISTEMAS COMPUTACIONALES</a:t>
            </a:r>
            <a:endParaRPr lang="es-MX" dirty="0"/>
          </a:p>
        </p:txBody>
      </p:sp>
      <p:sp>
        <p:nvSpPr>
          <p:cNvPr id="5" name="Título 1"/>
          <p:cNvSpPr txBox="1"/>
          <p:nvPr/>
        </p:nvSpPr>
        <p:spPr>
          <a:xfrm>
            <a:off x="2075543" y="2142704"/>
            <a:ext cx="8040914" cy="662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Gestión de proyectos de software</a:t>
            </a:r>
            <a:endParaRPr lang="es-MX" sz="1800" dirty="0"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6" name="Título 1"/>
          <p:cNvSpPr txBox="1"/>
          <p:nvPr/>
        </p:nvSpPr>
        <p:spPr>
          <a:xfrm>
            <a:off x="2075543" y="5132274"/>
            <a:ext cx="8040914" cy="1294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Presenta:</a:t>
            </a:r>
            <a:endParaRPr lang="es-MX" sz="24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algn="l"/>
            <a:endParaRPr lang="es-MX" sz="24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4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Pozos Miranda Luis Eduardo </a:t>
            </a:r>
            <a:endParaRPr lang="es-MX" sz="5400" dirty="0"/>
          </a:p>
        </p:txBody>
      </p:sp>
      <p:sp>
        <p:nvSpPr>
          <p:cNvPr id="7" name="Título 1"/>
          <p:cNvSpPr txBox="1"/>
          <p:nvPr/>
        </p:nvSpPr>
        <p:spPr>
          <a:xfrm>
            <a:off x="2075543" y="3539832"/>
            <a:ext cx="8040914" cy="493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“Cuadro sinóptico: Funciones del PMI”</a:t>
            </a:r>
            <a:endParaRPr lang="es-MX" dirty="0"/>
          </a:p>
        </p:txBody>
      </p:sp>
      <p:sp>
        <p:nvSpPr>
          <p:cNvPr id="8" name="Título 1"/>
          <p:cNvSpPr txBox="1"/>
          <p:nvPr/>
        </p:nvSpPr>
        <p:spPr>
          <a:xfrm>
            <a:off x="2075543" y="2772707"/>
            <a:ext cx="8040914" cy="662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Actividad U1A3 Cuadro sinóptico</a:t>
            </a:r>
            <a:endParaRPr lang="es-MX" sz="2400" dirty="0"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  <p:pic>
        <p:nvPicPr>
          <p:cNvPr id="9" name="Imagen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7" y="187323"/>
            <a:ext cx="2391592" cy="817313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80" y="152758"/>
            <a:ext cx="1904183" cy="851878"/>
          </a:xfrm>
          <a:prstGeom prst="rect">
            <a:avLst/>
          </a:prstGeom>
        </p:spPr>
      </p:pic>
      <p:sp>
        <p:nvSpPr>
          <p:cNvPr id="11" name="Título 1"/>
          <p:cNvSpPr txBox="1"/>
          <p:nvPr/>
        </p:nvSpPr>
        <p:spPr>
          <a:xfrm>
            <a:off x="2075543" y="4137933"/>
            <a:ext cx="8040914" cy="493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Agosto - Diciembre 2021</a:t>
            </a:r>
            <a:endParaRPr lang="es-MX" sz="24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2" name="Título 1"/>
          <p:cNvSpPr txBox="1"/>
          <p:nvPr/>
        </p:nvSpPr>
        <p:spPr>
          <a:xfrm>
            <a:off x="2075543" y="4631804"/>
            <a:ext cx="8040914" cy="558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MCC. María Elena Reyes Castellanos </a:t>
            </a:r>
            <a:endParaRPr lang="es-MX" sz="24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3" name="Título 1"/>
          <p:cNvSpPr txBox="1"/>
          <p:nvPr/>
        </p:nvSpPr>
        <p:spPr>
          <a:xfrm>
            <a:off x="9084310" y="6167755"/>
            <a:ext cx="2974975" cy="55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 b="1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09 de septiembre del 2021</a:t>
            </a:r>
            <a:endParaRPr lang="es-MX" sz="1800" b="1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49675" y="4656455"/>
            <a:ext cx="7275830" cy="2057400"/>
          </a:xfrm>
        </p:spPr>
        <p:txBody>
          <a:bodyPr/>
          <a:lstStyle/>
          <a:p>
            <a:pPr marL="171450" indent="-17145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Integración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Delimitar el trabajo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Tiempo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Costes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Calidad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 Humanos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Comunicación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Riesgos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Compras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Participantes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 de texto 2"/>
          <p:cNvSpPr txBox="1"/>
          <p:nvPr/>
        </p:nvSpPr>
        <p:spPr>
          <a:xfrm>
            <a:off x="203835" y="2828925"/>
            <a:ext cx="460375" cy="11988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ctr"/>
            <a:r>
              <a:rPr lang="es-MX" altLang="en-US" sz="2400" b="1">
                <a:latin typeface="Segoe Print" panose="02000600000000000000" charset="0"/>
                <a:cs typeface="Segoe Print" panose="02000600000000000000" charset="0"/>
              </a:rPr>
              <a:t>P</a:t>
            </a:r>
            <a:endParaRPr lang="es-MX" altLang="en-US" sz="2400" b="1">
              <a:latin typeface="Segoe Print" panose="02000600000000000000" charset="0"/>
              <a:cs typeface="Segoe Print" panose="02000600000000000000" charset="0"/>
            </a:endParaRPr>
          </a:p>
          <a:p>
            <a:pPr algn="ctr"/>
            <a:r>
              <a:rPr lang="es-MX" altLang="en-US" sz="2400" b="1">
                <a:latin typeface="Segoe Print" panose="02000600000000000000" charset="0"/>
                <a:cs typeface="Segoe Print" panose="02000600000000000000" charset="0"/>
              </a:rPr>
              <a:t>M</a:t>
            </a:r>
            <a:endParaRPr lang="es-MX" altLang="en-US" sz="2400" b="1">
              <a:latin typeface="Segoe Print" panose="02000600000000000000" charset="0"/>
              <a:cs typeface="Segoe Print" panose="02000600000000000000" charset="0"/>
            </a:endParaRPr>
          </a:p>
          <a:p>
            <a:pPr algn="ctr"/>
            <a:r>
              <a:rPr lang="es-MX" altLang="en-US" sz="2400" b="1">
                <a:latin typeface="Segoe Print" panose="02000600000000000000" charset="0"/>
                <a:cs typeface="Segoe Print" panose="02000600000000000000" charset="0"/>
              </a:rPr>
              <a:t>I</a:t>
            </a:r>
            <a:endParaRPr lang="es-MX" altLang="en-US" sz="2400" b="1">
              <a:latin typeface="Segoe Print" panose="02000600000000000000" charset="0"/>
              <a:cs typeface="Segoe Print" panose="02000600000000000000" charset="0"/>
            </a:endParaRPr>
          </a:p>
        </p:txBody>
      </p:sp>
      <p:sp>
        <p:nvSpPr>
          <p:cNvPr id="4" name="Llave izquierda 3"/>
          <p:cNvSpPr/>
          <p:nvPr/>
        </p:nvSpPr>
        <p:spPr>
          <a:xfrm>
            <a:off x="908685" y="500380"/>
            <a:ext cx="864235" cy="5857875"/>
          </a:xfrm>
          <a:prstGeom prst="leftBrac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6" name="Subtitle 4"/>
          <p:cNvSpPr>
            <a:spLocks noGrp="1"/>
          </p:cNvSpPr>
          <p:nvPr/>
        </p:nvSpPr>
        <p:spPr>
          <a:xfrm>
            <a:off x="1427480" y="604520"/>
            <a:ext cx="1017905" cy="52171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s-MX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es?</a:t>
            </a:r>
            <a:endParaRPr lang="es-MX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s-MX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s-MX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es-MX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s-MX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s-MX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s-MX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s-MX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s-MX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s-MX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  <a:endParaRPr lang="es-MX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lave izquierda 6"/>
          <p:cNvSpPr/>
          <p:nvPr/>
        </p:nvSpPr>
        <p:spPr>
          <a:xfrm>
            <a:off x="2552700" y="1219200"/>
            <a:ext cx="389255" cy="459740"/>
          </a:xfrm>
          <a:prstGeom prst="leftBrace">
            <a:avLst>
              <a:gd name="adj1" fmla="val 8333"/>
              <a:gd name="adj2" fmla="val 49861"/>
            </a:avLst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8" name="Subtitle 4"/>
          <p:cNvSpPr>
            <a:spLocks noGrp="1"/>
          </p:cNvSpPr>
          <p:nvPr/>
        </p:nvSpPr>
        <p:spPr>
          <a:xfrm>
            <a:off x="2875915" y="500380"/>
            <a:ext cx="9020810" cy="620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una organización sin fines de lucro que avanza la profesión de la dirección de proyectos a través de estándares y certificaciones reconocidas mundialmente, a través de comunidades de colaboración, de un extenso programa de investigación y de oportunidades de desarrollo profesional.</a:t>
            </a:r>
            <a:endParaRPr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lave izquierda 8"/>
          <p:cNvSpPr/>
          <p:nvPr/>
        </p:nvSpPr>
        <p:spPr>
          <a:xfrm>
            <a:off x="2552700" y="500380"/>
            <a:ext cx="389255" cy="516890"/>
          </a:xfrm>
          <a:prstGeom prst="leftBrace">
            <a:avLst>
              <a:gd name="adj1" fmla="val 8333"/>
              <a:gd name="adj2" fmla="val 47051"/>
            </a:avLst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10" name="Llave izquierda 9"/>
          <p:cNvSpPr/>
          <p:nvPr/>
        </p:nvSpPr>
        <p:spPr>
          <a:xfrm>
            <a:off x="2552065" y="1985010"/>
            <a:ext cx="389255" cy="4728210"/>
          </a:xfrm>
          <a:prstGeom prst="leftBrace">
            <a:avLst>
              <a:gd name="adj1" fmla="val 8333"/>
              <a:gd name="adj2" fmla="val 31802"/>
            </a:avLst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11" name="Subtitle 4"/>
          <p:cNvSpPr>
            <a:spLocks noGrp="1"/>
          </p:cNvSpPr>
          <p:nvPr/>
        </p:nvSpPr>
        <p:spPr>
          <a:xfrm>
            <a:off x="2875915" y="2116455"/>
            <a:ext cx="1304290" cy="4241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MX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Procesos</a:t>
            </a: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s-MX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Áreas</a:t>
            </a: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s-MX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lave izquierda 11"/>
          <p:cNvSpPr/>
          <p:nvPr/>
        </p:nvSpPr>
        <p:spPr>
          <a:xfrm>
            <a:off x="3766185" y="1809115"/>
            <a:ext cx="389255" cy="2711450"/>
          </a:xfrm>
          <a:prstGeom prst="leftBrace">
            <a:avLst>
              <a:gd name="adj1" fmla="val 8333"/>
              <a:gd name="adj2" fmla="val 17353"/>
            </a:avLst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13" name="Llave izquierda 12"/>
          <p:cNvSpPr/>
          <p:nvPr/>
        </p:nvSpPr>
        <p:spPr>
          <a:xfrm>
            <a:off x="3505200" y="4650105"/>
            <a:ext cx="389255" cy="2148840"/>
          </a:xfrm>
          <a:prstGeom prst="leftBrace">
            <a:avLst>
              <a:gd name="adj1" fmla="val 8333"/>
              <a:gd name="adj2" fmla="val 45626"/>
            </a:avLst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14" name="Subtitle 4"/>
          <p:cNvSpPr>
            <a:spLocks noGrp="1"/>
          </p:cNvSpPr>
          <p:nvPr/>
        </p:nvSpPr>
        <p:spPr>
          <a:xfrm>
            <a:off x="2940685" y="1219200"/>
            <a:ext cx="8891270" cy="563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MX" alt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romover la práctica, la ciencia y la profesión de gerencia de dirección de proyectos en todo el mundo, de manera consciente y proactiva, a fin de que las organizaciones de todos los rincones del planeta adopten, valoren y utilicen esta metodología y le atribuyan el éxito.</a:t>
            </a:r>
            <a:endParaRPr 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4"/>
          <p:cNvSpPr>
            <a:spLocks noGrp="1"/>
          </p:cNvSpPr>
          <p:nvPr/>
        </p:nvSpPr>
        <p:spPr>
          <a:xfrm>
            <a:off x="4034155" y="1881505"/>
            <a:ext cx="7237730" cy="24917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 inicial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</a:pP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Planificación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</a:pP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Acción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</a:pP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y reacción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</a:pP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altLang="en-U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Cierre</a:t>
            </a:r>
            <a:endParaRPr lang="es-MX" alt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lave izquierda 15"/>
          <p:cNvSpPr/>
          <p:nvPr/>
        </p:nvSpPr>
        <p:spPr>
          <a:xfrm>
            <a:off x="4676775" y="4650105"/>
            <a:ext cx="214630" cy="207010"/>
          </a:xfrm>
          <a:prstGeom prst="leftBrace">
            <a:avLst>
              <a:gd name="adj1" fmla="val 8333"/>
              <a:gd name="adj2" fmla="val 61042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17" name="Llave izquierda 16"/>
          <p:cNvSpPr/>
          <p:nvPr/>
        </p:nvSpPr>
        <p:spPr>
          <a:xfrm>
            <a:off x="5029835" y="4886325"/>
            <a:ext cx="214630" cy="184785"/>
          </a:xfrm>
          <a:prstGeom prst="leftBrace">
            <a:avLst>
              <a:gd name="adj1" fmla="val 8333"/>
              <a:gd name="adj2" fmla="val 44843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18" name="Cuadro de texto 17"/>
          <p:cNvSpPr txBox="1"/>
          <p:nvPr/>
        </p:nvSpPr>
        <p:spPr>
          <a:xfrm>
            <a:off x="4752975" y="4608195"/>
            <a:ext cx="50533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Las diferentes actividades a realizar por los grupos de trabajo deben ser unificadas e integradas.</a:t>
            </a:r>
            <a:endParaRPr lang="es-MX" altLang="en-US" sz="800"/>
          </a:p>
        </p:txBody>
      </p:sp>
      <p:sp>
        <p:nvSpPr>
          <p:cNvPr id="19" name="Cuadro de texto 18"/>
          <p:cNvSpPr txBox="1"/>
          <p:nvPr/>
        </p:nvSpPr>
        <p:spPr>
          <a:xfrm>
            <a:off x="5102860" y="4857115"/>
            <a:ext cx="67938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 Se debe delimitar el trabajo requerido y asegurar que ese trabajo es realizado, no otro no importante fuera de la parcela delimitada.</a:t>
            </a:r>
            <a:endParaRPr lang="es-MX" altLang="en-US" sz="800"/>
          </a:p>
        </p:txBody>
      </p:sp>
      <p:sp>
        <p:nvSpPr>
          <p:cNvPr id="20" name="Llave izquierda 19"/>
          <p:cNvSpPr/>
          <p:nvPr/>
        </p:nvSpPr>
        <p:spPr>
          <a:xfrm>
            <a:off x="4493260" y="5095875"/>
            <a:ext cx="214630" cy="184785"/>
          </a:xfrm>
          <a:prstGeom prst="leftBrace">
            <a:avLst>
              <a:gd name="adj1" fmla="val 8333"/>
              <a:gd name="adj2" fmla="val 44843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21" name="Cuadro de texto 20"/>
          <p:cNvSpPr txBox="1"/>
          <p:nvPr/>
        </p:nvSpPr>
        <p:spPr>
          <a:xfrm>
            <a:off x="4566285" y="5066665"/>
            <a:ext cx="67938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 Un proyecto está limitado en el tiempo, por tanto se debe administrar cuánto se dedica a cada actividad para llegar al objetivo en plazo.</a:t>
            </a:r>
            <a:endParaRPr lang="es-MX" altLang="en-US" sz="800"/>
          </a:p>
        </p:txBody>
      </p:sp>
      <p:sp>
        <p:nvSpPr>
          <p:cNvPr id="22" name="Llave izquierda 21"/>
          <p:cNvSpPr/>
          <p:nvPr/>
        </p:nvSpPr>
        <p:spPr>
          <a:xfrm>
            <a:off x="4467860" y="5309870"/>
            <a:ext cx="214630" cy="184785"/>
          </a:xfrm>
          <a:prstGeom prst="leftBrace">
            <a:avLst>
              <a:gd name="adj1" fmla="val 8333"/>
              <a:gd name="adj2" fmla="val 44843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23" name="Cuadro de texto 22"/>
          <p:cNvSpPr txBox="1"/>
          <p:nvPr/>
        </p:nvSpPr>
        <p:spPr>
          <a:xfrm>
            <a:off x="4540885" y="5280660"/>
            <a:ext cx="67938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 Las tareas donde el project manager gestiona los recursos disponibles con las limitaciones presupuestarias impuestas.</a:t>
            </a:r>
            <a:endParaRPr lang="es-MX" altLang="en-US" sz="800"/>
          </a:p>
        </p:txBody>
      </p:sp>
      <p:sp>
        <p:nvSpPr>
          <p:cNvPr id="24" name="Llave izquierda 23"/>
          <p:cNvSpPr/>
          <p:nvPr/>
        </p:nvSpPr>
        <p:spPr>
          <a:xfrm>
            <a:off x="4493260" y="5497195"/>
            <a:ext cx="214630" cy="184785"/>
          </a:xfrm>
          <a:prstGeom prst="leftBrace">
            <a:avLst>
              <a:gd name="adj1" fmla="val 8333"/>
              <a:gd name="adj2" fmla="val 44843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25" name="Cuadro de texto 24"/>
          <p:cNvSpPr txBox="1"/>
          <p:nvPr/>
        </p:nvSpPr>
        <p:spPr>
          <a:xfrm>
            <a:off x="4566285" y="5467985"/>
            <a:ext cx="67938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 Estas funciones incluyen todo lo relacionado con el nivel de calidad final a alcanzar que satisfaga los requerimientos establecidos.</a:t>
            </a:r>
            <a:endParaRPr lang="es-MX" altLang="en-US" sz="800"/>
          </a:p>
        </p:txBody>
      </p:sp>
      <p:sp>
        <p:nvSpPr>
          <p:cNvPr id="26" name="Llave izquierda 25"/>
          <p:cNvSpPr/>
          <p:nvPr/>
        </p:nvSpPr>
        <p:spPr>
          <a:xfrm>
            <a:off x="5083810" y="5671820"/>
            <a:ext cx="214630" cy="184785"/>
          </a:xfrm>
          <a:prstGeom prst="leftBrace">
            <a:avLst>
              <a:gd name="adj1" fmla="val 8333"/>
              <a:gd name="adj2" fmla="val 44843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27" name="Cuadro de texto 26"/>
          <p:cNvSpPr txBox="1"/>
          <p:nvPr/>
        </p:nvSpPr>
        <p:spPr>
          <a:xfrm>
            <a:off x="5156835" y="5642610"/>
            <a:ext cx="67938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  Liderar, inspirar y motivar parar que todos los trabajadores se involucren con un propósito común.</a:t>
            </a:r>
            <a:endParaRPr lang="es-MX" altLang="en-US" sz="800"/>
          </a:p>
        </p:txBody>
      </p:sp>
      <p:sp>
        <p:nvSpPr>
          <p:cNvPr id="28" name="Llave izquierda 27"/>
          <p:cNvSpPr/>
          <p:nvPr/>
        </p:nvSpPr>
        <p:spPr>
          <a:xfrm>
            <a:off x="4818380" y="5898515"/>
            <a:ext cx="214630" cy="184785"/>
          </a:xfrm>
          <a:prstGeom prst="leftBrace">
            <a:avLst>
              <a:gd name="adj1" fmla="val 8333"/>
              <a:gd name="adj2" fmla="val 44843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29" name="Cuadro de texto 28"/>
          <p:cNvSpPr txBox="1"/>
          <p:nvPr/>
        </p:nvSpPr>
        <p:spPr>
          <a:xfrm>
            <a:off x="4891405" y="5869305"/>
            <a:ext cx="67938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 Gestionar la comunicación interna del proyecto. </a:t>
            </a:r>
            <a:endParaRPr lang="es-MX" altLang="en-US" sz="800"/>
          </a:p>
        </p:txBody>
      </p:sp>
      <p:sp>
        <p:nvSpPr>
          <p:cNvPr id="30" name="Llave izquierda 29"/>
          <p:cNvSpPr/>
          <p:nvPr/>
        </p:nvSpPr>
        <p:spPr>
          <a:xfrm>
            <a:off x="4515485" y="6087745"/>
            <a:ext cx="214630" cy="184785"/>
          </a:xfrm>
          <a:prstGeom prst="leftBrace">
            <a:avLst>
              <a:gd name="adj1" fmla="val 8333"/>
              <a:gd name="adj2" fmla="val 44843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31" name="Cuadro de texto 30"/>
          <p:cNvSpPr txBox="1"/>
          <p:nvPr/>
        </p:nvSpPr>
        <p:spPr>
          <a:xfrm>
            <a:off x="4588510" y="6058535"/>
            <a:ext cx="67938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 Identificar y evaluar los riesgos y tomar las decisiones necesarias para minimizarlos.</a:t>
            </a:r>
            <a:endParaRPr lang="es-MX" altLang="en-US" sz="800"/>
          </a:p>
        </p:txBody>
      </p:sp>
      <p:sp>
        <p:nvSpPr>
          <p:cNvPr id="32" name="Llave izquierda 31"/>
          <p:cNvSpPr/>
          <p:nvPr/>
        </p:nvSpPr>
        <p:spPr>
          <a:xfrm>
            <a:off x="4603750" y="6299835"/>
            <a:ext cx="214630" cy="184785"/>
          </a:xfrm>
          <a:prstGeom prst="leftBrace">
            <a:avLst>
              <a:gd name="adj1" fmla="val 8333"/>
              <a:gd name="adj2" fmla="val 44843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33" name="Cuadro de texto 32"/>
          <p:cNvSpPr txBox="1"/>
          <p:nvPr/>
        </p:nvSpPr>
        <p:spPr>
          <a:xfrm>
            <a:off x="4676775" y="6270625"/>
            <a:ext cx="679386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Un PM delegará muchas decisiones, de forma global esto incluye los procesos de adquisición de material y las relaciones con proveedores.</a:t>
            </a:r>
            <a:endParaRPr lang="es-MX" altLang="en-US" sz="800"/>
          </a:p>
        </p:txBody>
      </p:sp>
      <p:sp>
        <p:nvSpPr>
          <p:cNvPr id="34" name="Llave izquierda 33"/>
          <p:cNvSpPr/>
          <p:nvPr/>
        </p:nvSpPr>
        <p:spPr>
          <a:xfrm>
            <a:off x="4730115" y="6511925"/>
            <a:ext cx="214630" cy="287655"/>
          </a:xfrm>
          <a:prstGeom prst="leftBrace">
            <a:avLst>
              <a:gd name="adj1" fmla="val 8333"/>
              <a:gd name="adj2" fmla="val 27152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35" name="Cuadro de texto 34"/>
          <p:cNvSpPr txBox="1"/>
          <p:nvPr/>
        </p:nvSpPr>
        <p:spPr>
          <a:xfrm>
            <a:off x="4813300" y="6487160"/>
            <a:ext cx="7336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Mediar y ser equilibrio entre los stakeholders, o grupos de interés en el proyecto. Como conocedor a fondo del mismo debe ofrecerles la información relevante y mantener una comunicación fluida con ellos.</a:t>
            </a:r>
            <a:endParaRPr lang="es-MX" altLang="en-US" sz="800"/>
          </a:p>
        </p:txBody>
      </p:sp>
      <p:sp>
        <p:nvSpPr>
          <p:cNvPr id="38" name="Llave izquierda 37"/>
          <p:cNvSpPr/>
          <p:nvPr/>
        </p:nvSpPr>
        <p:spPr>
          <a:xfrm>
            <a:off x="5080635" y="1679575"/>
            <a:ext cx="214630" cy="524510"/>
          </a:xfrm>
          <a:prstGeom prst="leftBrace">
            <a:avLst>
              <a:gd name="adj1" fmla="val 8333"/>
              <a:gd name="adj2" fmla="val 61042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39" name="Cuadro de texto 38"/>
          <p:cNvSpPr txBox="1"/>
          <p:nvPr/>
        </p:nvSpPr>
        <p:spPr>
          <a:xfrm>
            <a:off x="5156835" y="1678940"/>
            <a:ext cx="938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Son los primeros pasos a dar en un proyecto nuevo.</a:t>
            </a:r>
            <a:endParaRPr lang="es-MX" altLang="en-US" sz="800"/>
          </a:p>
        </p:txBody>
      </p:sp>
      <p:sp>
        <p:nvSpPr>
          <p:cNvPr id="40" name="Llave izquierda 39"/>
          <p:cNvSpPr/>
          <p:nvPr/>
        </p:nvSpPr>
        <p:spPr>
          <a:xfrm>
            <a:off x="5102860" y="2261235"/>
            <a:ext cx="214630" cy="467360"/>
          </a:xfrm>
          <a:prstGeom prst="leftBrace">
            <a:avLst>
              <a:gd name="adj1" fmla="val 8333"/>
              <a:gd name="adj2" fmla="val 61042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41" name="Llave izquierda 40"/>
          <p:cNvSpPr/>
          <p:nvPr/>
        </p:nvSpPr>
        <p:spPr>
          <a:xfrm>
            <a:off x="6095365" y="1647190"/>
            <a:ext cx="214630" cy="524510"/>
          </a:xfrm>
          <a:prstGeom prst="leftBrace">
            <a:avLst>
              <a:gd name="adj1" fmla="val 8333"/>
              <a:gd name="adj2" fmla="val 53753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42" name="Cuadro de texto 41"/>
          <p:cNvSpPr txBox="1"/>
          <p:nvPr/>
        </p:nvSpPr>
        <p:spPr>
          <a:xfrm>
            <a:off x="6221095" y="1609725"/>
            <a:ext cx="55454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 b="1"/>
              <a:t>Stakeholders</a:t>
            </a:r>
            <a:r>
              <a:rPr lang="es-MX" altLang="en-US" sz="800"/>
              <a:t>: debe identificar los grupos con interés en el proyecto.</a:t>
            </a:r>
            <a:endParaRPr lang="es-MX" altLang="en-US" sz="800"/>
          </a:p>
          <a:p>
            <a:r>
              <a:rPr lang="es-MX" altLang="en-US" sz="800" b="1"/>
              <a:t>Empleados</a:t>
            </a:r>
            <a:r>
              <a:rPr lang="es-MX" altLang="en-US" sz="800"/>
              <a:t>: seleccionar a los participantes adecuados para las actividades del proyecto.</a:t>
            </a:r>
            <a:endParaRPr lang="es-MX" altLang="en-US" sz="800"/>
          </a:p>
          <a:p>
            <a:r>
              <a:rPr lang="es-MX" altLang="en-US" sz="800" b="1"/>
              <a:t>Límites</a:t>
            </a:r>
            <a:r>
              <a:rPr lang="es-MX" altLang="en-US" sz="800"/>
              <a:t>: conocer las limitaciones presupuestarias y de tiempo con las que trabajará.</a:t>
            </a:r>
            <a:endParaRPr lang="es-MX" altLang="en-US" sz="800"/>
          </a:p>
          <a:p>
            <a:r>
              <a:rPr lang="es-MX" altLang="en-US" sz="800" b="1"/>
              <a:t>Riesgos:</a:t>
            </a:r>
            <a:r>
              <a:rPr lang="es-MX" altLang="en-US" sz="800"/>
              <a:t> conocerlos y valorarlos.</a:t>
            </a:r>
            <a:endParaRPr lang="es-MX" altLang="en-US" sz="800"/>
          </a:p>
        </p:txBody>
      </p:sp>
      <p:sp>
        <p:nvSpPr>
          <p:cNvPr id="43" name="Cuadro de texto 42"/>
          <p:cNvSpPr txBox="1"/>
          <p:nvPr/>
        </p:nvSpPr>
        <p:spPr>
          <a:xfrm>
            <a:off x="5283200" y="2268220"/>
            <a:ext cx="5777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Las funciones del project manager en esta fase están relacionadas con la definición de la estrategia a seguir. Las metas a alcanzar marcarán el camino hasta ellas. Aquí debe fijar los procesos necesarios para alcanzarlas en el plazo determinado y con los recursos disponibles.</a:t>
            </a:r>
            <a:endParaRPr lang="es-MX" altLang="en-US" sz="800"/>
          </a:p>
        </p:txBody>
      </p:sp>
      <p:sp>
        <p:nvSpPr>
          <p:cNvPr id="44" name="Llave izquierda 43"/>
          <p:cNvSpPr/>
          <p:nvPr/>
        </p:nvSpPr>
        <p:spPr>
          <a:xfrm>
            <a:off x="4852670" y="2785745"/>
            <a:ext cx="214630" cy="467360"/>
          </a:xfrm>
          <a:prstGeom prst="leftBrace">
            <a:avLst>
              <a:gd name="adj1" fmla="val 8333"/>
              <a:gd name="adj2" fmla="val 61042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45" name="Cuadro de texto 44"/>
          <p:cNvSpPr txBox="1"/>
          <p:nvPr/>
        </p:nvSpPr>
        <p:spPr>
          <a:xfrm>
            <a:off x="5033010" y="2792730"/>
            <a:ext cx="5777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Es el momento de ejecutar las acciones marcadas. Con el trabajo inicial realizado y la estrategia definida esta es la parte de tomar acción. La función del director será coordinar el engranaje que forma el proyecto, marcar tiempos y motivar a los empleados involucrados en el objetivo común</a:t>
            </a:r>
            <a:endParaRPr lang="es-MX" altLang="en-US" sz="800"/>
          </a:p>
        </p:txBody>
      </p:sp>
      <p:sp>
        <p:nvSpPr>
          <p:cNvPr id="46" name="Llave izquierda 45"/>
          <p:cNvSpPr/>
          <p:nvPr/>
        </p:nvSpPr>
        <p:spPr>
          <a:xfrm>
            <a:off x="5412740" y="3315335"/>
            <a:ext cx="214630" cy="467360"/>
          </a:xfrm>
          <a:prstGeom prst="leftBrace">
            <a:avLst>
              <a:gd name="adj1" fmla="val 8333"/>
              <a:gd name="adj2" fmla="val 61042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47" name="Cuadro de texto 46"/>
          <p:cNvSpPr txBox="1"/>
          <p:nvPr/>
        </p:nvSpPr>
        <p:spPr>
          <a:xfrm>
            <a:off x="5554980" y="3265170"/>
            <a:ext cx="1257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MX" altLang="en-US" sz="800"/>
              <a:t>Una vez en marcha el proyecto entre las funciones del director están:</a:t>
            </a:r>
            <a:endParaRPr lang="es-MX" altLang="en-US" sz="800"/>
          </a:p>
        </p:txBody>
      </p:sp>
      <p:sp>
        <p:nvSpPr>
          <p:cNvPr id="48" name="Llave izquierda 47"/>
          <p:cNvSpPr/>
          <p:nvPr/>
        </p:nvSpPr>
        <p:spPr>
          <a:xfrm>
            <a:off x="4868545" y="3905885"/>
            <a:ext cx="214630" cy="467360"/>
          </a:xfrm>
          <a:prstGeom prst="leftBrace">
            <a:avLst>
              <a:gd name="adj1" fmla="val 8333"/>
              <a:gd name="adj2" fmla="val 61042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49" name="Cuadro de texto 48"/>
          <p:cNvSpPr txBox="1"/>
          <p:nvPr/>
        </p:nvSpPr>
        <p:spPr>
          <a:xfrm>
            <a:off x="5048885" y="3912870"/>
            <a:ext cx="5777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/>
              <a:t>Es la fase final de un proyecto, a menudo la más difícil. Debe cerrar las actividades de cada grupo y unificar los resultados. Es la fase más sensible porque el trabajo de meses debe verse reflejado en metas concretas, además, estas deben poder ser presentadas a los stakeholders.</a:t>
            </a:r>
            <a:endParaRPr lang="es-MX" altLang="en-US" sz="800"/>
          </a:p>
        </p:txBody>
      </p:sp>
      <p:sp>
        <p:nvSpPr>
          <p:cNvPr id="50" name="Llave izquierda 49"/>
          <p:cNvSpPr/>
          <p:nvPr/>
        </p:nvSpPr>
        <p:spPr>
          <a:xfrm>
            <a:off x="6644640" y="3194685"/>
            <a:ext cx="214630" cy="588010"/>
          </a:xfrm>
          <a:prstGeom prst="leftBrace">
            <a:avLst>
              <a:gd name="adj1" fmla="val 8333"/>
              <a:gd name="adj2" fmla="val 61042"/>
            </a:avLst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51" name="Cuadro de texto 50"/>
          <p:cNvSpPr txBox="1"/>
          <p:nvPr/>
        </p:nvSpPr>
        <p:spPr>
          <a:xfrm>
            <a:off x="6751320" y="3192780"/>
            <a:ext cx="55454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altLang="en-US" sz="800" b="1"/>
              <a:t>Monitorizar:</a:t>
            </a:r>
            <a:r>
              <a:rPr lang="es-MX" altLang="en-US" sz="800"/>
              <a:t> Se debe controlar y cuantificar el progreso.</a:t>
            </a:r>
            <a:endParaRPr lang="es-MX" altLang="en-US" sz="800"/>
          </a:p>
          <a:p>
            <a:r>
              <a:rPr lang="es-MX" altLang="en-US" sz="800" b="1"/>
              <a:t>Mediar</a:t>
            </a:r>
            <a:r>
              <a:rPr lang="es-MX" altLang="en-US" sz="800"/>
              <a:t>: ante los cambios en los intereses de directivos y clientes el project manager, debe mediar y facilitar acuerdos.</a:t>
            </a:r>
            <a:endParaRPr lang="es-MX" altLang="en-US" sz="800"/>
          </a:p>
          <a:p>
            <a:r>
              <a:rPr lang="es-MX" altLang="en-US" sz="800" b="1"/>
              <a:t>Reaccionar</a:t>
            </a:r>
            <a:r>
              <a:rPr lang="es-MX" altLang="en-US" sz="800"/>
              <a:t>: si algo no marcha como era de esperar, o se identifican cambios que pueden mejorar el rendimiento, se debe reaccionar y tomar las medidas necesarias. </a:t>
            </a:r>
            <a:endParaRPr lang="es-MX" altLang="en-US"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75543" y="965145"/>
            <a:ext cx="8040914" cy="662894"/>
          </a:xfrm>
        </p:spPr>
        <p:txBody>
          <a:bodyPr>
            <a:normAutofit/>
          </a:bodyPr>
          <a:lstStyle/>
          <a:p>
            <a:r>
              <a:rPr lang="es-MX" sz="2800" b="1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BIBLIOGRAFIAS</a:t>
            </a:r>
            <a:endParaRPr lang="es-MX" dirty="0"/>
          </a:p>
        </p:txBody>
      </p:sp>
      <p:sp>
        <p:nvSpPr>
          <p:cNvPr id="4" name="Título 1"/>
          <p:cNvSpPr txBox="1"/>
          <p:nvPr/>
        </p:nvSpPr>
        <p:spPr>
          <a:xfrm>
            <a:off x="786130" y="1411605"/>
            <a:ext cx="10802620" cy="44532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8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Díaz, C. (2020, 10 abril). post_title. Gestion.Org. https://www.gestion.org/politica-de-calidad/</a:t>
            </a:r>
            <a:endParaRPr lang="es-MX" sz="28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8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Eseverri, A. E. (2021, 16 junio). PMI, Project Management Institute. Espacio BIM. https://www.espaciobim.com/pmi</a:t>
            </a:r>
            <a:endParaRPr lang="es-MX" sz="28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8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Pérez, A. (2021, 7 septiembre). ¿Conoces la metodología del Project Management Institute (PMI)? OBS Business School. https://www.obsbusiness.school/blog/conoces-la-metodologia-pmi</a:t>
            </a:r>
            <a:endParaRPr lang="es-MX" sz="28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8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PMI Paraguay. (s. f.). ¿Qué es el PMI? Recuperado 8 de septiembre de 2021, de https://pmi.org.py/index.php/pmi/que-es-el-pmi</a:t>
            </a:r>
            <a:endParaRPr lang="es-MX" sz="28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  <p:pic>
        <p:nvPicPr>
          <p:cNvPr id="9" name="Imagen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7" y="187323"/>
            <a:ext cx="2391592" cy="817313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80" y="152758"/>
            <a:ext cx="1904183" cy="8518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4348</Words>
  <Application>WPS Presentation</Application>
  <PresentationFormat>宽屏</PresentationFormat>
  <Paragraphs>124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Times New Roman</vt:lpstr>
      <vt:lpstr>Calibri</vt:lpstr>
      <vt:lpstr>Segoe Print</vt:lpstr>
      <vt:lpstr>Microsoft YaHei</vt:lpstr>
      <vt:lpstr>Arial Unicode MS</vt:lpstr>
      <vt:lpstr>Office Theme</vt:lpstr>
      <vt:lpstr>INSTITUTO TECNOLÓGICO DE MINATITLÁN</vt:lpstr>
      <vt:lpstr>PowerPoint 演示文稿</vt:lpstr>
      <vt:lpstr>BIBLIOGRAFIAS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pozos</cp:lastModifiedBy>
  <cp:revision>5</cp:revision>
  <dcterms:created xsi:type="dcterms:W3CDTF">2021-09-08T03:38:00Z</dcterms:created>
  <dcterms:modified xsi:type="dcterms:W3CDTF">2021-09-09T03:41:46Z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2058-11.2.0.10265</vt:lpwstr>
  </property>
  <property fmtid="{D5CDD505-2E9C-101B-9397-08002B2CF9AE}" pid="3" name="ICV">
    <vt:lpwstr>D779EEC1CC134EB09D450AC7679AB74A</vt:lpwstr>
  </property>
</Properties>
</file>