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1256" r:id="rId2"/>
    <p:sldId id="1271" r:id="rId3"/>
    <p:sldId id="1280" r:id="rId4"/>
    <p:sldId id="1272" r:id="rId5"/>
    <p:sldId id="1273" r:id="rId6"/>
    <p:sldId id="1274" r:id="rId7"/>
    <p:sldId id="1275" r:id="rId8"/>
    <p:sldId id="1311" r:id="rId9"/>
    <p:sldId id="1276" r:id="rId10"/>
    <p:sldId id="1277" r:id="rId11"/>
    <p:sldId id="1278" r:id="rId12"/>
    <p:sldId id="1310" r:id="rId13"/>
    <p:sldId id="1281" r:id="rId14"/>
    <p:sldId id="1283" r:id="rId15"/>
    <p:sldId id="1312" r:id="rId16"/>
    <p:sldId id="1313" r:id="rId17"/>
    <p:sldId id="1314" r:id="rId18"/>
    <p:sldId id="1319" r:id="rId19"/>
    <p:sldId id="1316" r:id="rId20"/>
    <p:sldId id="1317" r:id="rId21"/>
    <p:sldId id="131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C52B1B-8552-4EA8-9F30-F71A1F646BFC}">
          <p14:sldIdLst>
            <p14:sldId id="1256"/>
            <p14:sldId id="1271"/>
            <p14:sldId id="1280"/>
            <p14:sldId id="1272"/>
            <p14:sldId id="1273"/>
            <p14:sldId id="1274"/>
            <p14:sldId id="1275"/>
            <p14:sldId id="1311"/>
            <p14:sldId id="1276"/>
            <p14:sldId id="1277"/>
            <p14:sldId id="1278"/>
            <p14:sldId id="1310"/>
            <p14:sldId id="1281"/>
            <p14:sldId id="1283"/>
            <p14:sldId id="1312"/>
            <p14:sldId id="1313"/>
            <p14:sldId id="1314"/>
            <p14:sldId id="1319"/>
            <p14:sldId id="1316"/>
            <p14:sldId id="1317"/>
            <p14:sldId id="1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F66CC"/>
    <a:srgbClr val="9933FF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3" autoAdjust="0"/>
    <p:restoredTop sz="81355" autoAdjust="0"/>
  </p:normalViewPr>
  <p:slideViewPr>
    <p:cSldViewPr snapToGrid="0">
      <p:cViewPr varScale="1">
        <p:scale>
          <a:sx n="93" d="100"/>
          <a:sy n="93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7FE11-279C-4A31-AF18-49445EF40DF0}" type="datetimeFigureOut">
              <a:rPr lang="en-CA" smtClean="0"/>
              <a:t>2020-02-21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69246-A70B-4C9F-A67E-C2E21AFF71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5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E980-16BC-4644-BEFC-E1F1E32D46E4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F394-87B7-4503-9EE9-D78BA22E6395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2686-2051-4A33-B8FC-36EC6D603659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1C4D-C11F-42A5-9385-8E3CDA59C6F3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2943-8485-41C8-96A1-321D9F672C6E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9639-DE4C-42CE-9324-06D8D1EFA4A9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5DEF-612C-478A-AC87-55C7AFB1BA68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AE28-9126-4DA4-9862-0D89A7B1F0D3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9ED7-4828-424F-9C93-8AB632496B54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7D65A3-FF3A-4E0A-83C0-83015C4214D5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D56-D6DA-410F-B395-1EDE68165CC8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C22CE-FB72-4EFA-B6BE-AD7ACB670FB9}" type="datetime1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running-test-with-coverag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python.org/moin/TimeComplexit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reference/datamodel.html#slo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1C8B-18A0-AC44-B895-BC12264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6C6BB-411D-634C-A8F0-F99194587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07 : Profiling </a:t>
            </a:r>
            <a:r>
              <a:rPr lang="en-US"/>
              <a:t>and optimizing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3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builtin</a:t>
            </a:r>
            <a:r>
              <a:rPr lang="en-US" dirty="0"/>
              <a:t> functions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Built-in functions like sum( ), max( ), any( ), map( ), etc., are implemented in C</a:t>
            </a:r>
          </a:p>
          <a:p>
            <a:r>
              <a:rPr lang="en-CA" dirty="0"/>
              <a:t>They are very efficient and well tested</a:t>
            </a:r>
          </a:p>
          <a:p>
            <a:r>
              <a:rPr lang="en-CA" dirty="0"/>
              <a:t>Use them!</a:t>
            </a:r>
          </a:p>
          <a:p>
            <a:pPr marL="1371600" lvl="3" indent="0">
              <a:buNone/>
            </a:pPr>
            <a:r>
              <a:rPr lang="en-CA" sz="2400" dirty="0" err="1">
                <a:latin typeface="Courier" pitchFamily="2" charset="0"/>
              </a:rPr>
              <a:t>newlist</a:t>
            </a:r>
            <a:r>
              <a:rPr lang="en-CA" sz="2400" dirty="0">
                <a:latin typeface="Courier" pitchFamily="2" charset="0"/>
              </a:rPr>
              <a:t> = []</a:t>
            </a:r>
          </a:p>
          <a:p>
            <a:pPr marL="1371600" lvl="3" indent="0">
              <a:buNone/>
            </a:pPr>
            <a:r>
              <a:rPr lang="en-CA" sz="2400" dirty="0">
                <a:latin typeface="Courier" pitchFamily="2" charset="0"/>
              </a:rPr>
              <a:t>for word in </a:t>
            </a:r>
            <a:r>
              <a:rPr lang="en-CA" sz="2400" dirty="0" err="1">
                <a:latin typeface="Courier" pitchFamily="2" charset="0"/>
              </a:rPr>
              <a:t>oldlist</a:t>
            </a:r>
            <a:r>
              <a:rPr lang="en-CA" sz="2400" dirty="0">
                <a:latin typeface="Courier" pitchFamily="2" charset="0"/>
              </a:rPr>
              <a:t>:</a:t>
            </a:r>
          </a:p>
          <a:p>
            <a:pPr marL="1371600" lvl="3" indent="0">
              <a:buNone/>
            </a:pPr>
            <a:r>
              <a:rPr lang="en-CA" sz="2400" dirty="0">
                <a:latin typeface="Courier" pitchFamily="2" charset="0"/>
              </a:rPr>
              <a:t>    </a:t>
            </a:r>
            <a:r>
              <a:rPr lang="en-CA" sz="2400" dirty="0" err="1">
                <a:latin typeface="Courier" pitchFamily="2" charset="0"/>
              </a:rPr>
              <a:t>newlist.append</a:t>
            </a:r>
            <a:r>
              <a:rPr lang="en-CA" sz="2400" dirty="0">
                <a:latin typeface="Courier" pitchFamily="2" charset="0"/>
              </a:rPr>
              <a:t>(</a:t>
            </a:r>
            <a:r>
              <a:rPr lang="en-CA" sz="2400" dirty="0" err="1">
                <a:latin typeface="Courier" pitchFamily="2" charset="0"/>
              </a:rPr>
              <a:t>word.upper</a:t>
            </a:r>
            <a:r>
              <a:rPr lang="en-CA" sz="2400" dirty="0">
                <a:latin typeface="Courier" pitchFamily="2" charset="0"/>
              </a:rPr>
              <a:t>())</a:t>
            </a:r>
          </a:p>
          <a:p>
            <a:pPr marL="1371600" lvl="3" indent="0">
              <a:buNone/>
            </a:pPr>
            <a:endParaRPr lang="en-CA" sz="2400" dirty="0">
              <a:latin typeface="Courier" pitchFamily="2" charset="0"/>
            </a:endParaRPr>
          </a:p>
          <a:p>
            <a:pPr marL="1371600" lvl="3" indent="0">
              <a:buNone/>
            </a:pPr>
            <a:endParaRPr lang="en-CA" sz="2400" dirty="0">
              <a:latin typeface="Courier" pitchFamily="2" charset="0"/>
            </a:endParaRPr>
          </a:p>
          <a:p>
            <a:pPr marL="1371600" lvl="3" indent="0">
              <a:buNone/>
            </a:pPr>
            <a:r>
              <a:rPr lang="en-CA" sz="2400" dirty="0" err="1">
                <a:latin typeface="Courier" pitchFamily="2" charset="0"/>
              </a:rPr>
              <a:t>newlist</a:t>
            </a:r>
            <a:r>
              <a:rPr lang="en-CA" sz="2400" dirty="0">
                <a:latin typeface="Courier" pitchFamily="2" charset="0"/>
              </a:rPr>
              <a:t> = map(</a:t>
            </a:r>
            <a:r>
              <a:rPr lang="en-CA" sz="2400" dirty="0" err="1">
                <a:latin typeface="Courier" pitchFamily="2" charset="0"/>
              </a:rPr>
              <a:t>str.upper</a:t>
            </a:r>
            <a:r>
              <a:rPr lang="en-CA" sz="2400" dirty="0">
                <a:latin typeface="Courier" pitchFamily="2" charset="0"/>
              </a:rPr>
              <a:t>, </a:t>
            </a:r>
            <a:r>
              <a:rPr lang="en-CA" sz="2400" dirty="0" err="1">
                <a:latin typeface="Courier" pitchFamily="2" charset="0"/>
              </a:rPr>
              <a:t>oldlist</a:t>
            </a:r>
            <a:r>
              <a:rPr lang="en-CA" sz="2400" dirty="0">
                <a:latin typeface="Courier" pitchFamily="2" charset="0"/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B1F83-28EE-1D48-A3B5-EA33EEB01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657" y="5032375"/>
            <a:ext cx="1422400" cy="142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169FC-1986-5B4D-922D-B2A89059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657" y="3429000"/>
            <a:ext cx="1422400" cy="14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FC48B-534E-2343-9169-211E198CB0C8}"/>
              </a:ext>
            </a:extLst>
          </p:cNvPr>
          <p:cNvSpPr txBox="1"/>
          <p:nvPr/>
        </p:nvSpPr>
        <p:spPr>
          <a:xfrm>
            <a:off x="838200" y="6416221"/>
            <a:ext cx="869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Check out the collections module for Pythonic and </a:t>
            </a:r>
            <a:r>
              <a:rPr lang="en-US" b="1" i="1" u="sng" dirty="0"/>
              <a:t>EFFICIENT</a:t>
            </a:r>
            <a:r>
              <a:rPr lang="en-US" dirty="0"/>
              <a:t>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72814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calculations outside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Suppose you have a big collection</a:t>
            </a:r>
          </a:p>
          <a:p>
            <a:r>
              <a:rPr lang="en-CA" dirty="0"/>
              <a:t>You need to do some regex matching, i.e., match a date</a:t>
            </a:r>
          </a:p>
          <a:p>
            <a:r>
              <a:rPr lang="en-CA" dirty="0"/>
              <a:t>Compile the regex once, or calculate the value, etc., outside of the loop, and use that 'cached' version in the loop. </a:t>
            </a:r>
          </a:p>
          <a:p>
            <a:r>
              <a:rPr lang="en-CA" dirty="0"/>
              <a:t>You can also assign a function (calculation) to a local variable</a:t>
            </a:r>
          </a:p>
          <a:p>
            <a:r>
              <a:rPr lang="en-CA" dirty="0"/>
              <a:t>Python accesses local variables much more efficiently than global variables</a:t>
            </a:r>
          </a:p>
          <a:p>
            <a:r>
              <a:rPr lang="en-CA" dirty="0"/>
              <a:t>This is like </a:t>
            </a:r>
            <a:r>
              <a:rPr lang="en-CA" b="1" i="1" u="sng" dirty="0" err="1"/>
              <a:t>memoization</a:t>
            </a:r>
            <a:r>
              <a:rPr lang="en-CA" dirty="0"/>
              <a:t> (an optimization technique that stores the results of expensive function calls and returns the cached result when the same inputs occur again)</a:t>
            </a:r>
          </a:p>
        </p:txBody>
      </p:sp>
    </p:spTree>
    <p:extLst>
      <p:ext uri="{BB962C8B-B14F-4D97-AF65-F5344CB8AC3E}">
        <p14:creationId xmlns:p14="http://schemas.microsoft.com/office/powerpoint/2010/main" val="417304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codebase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This is a bit of a pipe dream</a:t>
            </a:r>
          </a:p>
          <a:p>
            <a:r>
              <a:rPr lang="en-CA" dirty="0"/>
              <a:t>Be conscious what you put in the module vs in the main method</a:t>
            </a:r>
          </a:p>
          <a:p>
            <a:r>
              <a:rPr lang="en-CA" dirty="0"/>
              <a:t>When you import a module, there is the potential for a lot of code to run</a:t>
            </a:r>
          </a:p>
          <a:p>
            <a:r>
              <a:rPr lang="en-CA" dirty="0"/>
              <a:t>This can slow down your program</a:t>
            </a:r>
          </a:p>
          <a:p>
            <a:r>
              <a:rPr lang="en-CA" dirty="0"/>
              <a:t>Reduce the number of if/</a:t>
            </a:r>
            <a:r>
              <a:rPr lang="en-CA" dirty="0" err="1"/>
              <a:t>elif</a:t>
            </a:r>
            <a:r>
              <a:rPr lang="en-CA" dirty="0"/>
              <a:t>/and/or, etc.</a:t>
            </a:r>
          </a:p>
          <a:p>
            <a:r>
              <a:rPr lang="en-CA" dirty="0"/>
              <a:t>Python’s “Ask forgiveness” code style runs faster because it eliminates the need for the if check!</a:t>
            </a:r>
          </a:p>
        </p:txBody>
      </p:sp>
    </p:spTree>
    <p:extLst>
      <p:ext uri="{BB962C8B-B14F-4D97-AF65-F5344CB8AC3E}">
        <p14:creationId xmlns:p14="http://schemas.microsoft.com/office/powerpoint/2010/main" val="358557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concatenation: don’t use 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String concatenation is best done with ''.join(seq). If you don’t know how this works, now is a good time to look it up!</a:t>
            </a:r>
          </a:p>
          <a:p>
            <a:r>
              <a:rPr lang="en-CA" dirty="0"/>
              <a:t>The join function is a O(n) process</a:t>
            </a:r>
          </a:p>
          <a:p>
            <a:r>
              <a:rPr lang="en-CA" dirty="0"/>
              <a:t>In contrast, using the '+' or '+=' operators can result in an O(n**2) process</a:t>
            </a:r>
          </a:p>
          <a:p>
            <a:r>
              <a:rPr lang="en-CA" dirty="0"/>
              <a:t>New strings may be built for each intermediate step</a:t>
            </a:r>
          </a:p>
          <a:p>
            <a:r>
              <a:rPr lang="en-CA" dirty="0"/>
              <a:t>This generates too much overhead!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7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dots.  Don’t chain function calls.</a:t>
            </a:r>
            <a:endParaRPr lang="en-CA" dirty="0"/>
          </a:p>
          <a:p>
            <a:r>
              <a:rPr lang="en-CA" dirty="0"/>
              <a:t>In functions, </a:t>
            </a:r>
            <a:r>
              <a:rPr lang="en-CA" b="1" dirty="0"/>
              <a:t>local variables are accessed more quickly </a:t>
            </a:r>
            <a:r>
              <a:rPr lang="en-CA" dirty="0"/>
              <a:t>than global variables, </a:t>
            </a:r>
            <a:r>
              <a:rPr lang="en-CA" dirty="0" err="1"/>
              <a:t>builtins</a:t>
            </a:r>
            <a:r>
              <a:rPr lang="en-CA" dirty="0"/>
              <a:t>, and attribute lookups</a:t>
            </a:r>
          </a:p>
          <a:p>
            <a:pPr lvl="1"/>
            <a:r>
              <a:rPr lang="en-CA" sz="2800" dirty="0"/>
              <a:t>It is worth localizing instance variable access in inner-loops</a:t>
            </a:r>
          </a:p>
          <a:p>
            <a:pPr lvl="1"/>
            <a:r>
              <a:rPr lang="en-CA" sz="2800" dirty="0"/>
              <a:t>For example, localize access to an instance variable with </a:t>
            </a:r>
            <a:r>
              <a:rPr lang="en-CA" sz="2800" b="1" dirty="0" err="1">
                <a:solidFill>
                  <a:srgbClr val="7030A0"/>
                </a:solidFill>
              </a:rPr>
              <a:t>local_pointer</a:t>
            </a:r>
            <a:r>
              <a:rPr lang="en-CA" sz="2800" b="1" dirty="0">
                <a:solidFill>
                  <a:srgbClr val="7030A0"/>
                </a:solidFill>
              </a:rPr>
              <a:t> = </a:t>
            </a:r>
            <a:r>
              <a:rPr lang="en-CA" sz="2800" b="1" dirty="0" err="1">
                <a:solidFill>
                  <a:srgbClr val="7030A0"/>
                </a:solidFill>
              </a:rPr>
              <a:t>self.my_thing</a:t>
            </a:r>
            <a:r>
              <a:rPr lang="en-CA" sz="2800" dirty="0"/>
              <a:t>. That saves the shuffling loop from having to repeatedly lookup </a:t>
            </a:r>
            <a:r>
              <a:rPr lang="en-CA" sz="2800" dirty="0" err="1"/>
              <a:t>self.my_thing</a:t>
            </a:r>
            <a:endParaRPr lang="en-CA" sz="2800" dirty="0"/>
          </a:p>
          <a:p>
            <a:pPr lvl="1"/>
            <a:r>
              <a:rPr lang="en-CA" sz="2800" dirty="0"/>
              <a:t>Outside of loops, the gain is minimal and rarely worth it. </a:t>
            </a:r>
          </a:p>
          <a:p>
            <a:r>
              <a:rPr lang="en-CA" dirty="0"/>
              <a:t>Factor constant expressions out of loops</a:t>
            </a:r>
          </a:p>
          <a:p>
            <a:r>
              <a:rPr lang="en-CA" dirty="0"/>
              <a:t>Inside loops, write "x = 3" instead of "x = 1 + 2"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2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Multiple assignment is slower than individual assignment</a:t>
            </a:r>
          </a:p>
          <a:p>
            <a:r>
              <a:rPr lang="en-CA" sz="3200" dirty="0"/>
              <a:t>For example "x, y = a, b" is slower than "x = a; y = b”</a:t>
            </a:r>
          </a:p>
          <a:p>
            <a:r>
              <a:rPr lang="en-CA" sz="3200" dirty="0"/>
              <a:t>However, multiple assignment is faster for variable swaps</a:t>
            </a:r>
          </a:p>
          <a:p>
            <a:r>
              <a:rPr lang="en-CA" sz="3200" dirty="0"/>
              <a:t>For example, "x, y = y, x" is faster than "t = x; x = y; y = t"</a:t>
            </a:r>
          </a:p>
          <a:p>
            <a:r>
              <a:rPr lang="en-CA" sz="3200" dirty="0"/>
              <a:t>Chained comparisons are faster than using the "and" operator, i.e., write "x &lt; y &lt; z" instead of "x &lt; y and y &lt; z”</a:t>
            </a:r>
          </a:p>
        </p:txBody>
      </p:sp>
    </p:spTree>
    <p:extLst>
      <p:ext uri="{BB962C8B-B14F-4D97-AF65-F5344CB8AC3E}">
        <p14:creationId xmlns:p14="http://schemas.microsoft.com/office/powerpoint/2010/main" val="117387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200" dirty="0"/>
              <a:t>Python import statements can be executed just about anywhere</a:t>
            </a:r>
          </a:p>
          <a:p>
            <a:r>
              <a:rPr lang="en-CA" sz="3200" dirty="0"/>
              <a:t>It can be useful to place them inside functions to restrict their visibility and/or reduce initial start-up time (</a:t>
            </a:r>
            <a:r>
              <a:rPr lang="en-CA" sz="3200" b="1" i="1" u="sng" dirty="0"/>
              <a:t>lazy</a:t>
            </a:r>
            <a:r>
              <a:rPr lang="en-CA" sz="3200" dirty="0"/>
              <a:t> importing!). Although this is very rare and not the best practice. </a:t>
            </a:r>
            <a:r>
              <a:rPr lang="en-CA" sz="3200" b="1" dirty="0"/>
              <a:t>This</a:t>
            </a:r>
            <a:r>
              <a:rPr lang="en-CA" sz="3200" dirty="0"/>
              <a:t> </a:t>
            </a:r>
            <a:r>
              <a:rPr lang="en-CA" sz="3200" b="1" dirty="0"/>
              <a:t>should be done only if necessary.</a:t>
            </a:r>
          </a:p>
          <a:p>
            <a:r>
              <a:rPr lang="en-CA" sz="3200" dirty="0"/>
              <a:t>Python's interpreter is optimized to not import the same module multiple times</a:t>
            </a:r>
          </a:p>
          <a:p>
            <a:r>
              <a:rPr lang="en-CA" sz="3200" dirty="0"/>
              <a:t>But repeatedly executing an import statement can seriously affect performance in some circumstances</a:t>
            </a:r>
          </a:p>
        </p:txBody>
      </p:sp>
    </p:spTree>
    <p:extLst>
      <p:ext uri="{BB962C8B-B14F-4D97-AF65-F5344CB8AC3E}">
        <p14:creationId xmlns:p14="http://schemas.microsoft.com/office/powerpoint/2010/main" val="25606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List comprehensions are faster than building a list with a for loop</a:t>
            </a:r>
          </a:p>
          <a:p>
            <a:r>
              <a:rPr lang="en-CA" sz="3200" dirty="0"/>
              <a:t>Use while 1 for an infinite loop (a single jump operation)</a:t>
            </a:r>
          </a:p>
          <a:p>
            <a:r>
              <a:rPr lang="en-CA" sz="3200" dirty="0"/>
              <a:t>Exit a function as soon as you can to avoid executing code needlessly</a:t>
            </a:r>
          </a:p>
          <a:p>
            <a:r>
              <a:rPr lang="en-CA" sz="3200" dirty="0"/>
              <a:t>Check out </a:t>
            </a:r>
            <a:r>
              <a:rPr lang="en-CA" sz="3200" dirty="0" err="1"/>
              <a:t>itertools</a:t>
            </a:r>
            <a:r>
              <a:rPr lang="en-CA" sz="3200" dirty="0"/>
              <a:t> (another module) to help build code that’s fast, memory-efficient, and elegant.</a:t>
            </a:r>
          </a:p>
        </p:txBody>
      </p:sp>
    </p:spTree>
    <p:extLst>
      <p:ext uri="{BB962C8B-B14F-4D97-AF65-F5344CB8AC3E}">
        <p14:creationId xmlns:p14="http://schemas.microsoft.com/office/powerpoint/2010/main" val="285024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Use linked lists.  I’m not kidding.  They’re fast.</a:t>
            </a:r>
          </a:p>
          <a:p>
            <a:r>
              <a:rPr lang="en-CA" dirty="0"/>
              <a:t>The best way to sort items is to use keys and the default sort( ) method whenever possible:</a:t>
            </a:r>
          </a:p>
          <a:p>
            <a:pPr marL="0" indent="0">
              <a:buNone/>
            </a:pPr>
            <a:r>
              <a:rPr lang="en-CA" sz="2400" dirty="0">
                <a:latin typeface="Courier" pitchFamily="2" charset="0"/>
              </a:rPr>
              <a:t>import operator</a:t>
            </a:r>
          </a:p>
          <a:p>
            <a:pPr marL="0" indent="0">
              <a:buNone/>
            </a:pPr>
            <a:r>
              <a:rPr lang="en-CA" sz="2400" dirty="0" err="1">
                <a:latin typeface="Courier" pitchFamily="2" charset="0"/>
              </a:rPr>
              <a:t>my_list</a:t>
            </a:r>
            <a:r>
              <a:rPr lang="en-CA" sz="2400" dirty="0">
                <a:latin typeface="Courier" pitchFamily="2" charset="0"/>
              </a:rPr>
              <a:t> = [(”Nicole", ”Paige Brooks", "Entertainer"),</a:t>
            </a:r>
          </a:p>
          <a:p>
            <a:pPr marL="0" indent="0">
              <a:buNone/>
            </a:pPr>
            <a:r>
              <a:rPr lang="en-CA" sz="2400" dirty="0">
                <a:latin typeface="Courier" pitchFamily="2" charset="0"/>
              </a:rPr>
              <a:t>           ("Marco", "Polo", "General"),</a:t>
            </a:r>
          </a:p>
          <a:p>
            <a:pPr marL="0" indent="0">
              <a:buNone/>
            </a:pPr>
            <a:r>
              <a:rPr lang="en-CA" sz="2400" dirty="0">
                <a:latin typeface="Courier" pitchFamily="2" charset="0"/>
              </a:rPr>
              <a:t>           ("Ada", "Lovelace", "Scientist")]</a:t>
            </a:r>
          </a:p>
          <a:p>
            <a:pPr marL="0" indent="0">
              <a:buNone/>
            </a:pPr>
            <a:r>
              <a:rPr lang="en-CA" sz="2400" dirty="0" err="1">
                <a:latin typeface="Courier" pitchFamily="2" charset="0"/>
              </a:rPr>
              <a:t>my_list.sort</a:t>
            </a:r>
            <a:r>
              <a:rPr lang="en-CA" sz="2400" dirty="0">
                <a:latin typeface="Courier" pitchFamily="2" charset="0"/>
              </a:rPr>
              <a:t>(key=</a:t>
            </a:r>
            <a:r>
              <a:rPr lang="en-CA" sz="2400" dirty="0" err="1">
                <a:latin typeface="Courier" pitchFamily="2" charset="0"/>
              </a:rPr>
              <a:t>operator.itemgetter</a:t>
            </a:r>
            <a:r>
              <a:rPr lang="en-CA" sz="2400" dirty="0">
                <a:latin typeface="Courier" pitchFamily="2" charset="0"/>
              </a:rPr>
              <a:t>(0))</a:t>
            </a:r>
          </a:p>
          <a:p>
            <a:pPr marL="0" indent="0">
              <a:buNone/>
            </a:pPr>
            <a:r>
              <a:rPr lang="en-CA" sz="2400" dirty="0">
                <a:latin typeface="Courier" pitchFamily="2" charset="0"/>
              </a:rPr>
              <a:t>print(</a:t>
            </a:r>
            <a:r>
              <a:rPr lang="en-CA" sz="2400" dirty="0" err="1">
                <a:latin typeface="Courier" pitchFamily="2" charset="0"/>
              </a:rPr>
              <a:t>my_list</a:t>
            </a:r>
            <a:r>
              <a:rPr lang="en-CA" sz="24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464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try decorator caching!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Consider this simple function.  Pass it a 36.  So slow!</a:t>
            </a:r>
          </a:p>
          <a:p>
            <a:pPr marL="0" indent="0">
              <a:buNone/>
            </a:pPr>
            <a:endParaRPr lang="en-CA" sz="24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def </a:t>
            </a:r>
            <a:r>
              <a:rPr lang="en-CA" sz="2800" dirty="0" err="1">
                <a:latin typeface="Courier" pitchFamily="2" charset="0"/>
              </a:rPr>
              <a:t>fibonacci</a:t>
            </a:r>
            <a:r>
              <a:rPr lang="en-CA" sz="2800" dirty="0"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if n == 0: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    return 0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</a:t>
            </a:r>
            <a:r>
              <a:rPr lang="en-CA" sz="2800" dirty="0" err="1">
                <a:latin typeface="Courier" pitchFamily="2" charset="0"/>
              </a:rPr>
              <a:t>elif</a:t>
            </a:r>
            <a:r>
              <a:rPr lang="en-CA" sz="2800" dirty="0">
                <a:latin typeface="Courier" pitchFamily="2" charset="0"/>
              </a:rPr>
              <a:t> n == 1: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    return 1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return </a:t>
            </a:r>
            <a:r>
              <a:rPr lang="en-CA" sz="2800" dirty="0" err="1">
                <a:latin typeface="Courier" pitchFamily="2" charset="0"/>
              </a:rPr>
              <a:t>fibonacci</a:t>
            </a:r>
            <a:r>
              <a:rPr lang="en-CA" sz="2800" dirty="0">
                <a:latin typeface="Courier" pitchFamily="2" charset="0"/>
              </a:rPr>
              <a:t>(n - 1) + </a:t>
            </a:r>
            <a:r>
              <a:rPr lang="en-CA" sz="2800" dirty="0" err="1">
                <a:latin typeface="Courier" pitchFamily="2" charset="0"/>
              </a:rPr>
              <a:t>fibonacci</a:t>
            </a:r>
            <a:r>
              <a:rPr lang="en-CA" sz="2800" dirty="0">
                <a:latin typeface="Courier" pitchFamily="2" charset="0"/>
              </a:rPr>
              <a:t>(n-2)</a:t>
            </a:r>
          </a:p>
        </p:txBody>
      </p:sp>
    </p:spTree>
    <p:extLst>
      <p:ext uri="{BB962C8B-B14F-4D97-AF65-F5344CB8AC3E}">
        <p14:creationId xmlns:p14="http://schemas.microsoft.com/office/powerpoint/2010/main" val="27080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D9D-C4CD-6443-BED9-D1C4DCD4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what needs optimizing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43A-5120-5D46-A946-32C9766C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200" dirty="0"/>
              <a:t>When should we think about optimizing our code</a:t>
            </a:r>
          </a:p>
          <a:p>
            <a:r>
              <a:rPr lang="en-CA" sz="3200" dirty="0"/>
              <a:t>After it works, of course!</a:t>
            </a:r>
          </a:p>
          <a:p>
            <a:r>
              <a:rPr lang="en-CA" sz="3200" dirty="0"/>
              <a:t>You should approach optimization like this: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3200" dirty="0"/>
              <a:t>Get it right (make sure your code works correctly)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3200" dirty="0"/>
              <a:t>Test that it’s right (validate and verify)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3200" dirty="0"/>
              <a:t>Profile if slow (fire up </a:t>
            </a:r>
            <a:r>
              <a:rPr lang="en-CA" sz="3200" dirty="0" err="1"/>
              <a:t>cProfile</a:t>
            </a:r>
            <a:r>
              <a:rPr lang="en-CA" sz="3200" dirty="0"/>
              <a:t> to identify bottlenecks)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3200" dirty="0"/>
              <a:t>Optimize (try to widen a bottleneck)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3200" dirty="0"/>
              <a:t>Repeat from 2 until you’re happy (or run out of time)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210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try decorator caching!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200" dirty="0"/>
              <a:t>Try this version now.</a:t>
            </a:r>
          </a:p>
          <a:p>
            <a:pPr marL="0" indent="0">
              <a:buNone/>
            </a:pPr>
            <a:endParaRPr lang="en-CA" sz="24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import </a:t>
            </a:r>
            <a:r>
              <a:rPr lang="en-CA" sz="2800" dirty="0" err="1">
                <a:latin typeface="Courier" pitchFamily="2" charset="0"/>
              </a:rPr>
              <a:t>functools</a:t>
            </a:r>
            <a:endParaRPr lang="en-CA" sz="2800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CA" sz="2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@</a:t>
            </a:r>
            <a:r>
              <a:rPr lang="en-CA" sz="2800" dirty="0" err="1">
                <a:latin typeface="Courier" pitchFamily="2" charset="0"/>
              </a:rPr>
              <a:t>functools.lru_cache</a:t>
            </a:r>
            <a:r>
              <a:rPr lang="en-CA" sz="2800" dirty="0">
                <a:latin typeface="Courier" pitchFamily="2" charset="0"/>
              </a:rPr>
              <a:t>(</a:t>
            </a:r>
            <a:r>
              <a:rPr lang="en-CA" sz="2800" dirty="0" err="1">
                <a:latin typeface="Courier" pitchFamily="2" charset="0"/>
              </a:rPr>
              <a:t>maxsize</a:t>
            </a:r>
            <a:r>
              <a:rPr lang="en-CA" sz="2800" dirty="0">
                <a:latin typeface="Courier" pitchFamily="2" charset="0"/>
              </a:rPr>
              <a:t>=128)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def </a:t>
            </a:r>
            <a:r>
              <a:rPr lang="en-CA" sz="2800" dirty="0" err="1">
                <a:latin typeface="Courier" pitchFamily="2" charset="0"/>
              </a:rPr>
              <a:t>fibonacci</a:t>
            </a:r>
            <a:r>
              <a:rPr lang="en-CA" sz="2800" dirty="0"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if n == 0: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    return 0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</a:t>
            </a:r>
            <a:r>
              <a:rPr lang="en-CA" sz="2800" dirty="0" err="1">
                <a:latin typeface="Courier" pitchFamily="2" charset="0"/>
              </a:rPr>
              <a:t>elif</a:t>
            </a:r>
            <a:r>
              <a:rPr lang="en-CA" sz="2800" dirty="0">
                <a:latin typeface="Courier" pitchFamily="2" charset="0"/>
              </a:rPr>
              <a:t> n == 1: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    return 1</a:t>
            </a:r>
          </a:p>
          <a:p>
            <a:pPr marL="457200" lvl="1" indent="0">
              <a:buNone/>
            </a:pPr>
            <a:r>
              <a:rPr lang="en-CA" sz="2800" dirty="0">
                <a:latin typeface="Courier" pitchFamily="2" charset="0"/>
              </a:rPr>
              <a:t>    return </a:t>
            </a:r>
            <a:r>
              <a:rPr lang="en-CA" sz="2800" dirty="0" err="1">
                <a:latin typeface="Courier" pitchFamily="2" charset="0"/>
              </a:rPr>
              <a:t>fibonacci</a:t>
            </a:r>
            <a:r>
              <a:rPr lang="en-CA" sz="2800" dirty="0">
                <a:latin typeface="Courier" pitchFamily="2" charset="0"/>
              </a:rPr>
              <a:t>(n - 1) + </a:t>
            </a:r>
            <a:r>
              <a:rPr lang="en-CA" sz="2800" dirty="0" err="1">
                <a:latin typeface="Courier" pitchFamily="2" charset="0"/>
              </a:rPr>
              <a:t>fibonacci</a:t>
            </a:r>
            <a:r>
              <a:rPr lang="en-CA" sz="2800" dirty="0">
                <a:latin typeface="Courier" pitchFamily="2" charset="0"/>
              </a:rPr>
              <a:t>(n-2)</a:t>
            </a:r>
          </a:p>
        </p:txBody>
      </p:sp>
    </p:spTree>
    <p:extLst>
      <p:ext uri="{BB962C8B-B14F-4D97-AF65-F5344CB8AC3E}">
        <p14:creationId xmlns:p14="http://schemas.microsoft.com/office/powerpoint/2010/main" val="210559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try decorator caching!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 Python, a decorator function takes another function and extends its functionality</a:t>
            </a:r>
          </a:p>
          <a:p>
            <a:r>
              <a:rPr lang="en-CA" dirty="0"/>
              <a:t>We denote these functions with the @ symbol</a:t>
            </a:r>
          </a:p>
          <a:p>
            <a:r>
              <a:rPr lang="en-CA" dirty="0"/>
              <a:t>In the example we used the decorator </a:t>
            </a:r>
            <a:r>
              <a:rPr lang="en-CA" dirty="0" err="1"/>
              <a:t>functools.lru_cache</a:t>
            </a:r>
            <a:r>
              <a:rPr lang="en-CA" dirty="0"/>
              <a:t> function</a:t>
            </a:r>
          </a:p>
          <a:p>
            <a:r>
              <a:rPr lang="en-CA" dirty="0"/>
              <a:t>We passed the maximum number of items to store in my cache at the same time as an argument</a:t>
            </a:r>
          </a:p>
          <a:p>
            <a:r>
              <a:rPr lang="en-CA" dirty="0"/>
              <a:t>This took less than a second on my laptop!</a:t>
            </a:r>
          </a:p>
        </p:txBody>
      </p:sp>
    </p:spTree>
    <p:extLst>
      <p:ext uri="{BB962C8B-B14F-4D97-AF65-F5344CB8AC3E}">
        <p14:creationId xmlns:p14="http://schemas.microsoft.com/office/powerpoint/2010/main" val="330847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D9D-C4CD-6443-BED9-D1C4DCD4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eliminate warnings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43A-5120-5D46-A946-32C9766C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sounds moot, but it’s important</a:t>
            </a:r>
          </a:p>
          <a:p>
            <a:r>
              <a:rPr lang="en-US" dirty="0"/>
              <a:t>Your code won’t compile and replace any existing .</a:t>
            </a:r>
            <a:r>
              <a:rPr lang="en-US" dirty="0" err="1"/>
              <a:t>pyc</a:t>
            </a:r>
            <a:r>
              <a:rPr lang="en-US" dirty="0"/>
              <a:t> files in the interpreter cache if it doesn’t compile</a:t>
            </a:r>
          </a:p>
          <a:p>
            <a:r>
              <a:rPr lang="en-US" dirty="0"/>
              <a:t>Removing warnings makes your code easier to read</a:t>
            </a:r>
          </a:p>
          <a:p>
            <a:r>
              <a:rPr lang="en-US" dirty="0"/>
              <a:t>PyCharm applies inspections against our code constantly and continuously to:</a:t>
            </a:r>
          </a:p>
          <a:p>
            <a:pPr lvl="1"/>
            <a:r>
              <a:rPr lang="en-CA" sz="2800" dirty="0"/>
              <a:t>detect and correct anomalous code in your project</a:t>
            </a:r>
          </a:p>
          <a:p>
            <a:pPr lvl="1"/>
            <a:r>
              <a:rPr lang="en-CA" sz="2800" dirty="0"/>
              <a:t>locate dead code</a:t>
            </a:r>
          </a:p>
          <a:p>
            <a:pPr lvl="1"/>
            <a:r>
              <a:rPr lang="en-CA" sz="2800" dirty="0"/>
              <a:t>find probable bugs,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5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D9D-C4CD-6443-BED9-D1C4DCD4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validate and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43A-5120-5D46-A946-32C9766C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“Did we build the correct app?”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Demonstrate that the program meets its requirements</a:t>
            </a:r>
          </a:p>
          <a:p>
            <a:r>
              <a:rPr lang="en-US" dirty="0"/>
              <a:t>Verification: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“Did we build the app correctly?”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Discover situations in which the behavior of the software is incorrect or undesirable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Unit tests.  Unit tests galore.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FAE66-5C56-5F44-89EC-C650F0A6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629" y="1948180"/>
            <a:ext cx="4180114" cy="31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8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D9D-C4CD-6443-BED9-D1C4DCD4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remove unnecessary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43A-5120-5D46-A946-32C9766C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(profile) your program with coverage</a:t>
            </a:r>
          </a:p>
          <a:p>
            <a:r>
              <a:rPr lang="en-US" dirty="0"/>
              <a:t>This will reveal which functions are not being called</a:t>
            </a:r>
          </a:p>
          <a:p>
            <a:r>
              <a:rPr lang="en-US" dirty="0"/>
              <a:t>If there is code that is not being executed, consider removing it!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622520-FC49-384F-9AB9-B05665978D9D}"/>
              </a:ext>
            </a:extLst>
          </p:cNvPr>
          <p:cNvGrpSpPr/>
          <p:nvPr/>
        </p:nvGrpSpPr>
        <p:grpSpPr>
          <a:xfrm>
            <a:off x="2247710" y="4132686"/>
            <a:ext cx="7696580" cy="1386114"/>
            <a:chOff x="3416300" y="2946400"/>
            <a:chExt cx="7696580" cy="13861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54FDD7-A087-9C49-88A4-90CFE4727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300" y="2946400"/>
              <a:ext cx="7696580" cy="138611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613D1C6-3880-6241-9B33-30F5E089B237}"/>
                </a:ext>
              </a:extLst>
            </p:cNvPr>
            <p:cNvSpPr/>
            <p:nvPr/>
          </p:nvSpPr>
          <p:spPr>
            <a:xfrm>
              <a:off x="6770913" y="3062514"/>
              <a:ext cx="794657" cy="57694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A85E45-978A-C040-8F80-B26A745EF75A}"/>
              </a:ext>
            </a:extLst>
          </p:cNvPr>
          <p:cNvSpPr txBox="1"/>
          <p:nvPr/>
        </p:nvSpPr>
        <p:spPr>
          <a:xfrm>
            <a:off x="838200" y="6108411"/>
            <a:ext cx="833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3"/>
              </a:rPr>
              <a:t>https://www.jetbrains.com/help/pycharm/running-test-with-coverage.html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0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ED9D-C4CD-6443-BED9-D1C4DCD4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the fun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43A-5120-5D46-A946-32C9766C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000" dirty="0"/>
              <a:t>It’s time to apply a simple optimization 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3200" b="1" dirty="0"/>
              <a:t>Measure</a:t>
            </a:r>
            <a:r>
              <a:rPr lang="en-CA" sz="3000" dirty="0"/>
              <a:t> to identify slow code</a:t>
            </a:r>
          </a:p>
          <a:p>
            <a:pPr lvl="2"/>
            <a:r>
              <a:rPr lang="en-CA" sz="2600" dirty="0"/>
              <a:t>Where is the hottest loop?</a:t>
            </a:r>
          </a:p>
          <a:p>
            <a:pPr lvl="2"/>
            <a:r>
              <a:rPr lang="en-CA" sz="2600" dirty="0"/>
              <a:t>Where is the biggest, clumsiest object?</a:t>
            </a:r>
          </a:p>
          <a:p>
            <a:pPr lvl="2"/>
            <a:r>
              <a:rPr lang="en-CA" sz="2600" dirty="0"/>
              <a:t>Which operation is most expensive?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3200" b="1" dirty="0"/>
              <a:t>Alter</a:t>
            </a:r>
            <a:r>
              <a:rPr lang="en-CA" sz="3000" b="1" dirty="0"/>
              <a:t> (optimize) </a:t>
            </a:r>
            <a:r>
              <a:rPr lang="en-CA" sz="3000" dirty="0"/>
              <a:t>the slow code to make it faster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3200" b="1" dirty="0"/>
              <a:t>Verify</a:t>
            </a:r>
            <a:r>
              <a:rPr lang="en-CA" sz="3000" dirty="0"/>
              <a:t> that the fix actually worked (and didn’t slow anything else down)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3200" b="1" dirty="0"/>
              <a:t>Repeat</a:t>
            </a:r>
            <a:r>
              <a:rPr lang="en-CA" sz="3000" dirty="0"/>
              <a:t> until you run out of time!</a:t>
            </a:r>
          </a:p>
        </p:txBody>
      </p:sp>
    </p:spTree>
    <p:extLst>
      <p:ext uri="{BB962C8B-B14F-4D97-AF65-F5344CB8AC3E}">
        <p14:creationId xmlns:p14="http://schemas.microsoft.com/office/powerpoint/2010/main" val="81717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complexity, aka use </a:t>
            </a:r>
            <a:r>
              <a:rPr lang="en-US" dirty="0" err="1"/>
              <a:t>dicts</a:t>
            </a:r>
            <a:r>
              <a:rPr lang="en-US" dirty="0"/>
              <a:t> and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Be familiar with the time complexity of Python’s main data types</a:t>
            </a:r>
          </a:p>
          <a:p>
            <a:r>
              <a:rPr lang="en-US" sz="3000" dirty="0"/>
              <a:t>Check out: </a:t>
            </a:r>
            <a:r>
              <a:rPr lang="en-US" sz="3000" dirty="0">
                <a:hlinkClick r:id="rId2"/>
              </a:rPr>
              <a:t>https://wiki.python.org/moin/TimeComplexity</a:t>
            </a:r>
            <a:endParaRPr lang="en-US" sz="3000" dirty="0"/>
          </a:p>
          <a:p>
            <a:r>
              <a:rPr lang="en-US" sz="3000" dirty="0"/>
              <a:t>In Python, </a:t>
            </a:r>
            <a:r>
              <a:rPr lang="en-US" sz="3000" dirty="0" err="1"/>
              <a:t>dicts</a:t>
            </a:r>
            <a:r>
              <a:rPr lang="en-US" sz="3000" dirty="0"/>
              <a:t> and sets use hash tables</a:t>
            </a:r>
          </a:p>
          <a:p>
            <a:pPr lvl="1"/>
            <a:r>
              <a:rPr lang="en-US" sz="3000" dirty="0"/>
              <a:t>Hash tables have O(1) (CONSTANT!) lookup performance</a:t>
            </a:r>
          </a:p>
          <a:p>
            <a:pPr lvl="1"/>
            <a:r>
              <a:rPr lang="en-US" sz="3000" dirty="0"/>
              <a:t>Hash tables can grow and shrink and this never takes longer!</a:t>
            </a:r>
          </a:p>
          <a:p>
            <a:pPr lvl="1"/>
            <a:r>
              <a:rPr lang="en-US" sz="3000" dirty="0"/>
              <a:t>Long live the hash table!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403147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complexity, aka use </a:t>
            </a:r>
            <a:r>
              <a:rPr lang="en-US" dirty="0" err="1"/>
              <a:t>dicts</a:t>
            </a:r>
            <a:r>
              <a:rPr lang="en-US" dirty="0"/>
              <a:t> and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CA" sz="2600" dirty="0"/>
              <a:t>Membership testing with sets and dictionaries is much faster, O(1), than searching sequences, O(n)</a:t>
            </a:r>
          </a:p>
          <a:p>
            <a:r>
              <a:rPr lang="en-CA" sz="2600" dirty="0"/>
              <a:t>When testing "a in b", b should be a set or dictionary instead of a list or tuple.</a:t>
            </a:r>
          </a:p>
          <a:p>
            <a:r>
              <a:rPr lang="en-CA" dirty="0"/>
              <a:t>Lists perform well as either fixed length arrays or variable length stacks</a:t>
            </a:r>
          </a:p>
          <a:p>
            <a:r>
              <a:rPr lang="en-CA" dirty="0"/>
              <a:t>For queue applications using pop(0) or insert(0,v), </a:t>
            </a:r>
            <a:r>
              <a:rPr lang="en-CA" dirty="0" err="1"/>
              <a:t>collections.deque</a:t>
            </a:r>
            <a:r>
              <a:rPr lang="en-CA" dirty="0"/>
              <a:t>() offers superior O(1) performance</a:t>
            </a:r>
          </a:p>
          <a:p>
            <a:r>
              <a:rPr lang="en-CA" dirty="0"/>
              <a:t>It avoids the O(n) step of rebuilding a full list for each insertion or deletion.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17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C0DA-649D-364E-9351-475452C6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your memory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220-3752-7E41-94B7-478AD19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Use generators when you can!</a:t>
            </a:r>
          </a:p>
          <a:p>
            <a:pPr lvl="1"/>
            <a:r>
              <a:rPr lang="en-CA" dirty="0"/>
              <a:t>We love lazy (on demand) generation of values</a:t>
            </a:r>
          </a:p>
          <a:p>
            <a:pPr lvl="1"/>
            <a:r>
              <a:rPr lang="en-CA" dirty="0"/>
              <a:t>This translates to lower memory usage.</a:t>
            </a:r>
          </a:p>
          <a:p>
            <a:r>
              <a:rPr lang="en-US" dirty="0"/>
              <a:t>Do you need an extra copy?  Should you use the sort method or the sorted function? </a:t>
            </a:r>
          </a:p>
          <a:p>
            <a:r>
              <a:rPr lang="en-US" dirty="0"/>
              <a:t>Try them both out and see the impact when profiling!</a:t>
            </a:r>
          </a:p>
          <a:p>
            <a:r>
              <a:rPr lang="en-US" dirty="0"/>
              <a:t>__slots__* allow us to explicitly declare data members (like properties)</a:t>
            </a:r>
          </a:p>
          <a:p>
            <a:pPr lvl="1"/>
            <a:r>
              <a:rPr lang="en-US" dirty="0"/>
              <a:t>denies the creation of __</a:t>
            </a:r>
            <a:r>
              <a:rPr lang="en-US" dirty="0" err="1"/>
              <a:t>dict</a:t>
            </a:r>
            <a:r>
              <a:rPr lang="en-US" dirty="0"/>
              <a:t>__ and __</a:t>
            </a:r>
            <a:r>
              <a:rPr lang="en-US" dirty="0" err="1"/>
              <a:t>weakref</a:t>
            </a:r>
            <a:r>
              <a:rPr lang="en-US" dirty="0"/>
              <a:t>__ (unless explicitly declared in __slots__ or available in a parent)</a:t>
            </a:r>
          </a:p>
          <a:p>
            <a:pPr lvl="1"/>
            <a:r>
              <a:rPr lang="en-US" dirty="0"/>
              <a:t>the space saved over using __</a:t>
            </a:r>
            <a:r>
              <a:rPr lang="en-US" dirty="0" err="1"/>
              <a:t>dict</a:t>
            </a:r>
            <a:r>
              <a:rPr lang="en-US" dirty="0"/>
              <a:t>__ can be significant</a:t>
            </a:r>
          </a:p>
          <a:p>
            <a:pPr lvl="1"/>
            <a:r>
              <a:rPr lang="en-US" dirty="0"/>
              <a:t>attribute lookup speed can be significantly improved as well.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531AA-5867-8747-935C-C23ED1907E24}"/>
              </a:ext>
            </a:extLst>
          </p:cNvPr>
          <p:cNvSpPr txBox="1"/>
          <p:nvPr/>
        </p:nvSpPr>
        <p:spPr>
          <a:xfrm>
            <a:off x="2046514" y="6498771"/>
            <a:ext cx="616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dirty="0">
                <a:hlinkClick r:id="rId2"/>
              </a:rPr>
              <a:t>https://docs.python.org/3.7/reference/datamodel.html#slots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8948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1617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Courier</vt:lpstr>
      <vt:lpstr>Calibri</vt:lpstr>
      <vt:lpstr>Calibri Light</vt:lpstr>
      <vt:lpstr>Retrospect</vt:lpstr>
      <vt:lpstr>OPTIMIZING PYTHON</vt:lpstr>
      <vt:lpstr>Optimize what needs optimizing</vt:lpstr>
      <vt:lpstr>Step 1: eliminate warnings and errors</vt:lpstr>
      <vt:lpstr>Step 2: validate and verify</vt:lpstr>
      <vt:lpstr>Step 3: remove unnecessary code</vt:lpstr>
      <vt:lpstr>And now the fun stuff</vt:lpstr>
      <vt:lpstr>Time complexity, aka use dicts and sets</vt:lpstr>
      <vt:lpstr>Time complexity, aka use dicts and sets</vt:lpstr>
      <vt:lpstr>Reduce your memory footprint</vt:lpstr>
      <vt:lpstr>Use builtin functions and libraries</vt:lpstr>
      <vt:lpstr>Move calculations outside the loop</vt:lpstr>
      <vt:lpstr>Keep your codebase small</vt:lpstr>
      <vt:lpstr>String concatenation: don’t use +</vt:lpstr>
      <vt:lpstr>What else?</vt:lpstr>
      <vt:lpstr>What else?</vt:lpstr>
      <vt:lpstr>What else?</vt:lpstr>
      <vt:lpstr>What else?</vt:lpstr>
      <vt:lpstr>What else?</vt:lpstr>
      <vt:lpstr>Finally, try decorator caching!</vt:lpstr>
      <vt:lpstr>Finally, try decorator caching!</vt:lpstr>
      <vt:lpstr>Finally, try decorator caching!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</dc:title>
  <dc:creator>Rahul Kukreja</dc:creator>
  <cp:lastModifiedBy>Jeffrey Yim</cp:lastModifiedBy>
  <cp:revision>58</cp:revision>
  <cp:lastPrinted>2019-10-07T18:15:39Z</cp:lastPrinted>
  <dcterms:created xsi:type="dcterms:W3CDTF">2019-10-07T17:34:24Z</dcterms:created>
  <dcterms:modified xsi:type="dcterms:W3CDTF">2020-02-21T20:14:21Z</dcterms:modified>
</cp:coreProperties>
</file>