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</p:sldIdLst>
  <p:sldSz cy="5143500" cx="9144000"/>
  <p:notesSz cx="6858000" cy="9144000"/>
  <p:embeddedFontLst>
    <p:embeddedFont>
      <p:font typeface="Google Sans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6" Type="http://schemas.openxmlformats.org/officeDocument/2006/relationships/font" Target="fonts/GoogleSans-boldItalic.fntdata"/><Relationship Id="rId115" Type="http://schemas.openxmlformats.org/officeDocument/2006/relationships/font" Target="fonts/GoogleSans-italic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GoogleSans-bold.fntdata"/><Relationship Id="rId18" Type="http://schemas.openxmlformats.org/officeDocument/2006/relationships/slide" Target="slides/slide13.xml"/><Relationship Id="rId113" Type="http://schemas.openxmlformats.org/officeDocument/2006/relationships/font" Target="fonts/GoogleSans-regular.fntdata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825bad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825bad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15a3ecad61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15a3ecad61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15a3ecad6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115a3ecad6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15a3ecad61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115a3ecad61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Caveat: their test distribution is exactly the same as their data augmentation, so this is kind of an ideal setting.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15a3ecad61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115a3ecad61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15a3ecad6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15a3ecad6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15a3ecad61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15a3ecad61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15a3ecad6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15a3ecad6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15a3ecad61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115a3ecad61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825bad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825bad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break the matrix into its row vectors.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825badf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825badf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Matrix-vector multiplication can be viewed as taking the dot product between each row and the input 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we now have a score for each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this as telling you </a:t>
            </a:r>
            <a:r>
              <a:rPr b="1" lang="en"/>
              <a:t>how similar each row is to 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825badf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825badf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825badf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5825badf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these similarity scores, we then pass each score through a sigmoid.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small scores get squashed to 0, and the big scores get squashed to 1.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825badf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825badf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want to multiply our vector of similarity scores with the second weight matrix.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825bad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825bad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will use another way to view matrix multiplication.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break the matrix into column vectors.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Matrix-vector multiplication can be viewed as taking a weighted summation of those column vectors, where the weights are specified by those scores on the right.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825badf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5825badf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5825badf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5825badf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most of the weights are near zero, I have just removed them from the picture.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can see that we ended up selecting just two columns from the matrix.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825badf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825badf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5825bad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5825bad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825badf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825badf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5825badf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5825badf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825badf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825badf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5825badf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5825badf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5825badf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5825badf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5825badf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5825badf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5825badf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5825badf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y, we just take the weighted sum of those vectors.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5825badf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5825badf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5825badf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5825badf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5a3ecad61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5a3ecad61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825bad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825bad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5825badf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5825badf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5825badf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15825badf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5825badf0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5825badf0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5825badf0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5825badf0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5825badf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15825badf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5825bad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15825bad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5825bad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5825bad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5825badf0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5825badf0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5825bad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5825bad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5825badf0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15825badf0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helps with scaling, attribution and modular edits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825bad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825bad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5825badf0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5825badf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5825badf0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5825badf0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5825badf0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15825badf0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5825badf0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5825badf0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15a3ecad6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15a3ecad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15a3ecad6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15a3ecad6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5825badf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5825badf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15825badf0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15825badf0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5825badf0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5825badf0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5825badf0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5825badf0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825bad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825bad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5825badf0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5825badf0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15825badf0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15825badf0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5825badf0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5825badf0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15825badf0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15825badf0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15825badf0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15825badf0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15825badf0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15825badf0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5825badf0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5825badf0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5825badf0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5825badf0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15a3ecad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15a3ecad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15825badf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15825badf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825bad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5825bad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15825badf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15825badf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15a3ecad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15a3ecad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15a3ecad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15a3ecad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take the top-k highest scoring values.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15a3ecad6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15a3ecad6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take the top-k highest scoring values.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5a3ecad6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15a3ecad6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5a3ecad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5a3ecad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5a3ecad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15a3ecad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15a3ecad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15a3ecad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increase the score of the good key, and decrease the scores of the </a:t>
            </a:r>
            <a:r>
              <a:rPr lang="en"/>
              <a:t>negative keys.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15a3ecad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15a3ecad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5a3ecad61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5a3ecad61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825bad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825bad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5a3ecad6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5a3ecad6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15a3ecad61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15a3ecad61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5a3eca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5a3eca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15a3ecad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15a3ecad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15a3ecad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15a3ecad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15a3ecad6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15a3ecad6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15a3ecad6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15a3ecad6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15a3ecad6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15a3ecad6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15a3ecad6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15a3ecad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15a3ecad6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15a3ecad6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825bad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825bad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omitted the bias term, just for convenience.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5a3ecad6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15a3ecad6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5a3ecad6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5a3ecad6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15a3ecad61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15a3ecad61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15a3ecad6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15a3ecad6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15a3ecad6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15a3ecad6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5a3ecad61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5a3ecad61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15a3ecad6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115a3ecad6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15a3ecad6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15a3ecad6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15a3ecad6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15a3ecad6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15a3ecad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15a3ecad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825badf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825badf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omitted the bias term, just for convenience.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15a3ecad6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15a3ecad6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15a3ecad6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15a3ecad6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15a3ecad6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15a3ecad6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15a3ecad61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15a3ecad61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15a3ecad6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15a3ecad6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15a3ecad6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15a3ecad6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15a3ecad61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15a3ecad61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15a3ecad6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115a3ecad6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15a3ecad6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115a3ecad6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15a3ecad6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115a3ecad6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476000"/>
            <a:ext cx="75645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rxiv.org/abs/2202.05262" TargetMode="External"/><Relationship Id="rId4" Type="http://schemas.openxmlformats.org/officeDocument/2006/relationships/hyperlink" Target="https://arxiv.org/abs/2202.05262" TargetMode="External"/><Relationship Id="rId5" Type="http://schemas.openxmlformats.org/officeDocument/2006/relationships/hyperlink" Target="https://arxiv.org/abs/2104.08696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arxiv.org/abs/2201.08239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rxiv.org/abs/2201.08239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arxiv.org/abs/2112.09332" TargetMode="External"/><Relationship Id="rId4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arxiv.org/abs/2004.04906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arxiv.org/abs/2202.05262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arxiv.org/abs/1906.00300" TargetMode="External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012.14913" TargetMode="External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arxiv.org/abs/2002.08909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arxiv.org/abs/2109.05052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arxiv.org/abs/2109.05052" TargetMode="External"/><Relationship Id="rId4" Type="http://schemas.openxmlformats.org/officeDocument/2006/relationships/image" Target="../media/image1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arxiv.org/abs/2109.05052" TargetMode="External"/><Relationship Id="rId4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277975"/>
            <a:ext cx="8520600" cy="17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Representing and Using Knowledge in NLP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</a:rPr>
              <a:t>with a focus on memory-augmented models</a:t>
            </a:r>
            <a:endParaRPr i="1" sz="3000">
              <a:solidFill>
                <a:schemeClr val="dk2"/>
              </a:solidFill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85F4"/>
                </a:solidFill>
              </a:rPr>
              <a:t>CS224N</a:t>
            </a:r>
            <a:endParaRPr b="1" sz="2400">
              <a:solidFill>
                <a:srgbClr val="4285F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Kelvin Guu</a:t>
            </a:r>
            <a:endParaRPr sz="200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66026" r="3761" t="0"/>
          <a:stretch/>
        </p:blipFill>
        <p:spPr>
          <a:xfrm>
            <a:off x="6660950" y="2675000"/>
            <a:ext cx="1214150" cy="6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2847025" y="1639375"/>
            <a:ext cx="1457100" cy="266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732250" y="2238175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the first matrix multiply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this problem?</a:t>
            </a:r>
            <a:endParaRPr/>
          </a:p>
        </p:txBody>
      </p:sp>
      <p:sp>
        <p:nvSpPr>
          <p:cNvPr id="1681" name="Google Shape;1681;p112"/>
          <p:cNvSpPr/>
          <p:nvPr/>
        </p:nvSpPr>
        <p:spPr>
          <a:xfrm>
            <a:off x="558925" y="1617200"/>
            <a:ext cx="19035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2" name="Google Shape;1682;p112"/>
          <p:cNvSpPr/>
          <p:nvPr/>
        </p:nvSpPr>
        <p:spPr>
          <a:xfrm>
            <a:off x="3116675" y="1098650"/>
            <a:ext cx="2998800" cy="1482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83" name="Google Shape;1683;p112"/>
          <p:cNvCxnSpPr>
            <a:stCxn id="1681" idx="3"/>
            <a:endCxn id="1682" idx="1"/>
          </p:cNvCxnSpPr>
          <p:nvPr/>
        </p:nvCxnSpPr>
        <p:spPr>
          <a:xfrm>
            <a:off x="2462425" y="1839650"/>
            <a:ext cx="65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4" name="Google Shape;1684;p112"/>
          <p:cNvSpPr/>
          <p:nvPr/>
        </p:nvSpPr>
        <p:spPr>
          <a:xfrm>
            <a:off x="3664325" y="2902125"/>
            <a:ext cx="1903500" cy="44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retrieved</a:t>
            </a:r>
            <a:r>
              <a:rPr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85" name="Google Shape;1685;p112"/>
          <p:cNvCxnSpPr>
            <a:stCxn id="1684" idx="0"/>
            <a:endCxn id="1682" idx="2"/>
          </p:cNvCxnSpPr>
          <p:nvPr/>
        </p:nvCxnSpPr>
        <p:spPr>
          <a:xfrm rot="10800000">
            <a:off x="4616075" y="2580525"/>
            <a:ext cx="0" cy="3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112"/>
          <p:cNvSpPr/>
          <p:nvPr/>
        </p:nvSpPr>
        <p:spPr>
          <a:xfrm>
            <a:off x="3255975" y="1617200"/>
            <a:ext cx="1586700" cy="7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parametric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7" name="Google Shape;1687;p112"/>
          <p:cNvSpPr/>
          <p:nvPr/>
        </p:nvSpPr>
        <p:spPr>
          <a:xfrm>
            <a:off x="5870900" y="2749725"/>
            <a:ext cx="2726700" cy="376800"/>
          </a:xfrm>
          <a:prstGeom prst="wedgeRectCallout">
            <a:avLst>
              <a:gd fmla="val -60409" name="adj1"/>
              <a:gd fmla="val 5791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"... guarded by </a:t>
            </a:r>
            <a:r>
              <a:rPr lang="en" sz="1200" strike="sngStrike"/>
              <a:t>Saint Peter</a:t>
            </a:r>
            <a:endParaRPr sz="12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the United Nations</a:t>
            </a:r>
            <a:r>
              <a:rPr lang="en" sz="1200"/>
              <a:t>"</a:t>
            </a:r>
            <a:endParaRPr sz="1200"/>
          </a:p>
        </p:txBody>
      </p:sp>
      <p:sp>
        <p:nvSpPr>
          <p:cNvPr id="1688" name="Google Shape;1688;p112"/>
          <p:cNvSpPr/>
          <p:nvPr/>
        </p:nvSpPr>
        <p:spPr>
          <a:xfrm>
            <a:off x="5126025" y="1333375"/>
            <a:ext cx="1368600" cy="376800"/>
          </a:xfrm>
          <a:prstGeom prst="wedgeRectCallout">
            <a:avLst>
              <a:gd fmla="val -69359" name="adj1"/>
              <a:gd fmla="val 5541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"Saint Peter"</a:t>
            </a:r>
            <a:endParaRPr sz="1200"/>
          </a:p>
        </p:txBody>
      </p:sp>
      <p:sp>
        <p:nvSpPr>
          <p:cNvPr id="1689" name="Google Shape;1689;p112"/>
          <p:cNvSpPr/>
          <p:nvPr/>
        </p:nvSpPr>
        <p:spPr>
          <a:xfrm>
            <a:off x="7493475" y="1617200"/>
            <a:ext cx="12558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Saint Peter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90" name="Google Shape;1690;p112"/>
          <p:cNvCxnSpPr>
            <a:stCxn id="1682" idx="3"/>
            <a:endCxn id="1689" idx="1"/>
          </p:cNvCxnSpPr>
          <p:nvPr/>
        </p:nvCxnSpPr>
        <p:spPr>
          <a:xfrm>
            <a:off x="6115475" y="1839650"/>
            <a:ext cx="137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112"/>
          <p:cNvSpPr txBox="1"/>
          <p:nvPr>
            <p:ph idx="1" type="body"/>
          </p:nvPr>
        </p:nvSpPr>
        <p:spPr>
          <a:xfrm>
            <a:off x="311700" y="3667075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Modify the retrieved memory so that it no longer agrees with the parametric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13"/>
          <p:cNvSpPr txBox="1"/>
          <p:nvPr>
            <p:ph idx="1" type="body"/>
          </p:nvPr>
        </p:nvSpPr>
        <p:spPr>
          <a:xfrm>
            <a:off x="311700" y="3667075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they change the </a:t>
            </a:r>
            <a:r>
              <a:rPr b="1" i="1" lang="en"/>
              <a:t>gold answer</a:t>
            </a:r>
            <a:r>
              <a:rPr lang="en"/>
              <a:t> to match the retrieved memory.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learns that it cannot trust its parametric memory!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"Data augmentation using </a:t>
            </a:r>
            <a:r>
              <a:rPr b="1" lang="en">
                <a:solidFill>
                  <a:srgbClr val="4285F4"/>
                </a:solidFill>
              </a:rPr>
              <a:t>counterfactual memories</a:t>
            </a:r>
            <a:r>
              <a:rPr lang="en">
                <a:solidFill>
                  <a:srgbClr val="4285F4"/>
                </a:solidFill>
              </a:rPr>
              <a:t>"</a:t>
            </a:r>
            <a:endParaRPr>
              <a:solidFill>
                <a:srgbClr val="4285F4"/>
              </a:solidFill>
            </a:endParaRPr>
          </a:p>
        </p:txBody>
      </p:sp>
      <p:sp>
        <p:nvSpPr>
          <p:cNvPr id="1697" name="Google Shape;1697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this problem?</a:t>
            </a:r>
            <a:endParaRPr/>
          </a:p>
        </p:txBody>
      </p:sp>
      <p:sp>
        <p:nvSpPr>
          <p:cNvPr id="1698" name="Google Shape;1698;p113"/>
          <p:cNvSpPr/>
          <p:nvPr/>
        </p:nvSpPr>
        <p:spPr>
          <a:xfrm>
            <a:off x="558925" y="1617200"/>
            <a:ext cx="19035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9" name="Google Shape;1699;p113"/>
          <p:cNvSpPr/>
          <p:nvPr/>
        </p:nvSpPr>
        <p:spPr>
          <a:xfrm>
            <a:off x="3116675" y="1098650"/>
            <a:ext cx="2998800" cy="1482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00" name="Google Shape;1700;p113"/>
          <p:cNvCxnSpPr>
            <a:stCxn id="1698" idx="3"/>
            <a:endCxn id="1699" idx="1"/>
          </p:cNvCxnSpPr>
          <p:nvPr/>
        </p:nvCxnSpPr>
        <p:spPr>
          <a:xfrm>
            <a:off x="2462425" y="1839650"/>
            <a:ext cx="65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1" name="Google Shape;1701;p113"/>
          <p:cNvSpPr/>
          <p:nvPr/>
        </p:nvSpPr>
        <p:spPr>
          <a:xfrm>
            <a:off x="3664325" y="2902125"/>
            <a:ext cx="1903500" cy="44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retrieved</a:t>
            </a:r>
            <a:r>
              <a:rPr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02" name="Google Shape;1702;p113"/>
          <p:cNvCxnSpPr>
            <a:stCxn id="1701" idx="0"/>
            <a:endCxn id="1699" idx="2"/>
          </p:cNvCxnSpPr>
          <p:nvPr/>
        </p:nvCxnSpPr>
        <p:spPr>
          <a:xfrm rot="10800000">
            <a:off x="4616075" y="2580525"/>
            <a:ext cx="0" cy="3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3" name="Google Shape;1703;p113"/>
          <p:cNvSpPr/>
          <p:nvPr/>
        </p:nvSpPr>
        <p:spPr>
          <a:xfrm>
            <a:off x="3255975" y="1617200"/>
            <a:ext cx="1586700" cy="7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parametric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04" name="Google Shape;1704;p113"/>
          <p:cNvSpPr/>
          <p:nvPr/>
        </p:nvSpPr>
        <p:spPr>
          <a:xfrm>
            <a:off x="5870900" y="2749725"/>
            <a:ext cx="2726700" cy="376800"/>
          </a:xfrm>
          <a:prstGeom prst="wedgeRectCallout">
            <a:avLst>
              <a:gd fmla="val -60409" name="adj1"/>
              <a:gd fmla="val 5791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"... guarded by </a:t>
            </a:r>
            <a:r>
              <a:rPr lang="en" sz="1200" strike="sngStrike"/>
              <a:t>Saint Peter</a:t>
            </a:r>
            <a:endParaRPr sz="12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the United Nations</a:t>
            </a:r>
            <a:r>
              <a:rPr lang="en" sz="1200"/>
              <a:t>"</a:t>
            </a:r>
            <a:endParaRPr sz="1200"/>
          </a:p>
        </p:txBody>
      </p:sp>
      <p:sp>
        <p:nvSpPr>
          <p:cNvPr id="1705" name="Google Shape;1705;p113"/>
          <p:cNvSpPr/>
          <p:nvPr/>
        </p:nvSpPr>
        <p:spPr>
          <a:xfrm>
            <a:off x="5126025" y="1333375"/>
            <a:ext cx="1368600" cy="376800"/>
          </a:xfrm>
          <a:prstGeom prst="wedgeRectCallout">
            <a:avLst>
              <a:gd fmla="val -69359" name="adj1"/>
              <a:gd fmla="val 5541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"Saint Peter"</a:t>
            </a:r>
            <a:endParaRPr sz="1200"/>
          </a:p>
        </p:txBody>
      </p:sp>
      <p:sp>
        <p:nvSpPr>
          <p:cNvPr id="1706" name="Google Shape;1706;p113"/>
          <p:cNvSpPr/>
          <p:nvPr/>
        </p:nvSpPr>
        <p:spPr>
          <a:xfrm>
            <a:off x="7493475" y="1617200"/>
            <a:ext cx="13779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strike="sng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Saint Peter</a:t>
            </a:r>
            <a:endParaRPr i="1" sz="1300" strike="sng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United Nations</a:t>
            </a:r>
            <a:endParaRPr b="1" i="1" sz="13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07" name="Google Shape;1707;p113"/>
          <p:cNvCxnSpPr>
            <a:stCxn id="1699" idx="3"/>
            <a:endCxn id="1706" idx="1"/>
          </p:cNvCxnSpPr>
          <p:nvPr/>
        </p:nvCxnSpPr>
        <p:spPr>
          <a:xfrm>
            <a:off x="6115475" y="1839650"/>
            <a:ext cx="137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14"/>
          <p:cNvSpPr txBox="1"/>
          <p:nvPr/>
        </p:nvSpPr>
        <p:spPr>
          <a:xfrm>
            <a:off x="734550" y="913175"/>
            <a:ext cx="76809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M = old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 / (old + new)</a:t>
            </a:r>
            <a:endParaRPr sz="3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Google Sans"/>
                <a:ea typeface="Google Sans"/>
                <a:cs typeface="Google Sans"/>
                <a:sym typeface="Google Sans"/>
              </a:rPr>
              <a:t>% of the time where model incorrectly reverts to original answer.</a:t>
            </a:r>
            <a:endParaRPr sz="2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(ignoring cases where it produces neither old nor new answer)</a:t>
            </a:r>
            <a:endParaRPr i="1"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3" name="Google Shape;1713;p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work?</a:t>
            </a:r>
            <a:endParaRPr/>
          </a:p>
        </p:txBody>
      </p:sp>
      <p:pic>
        <p:nvPicPr>
          <p:cNvPr id="1714" name="Google Shape;1714;p1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446475"/>
            <a:ext cx="7133451" cy="2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challenges</a:t>
            </a:r>
            <a:endParaRPr/>
          </a:p>
        </p:txBody>
      </p:sp>
      <p:sp>
        <p:nvSpPr>
          <p:cNvPr id="1720" name="Google Shape;1720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Underutilization:</a:t>
            </a:r>
            <a:r>
              <a:rPr lang="en"/>
              <a:t> model ignores retrieved memories.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b="1" lang="en"/>
              <a:t>Overreliance:</a:t>
            </a:r>
            <a:r>
              <a:rPr lang="en"/>
              <a:t> model depends too much on memories!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116"/>
          <p:cNvSpPr txBox="1"/>
          <p:nvPr>
            <p:ph idx="1" type="body"/>
          </p:nvPr>
        </p:nvSpPr>
        <p:spPr>
          <a:xfrm>
            <a:off x="235500" y="1076275"/>
            <a:ext cx="52236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Query:</a:t>
            </a:r>
            <a:r>
              <a:rPr lang="en"/>
              <a:t> "What year was the Eiffel Tower built?"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Answer:</a:t>
            </a:r>
            <a:r>
              <a:rPr lang="en"/>
              <a:t> 1889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4285F4"/>
              </a:buClr>
              <a:buSzPct val="100000"/>
              <a:buChar char="●"/>
            </a:pPr>
            <a:r>
              <a:rPr b="1" lang="en">
                <a:solidFill>
                  <a:srgbClr val="4285F4"/>
                </a:solidFill>
              </a:rPr>
              <a:t>Typical</a:t>
            </a:r>
            <a:r>
              <a:rPr b="1" lang="en">
                <a:solidFill>
                  <a:srgbClr val="4285F4"/>
                </a:solidFill>
              </a:rPr>
              <a:t> memory</a:t>
            </a:r>
            <a:r>
              <a:rPr b="1" lang="en">
                <a:solidFill>
                  <a:srgbClr val="4285F4"/>
                </a:solidFill>
              </a:rPr>
              <a:t>:</a:t>
            </a:r>
            <a:r>
              <a:rPr lang="en">
                <a:solidFill>
                  <a:srgbClr val="4285F4"/>
                </a:solidFill>
              </a:rPr>
              <a:t> "... work on the Eiffel Tower was completed in </a:t>
            </a:r>
            <a:r>
              <a:rPr lang="en" u="sng">
                <a:solidFill>
                  <a:srgbClr val="4285F4"/>
                </a:solidFill>
              </a:rPr>
              <a:t>1889</a:t>
            </a:r>
            <a:r>
              <a:rPr lang="en">
                <a:solidFill>
                  <a:srgbClr val="4285F4"/>
                </a:solidFill>
              </a:rPr>
              <a:t>."</a:t>
            </a:r>
            <a:endParaRPr>
              <a:solidFill>
                <a:srgbClr val="4285F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too much word overlap.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Reader learns that "</a:t>
            </a:r>
            <a:r>
              <a:rPr b="1" lang="en"/>
              <a:t>completed</a:t>
            </a:r>
            <a:r>
              <a:rPr lang="en"/>
              <a:t>" means "</a:t>
            </a:r>
            <a:r>
              <a:rPr b="1" lang="en"/>
              <a:t>built</a:t>
            </a:r>
            <a:r>
              <a:rPr lang="en"/>
              <a:t>"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ct val="100000"/>
              <a:buChar char="●"/>
            </a:pPr>
            <a:r>
              <a:rPr b="1" lang="en">
                <a:solidFill>
                  <a:srgbClr val="4285F4"/>
                </a:solidFill>
              </a:rPr>
              <a:t>"Too easy" memory:</a:t>
            </a:r>
            <a:r>
              <a:rPr lang="en">
                <a:solidFill>
                  <a:srgbClr val="4285F4"/>
                </a:solidFill>
              </a:rPr>
              <a:t> "The Eiffel Tower was built in the year </a:t>
            </a:r>
            <a:r>
              <a:rPr lang="en" u="sng">
                <a:solidFill>
                  <a:srgbClr val="4285F4"/>
                </a:solidFill>
              </a:rPr>
              <a:t>1889</a:t>
            </a:r>
            <a:r>
              <a:rPr lang="en">
                <a:solidFill>
                  <a:srgbClr val="4285F4"/>
                </a:solidFill>
              </a:rPr>
              <a:t>."</a:t>
            </a:r>
            <a:endParaRPr>
              <a:solidFill>
                <a:srgbClr val="4285F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Heavy word overlap.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does not learn to paraphrase.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ct val="100000"/>
              <a:buChar char="●"/>
            </a:pPr>
            <a:r>
              <a:rPr b="1" lang="en">
                <a:solidFill>
                  <a:srgbClr val="4285F4"/>
                </a:solidFill>
              </a:rPr>
              <a:t>Challenging memory:</a:t>
            </a:r>
            <a:r>
              <a:rPr lang="en">
                <a:solidFill>
                  <a:srgbClr val="4285F4"/>
                </a:solidFill>
              </a:rPr>
              <a:t> "Paris's tallest tower finished the same year Van Gogh painted The Starry Night".</a:t>
            </a:r>
            <a:endParaRPr>
              <a:solidFill>
                <a:srgbClr val="4285F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Answer doesn't even directly appear -- requires inferences about other events.</a:t>
            </a:r>
            <a:endParaRPr/>
          </a:p>
        </p:txBody>
      </p:sp>
      <p:sp>
        <p:nvSpPr>
          <p:cNvPr id="1726" name="Google Shape;1726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your memories are "too easy"</a:t>
            </a:r>
            <a:endParaRPr/>
          </a:p>
        </p:txBody>
      </p:sp>
      <p:grpSp>
        <p:nvGrpSpPr>
          <p:cNvPr id="1727" name="Google Shape;1727;p116"/>
          <p:cNvGrpSpPr/>
          <p:nvPr/>
        </p:nvGrpSpPr>
        <p:grpSpPr>
          <a:xfrm>
            <a:off x="5459100" y="1018925"/>
            <a:ext cx="3363550" cy="2042750"/>
            <a:chOff x="5459100" y="1018925"/>
            <a:chExt cx="3363550" cy="2042750"/>
          </a:xfrm>
        </p:grpSpPr>
        <p:cxnSp>
          <p:nvCxnSpPr>
            <p:cNvPr id="1728" name="Google Shape;1728;p116"/>
            <p:cNvCxnSpPr>
              <a:stCxn id="1725" idx="3"/>
              <a:endCxn id="1729" idx="1"/>
            </p:cNvCxnSpPr>
            <p:nvPr/>
          </p:nvCxnSpPr>
          <p:spPr>
            <a:xfrm flipH="1" rot="10800000">
              <a:off x="5459100" y="1542175"/>
              <a:ext cx="1051500" cy="1519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1729" name="Google Shape;1729;p116"/>
            <p:cNvSpPr txBox="1"/>
            <p:nvPr/>
          </p:nvSpPr>
          <p:spPr>
            <a:xfrm>
              <a:off x="6510550" y="1018925"/>
              <a:ext cx="23121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If all your training memories are like this, Reader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never learns to handle paraphrase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.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730" name="Google Shape;1730;p116"/>
          <p:cNvGrpSpPr/>
          <p:nvPr/>
        </p:nvGrpSpPr>
        <p:grpSpPr>
          <a:xfrm>
            <a:off x="5442250" y="3381125"/>
            <a:ext cx="3380400" cy="1262100"/>
            <a:chOff x="5442250" y="3381125"/>
            <a:chExt cx="3380400" cy="1262100"/>
          </a:xfrm>
        </p:grpSpPr>
        <p:sp>
          <p:nvSpPr>
            <p:cNvPr id="1731" name="Google Shape;1731;p116"/>
            <p:cNvSpPr txBox="1"/>
            <p:nvPr/>
          </p:nvSpPr>
          <p:spPr>
            <a:xfrm>
              <a:off x="6510550" y="3381125"/>
              <a:ext cx="23121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If all your training memories are like this, Reader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can't figure it out, and may revert back to its parametric memory.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732" name="Google Shape;1732;p116"/>
            <p:cNvCxnSpPr>
              <a:endCxn id="1731" idx="1"/>
            </p:cNvCxnSpPr>
            <p:nvPr/>
          </p:nvCxnSpPr>
          <p:spPr>
            <a:xfrm flipH="1" rot="10800000">
              <a:off x="5442250" y="4012175"/>
              <a:ext cx="1068300" cy="15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1733" name="Google Shape;1733;p116"/>
          <p:cNvSpPr txBox="1"/>
          <p:nvPr/>
        </p:nvSpPr>
        <p:spPr>
          <a:xfrm>
            <a:off x="6510550" y="2153300"/>
            <a:ext cx="23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Possible fix: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at train time, filter out some % memories that have high lexical overlap.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739" name="Google Shape;1739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Getting your model to use memory is not hard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Text fusion:</a:t>
            </a:r>
            <a:r>
              <a:rPr lang="en"/>
              <a:t> Pass it as another text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Label smearing:</a:t>
            </a:r>
            <a:r>
              <a:rPr lang="en"/>
              <a:t> If each memory comes with a label, just copy the label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But getting your model to </a:t>
            </a:r>
            <a:r>
              <a:rPr b="1" lang="en">
                <a:solidFill>
                  <a:srgbClr val="4285F4"/>
                </a:solidFill>
              </a:rPr>
              <a:t>use memory correctly</a:t>
            </a:r>
            <a:r>
              <a:rPr lang="en">
                <a:solidFill>
                  <a:srgbClr val="4285F4"/>
                </a:solidFill>
              </a:rPr>
              <a:t> is harder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Underutilization:</a:t>
            </a:r>
            <a:r>
              <a:rPr lang="en"/>
              <a:t> if the model's </a:t>
            </a:r>
            <a:r>
              <a:rPr b="1" lang="en"/>
              <a:t>parametric </a:t>
            </a:r>
            <a:r>
              <a:rPr b="1" lang="en"/>
              <a:t>memory</a:t>
            </a:r>
            <a:r>
              <a:rPr lang="en"/>
              <a:t> is strong, it may prefer that over your </a:t>
            </a:r>
            <a:r>
              <a:rPr b="1" lang="en"/>
              <a:t>external memory</a:t>
            </a:r>
            <a:r>
              <a:rPr lang="en"/>
              <a:t>.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b="1" lang="en"/>
              <a:t>Overreliance:</a:t>
            </a:r>
            <a:r>
              <a:rPr lang="en"/>
              <a:t> if your memories are "too easy", it spoils the Reader: reader never learns to read deeply.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18"/>
          <p:cNvSpPr txBox="1"/>
          <p:nvPr>
            <p:ph type="title"/>
          </p:nvPr>
        </p:nvSpPr>
        <p:spPr>
          <a:xfrm>
            <a:off x="265500" y="1476000"/>
            <a:ext cx="75645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end</a:t>
            </a:r>
            <a:endParaRPr sz="28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language models </a:t>
            </a:r>
            <a:r>
              <a:rPr b="1" lang="en"/>
              <a:t>currently</a:t>
            </a:r>
            <a:r>
              <a:rPr lang="en"/>
              <a:t> represent knowledge?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a good knowledge representation?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build better representations? → </a:t>
            </a:r>
            <a:r>
              <a:rPr b="1" lang="en"/>
              <a:t>Memory-augmented models</a:t>
            </a:r>
            <a:endParaRPr b="1"/>
          </a:p>
        </p:txBody>
      </p:sp>
      <p:sp>
        <p:nvSpPr>
          <p:cNvPr id="1750" name="Google Shape;1750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2847025" y="163937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4732250" y="2238175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847025" y="206335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2847025" y="248732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847025" y="291130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847025" y="333527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2847025" y="375925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W</a:t>
            </a:r>
            <a:r>
              <a:rPr baseline="-25000" lang="en"/>
              <a:t>1</a:t>
            </a:r>
            <a:r>
              <a:rPr lang="en"/>
              <a:t> into row vectors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66026" r="3761" t="0"/>
          <a:stretch/>
        </p:blipFill>
        <p:spPr>
          <a:xfrm>
            <a:off x="6660950" y="2675000"/>
            <a:ext cx="1214150" cy="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2847025" y="163937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2250" y="2238175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2847025" y="206335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847025" y="248732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847025" y="291130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2847025" y="3335275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847025" y="3759250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0" name="Google Shape;150;p24"/>
          <p:cNvCxnSpPr>
            <a:stCxn id="143" idx="3"/>
            <a:endCxn id="144" idx="1"/>
          </p:cNvCxnSpPr>
          <p:nvPr/>
        </p:nvCxnSpPr>
        <p:spPr>
          <a:xfrm>
            <a:off x="4304125" y="1815475"/>
            <a:ext cx="428100" cy="11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>
            <a:stCxn id="145" idx="3"/>
            <a:endCxn id="144" idx="1"/>
          </p:cNvCxnSpPr>
          <p:nvPr/>
        </p:nvCxnSpPr>
        <p:spPr>
          <a:xfrm>
            <a:off x="4304125" y="2239450"/>
            <a:ext cx="4281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>
            <a:stCxn id="146" idx="3"/>
            <a:endCxn id="144" idx="1"/>
          </p:cNvCxnSpPr>
          <p:nvPr/>
        </p:nvCxnSpPr>
        <p:spPr>
          <a:xfrm>
            <a:off x="4304125" y="2663425"/>
            <a:ext cx="428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>
            <a:stCxn id="149" idx="3"/>
            <a:endCxn id="144" idx="1"/>
          </p:cNvCxnSpPr>
          <p:nvPr/>
        </p:nvCxnSpPr>
        <p:spPr>
          <a:xfrm flipH="1" rot="10800000">
            <a:off x="4304125" y="2969650"/>
            <a:ext cx="428100" cy="9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>
            <a:stCxn id="148" idx="3"/>
            <a:endCxn id="144" idx="1"/>
          </p:cNvCxnSpPr>
          <p:nvPr/>
        </p:nvCxnSpPr>
        <p:spPr>
          <a:xfrm flipH="1" rot="10800000">
            <a:off x="4304125" y="2969575"/>
            <a:ext cx="4281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>
            <a:stCxn id="147" idx="3"/>
            <a:endCxn id="144" idx="1"/>
          </p:cNvCxnSpPr>
          <p:nvPr/>
        </p:nvCxnSpPr>
        <p:spPr>
          <a:xfrm flipH="1" rot="10800000">
            <a:off x="4304125" y="2969800"/>
            <a:ext cx="4281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24"/>
          <p:cNvGrpSpPr/>
          <p:nvPr/>
        </p:nvGrpSpPr>
        <p:grpSpPr>
          <a:xfrm>
            <a:off x="1138725" y="1639375"/>
            <a:ext cx="1479650" cy="2472075"/>
            <a:chOff x="1138725" y="1639375"/>
            <a:chExt cx="1479650" cy="2472075"/>
          </a:xfrm>
        </p:grpSpPr>
        <p:sp>
          <p:nvSpPr>
            <p:cNvPr id="157" name="Google Shape;157;p24"/>
            <p:cNvSpPr/>
            <p:nvPr/>
          </p:nvSpPr>
          <p:spPr>
            <a:xfrm>
              <a:off x="1138725" y="1639375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-10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138725" y="2063350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12.1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138725" y="2487325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63.0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38725" y="2911300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-1.2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138725" y="3335275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-4.4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138725" y="3759250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-5.1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795475" y="2707975"/>
              <a:ext cx="8229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=</a:t>
            </a:r>
            <a:r>
              <a:rPr lang="en"/>
              <a:t> dot-product of each row vector against x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66026" r="3761" t="0"/>
          <a:stretch/>
        </p:blipFill>
        <p:spPr>
          <a:xfrm>
            <a:off x="6660950" y="2675000"/>
            <a:ext cx="1214150" cy="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2891325" y="163937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891325" y="20633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891325" y="24873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2891325" y="291130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-1.2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891325" y="333527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-4.4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2891325" y="37592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-5.1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of first matrix multiplication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66026" r="3761" t="0"/>
          <a:stretch/>
        </p:blipFill>
        <p:spPr>
          <a:xfrm>
            <a:off x="6660950" y="2675000"/>
            <a:ext cx="1214150" cy="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181325" y="2238475"/>
            <a:ext cx="22212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6"/>
          <p:cNvGrpSpPr/>
          <p:nvPr/>
        </p:nvGrpSpPr>
        <p:grpSpPr>
          <a:xfrm>
            <a:off x="1159125" y="1639375"/>
            <a:ext cx="1462900" cy="2472075"/>
            <a:chOff x="1159125" y="1639375"/>
            <a:chExt cx="1462900" cy="2472075"/>
          </a:xfrm>
        </p:grpSpPr>
        <p:sp>
          <p:nvSpPr>
            <p:cNvPr id="184" name="Google Shape;184;p26"/>
            <p:cNvSpPr/>
            <p:nvPr/>
          </p:nvSpPr>
          <p:spPr>
            <a:xfrm>
              <a:off x="1799125" y="2675000"/>
              <a:ext cx="8229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159125" y="163937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159125" y="2063350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12.1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1159125" y="2487325"/>
              <a:ext cx="428100" cy="35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63.0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159125" y="291130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159125" y="333527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159125" y="375925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891325" y="163937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2891325" y="20633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891325" y="24873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2891325" y="291130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-1.2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2891325" y="333527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-4.4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2891325" y="37592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-5.1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everything through nonlinearity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755" y="2185575"/>
            <a:ext cx="2596145" cy="1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725" y="2673875"/>
            <a:ext cx="1950533" cy="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4181325" y="2238475"/>
            <a:ext cx="12915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207125" y="16393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4207125" y="20633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207125" y="24873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207125" y="291130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207125" y="33352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4207125" y="375925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1" name="Google Shape;211;p27"/>
          <p:cNvSpPr/>
          <p:nvPr/>
        </p:nvSpPr>
        <p:spPr>
          <a:xfrm rot="-5400000">
            <a:off x="1773200" y="1639375"/>
            <a:ext cx="1457100" cy="266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1669850" y="2631175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perform second matrix multiply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75" y="2696875"/>
            <a:ext cx="25694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4181325" y="2238475"/>
            <a:ext cx="12915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4207125" y="16393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4207125" y="20633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207125" y="24873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4207125" y="291130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207125" y="33352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207125" y="375925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28"/>
          <p:cNvSpPr/>
          <p:nvPr/>
        </p:nvSpPr>
        <p:spPr>
          <a:xfrm rot="-5400000">
            <a:off x="6554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7" name="Google Shape;227;p28"/>
          <p:cNvSpPr/>
          <p:nvPr/>
        </p:nvSpPr>
        <p:spPr>
          <a:xfrm rot="-5400000">
            <a:off x="11287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8" name="Google Shape;228;p28"/>
          <p:cNvSpPr/>
          <p:nvPr/>
        </p:nvSpPr>
        <p:spPr>
          <a:xfrm rot="-5400000">
            <a:off x="16021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9" name="Google Shape;229;p28"/>
          <p:cNvSpPr/>
          <p:nvPr/>
        </p:nvSpPr>
        <p:spPr>
          <a:xfrm rot="-5400000">
            <a:off x="20754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0" name="Google Shape;230;p28"/>
          <p:cNvSpPr/>
          <p:nvPr/>
        </p:nvSpPr>
        <p:spPr>
          <a:xfrm rot="-5400000">
            <a:off x="25488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1" name="Google Shape;231;p28"/>
          <p:cNvSpPr/>
          <p:nvPr/>
        </p:nvSpPr>
        <p:spPr>
          <a:xfrm rot="-5400000">
            <a:off x="30221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W</a:t>
            </a:r>
            <a:r>
              <a:rPr baseline="-25000" lang="en"/>
              <a:t>2</a:t>
            </a:r>
            <a:r>
              <a:rPr lang="en"/>
              <a:t> into column vectors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75" y="2696875"/>
            <a:ext cx="25694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4181325" y="2238475"/>
            <a:ext cx="12915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16990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643250" y="18204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2118100" y="18204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259295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306780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354265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9"/>
          <p:cNvSpPr/>
          <p:nvPr/>
        </p:nvSpPr>
        <p:spPr>
          <a:xfrm rot="-5400000">
            <a:off x="6554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29"/>
          <p:cNvSpPr/>
          <p:nvPr/>
        </p:nvSpPr>
        <p:spPr>
          <a:xfrm rot="-5400000">
            <a:off x="11287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7" name="Google Shape;247;p29"/>
          <p:cNvSpPr/>
          <p:nvPr/>
        </p:nvSpPr>
        <p:spPr>
          <a:xfrm rot="-5400000">
            <a:off x="16021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8" name="Google Shape;248;p29"/>
          <p:cNvSpPr/>
          <p:nvPr/>
        </p:nvSpPr>
        <p:spPr>
          <a:xfrm rot="-5400000">
            <a:off x="20754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9" name="Google Shape;249;p29"/>
          <p:cNvSpPr/>
          <p:nvPr/>
        </p:nvSpPr>
        <p:spPr>
          <a:xfrm rot="-5400000">
            <a:off x="25488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0" name="Google Shape;250;p29"/>
          <p:cNvSpPr/>
          <p:nvPr/>
        </p:nvSpPr>
        <p:spPr>
          <a:xfrm rot="-5400000">
            <a:off x="30221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=</a:t>
            </a:r>
            <a:r>
              <a:rPr lang="en"/>
              <a:t> linear combination of column vectors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75" y="2696875"/>
            <a:ext cx="25694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4181325" y="2238475"/>
            <a:ext cx="12915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643250" y="18204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2118100" y="18204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0" name="Google Shape;260;p30"/>
          <p:cNvSpPr/>
          <p:nvPr/>
        </p:nvSpPr>
        <p:spPr>
          <a:xfrm rot="-5400000">
            <a:off x="11287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1" name="Google Shape;261;p30"/>
          <p:cNvSpPr/>
          <p:nvPr/>
        </p:nvSpPr>
        <p:spPr>
          <a:xfrm rot="-5400000">
            <a:off x="16021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column vectors get no weight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75" y="2696875"/>
            <a:ext cx="25694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4181325" y="2238475"/>
            <a:ext cx="1291500" cy="14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481450" y="18204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489700" y="18204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31"/>
          <p:cNvSpPr/>
          <p:nvPr/>
        </p:nvSpPr>
        <p:spPr>
          <a:xfrm rot="-5400000">
            <a:off x="1966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31"/>
          <p:cNvSpPr/>
          <p:nvPr/>
        </p:nvSpPr>
        <p:spPr>
          <a:xfrm rot="-5400000">
            <a:off x="29737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2951675" y="2571750"/>
            <a:ext cx="49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+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74" name="Google Shape;274;p31"/>
          <p:cNvGrpSpPr/>
          <p:nvPr/>
        </p:nvGrpSpPr>
        <p:grpSpPr>
          <a:xfrm>
            <a:off x="798500" y="2178750"/>
            <a:ext cx="1531825" cy="1463100"/>
            <a:chOff x="798500" y="2178750"/>
            <a:chExt cx="1531825" cy="1463100"/>
          </a:xfrm>
        </p:grpSpPr>
        <p:sp>
          <p:nvSpPr>
            <p:cNvPr id="275" name="Google Shape;275;p31"/>
            <p:cNvSpPr/>
            <p:nvPr/>
          </p:nvSpPr>
          <p:spPr>
            <a:xfrm>
              <a:off x="1507425" y="2707975"/>
              <a:ext cx="8229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798500" y="2178750"/>
              <a:ext cx="375600" cy="146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77" name="Google Shape;2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75" y="2696875"/>
            <a:ext cx="256941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228675"/>
            <a:ext cx="8520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Diagnosing a medical patient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Fixing a car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Performing novel scientific research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Filing corporate taxes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"Intelligence" is required, but </a:t>
            </a:r>
            <a:r>
              <a:rPr b="1" lang="en" sz="1500">
                <a:solidFill>
                  <a:schemeClr val="accent1"/>
                </a:solidFill>
              </a:rPr>
              <a:t>domain knowledge</a:t>
            </a:r>
            <a:r>
              <a:rPr lang="en" sz="1500"/>
              <a:t> is just as important.</a:t>
            </a:r>
            <a:endParaRPr sz="1500"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57725" y="3090300"/>
            <a:ext cx="78699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part of the intestine most commonly affected by Crohn's disease is ______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GPT-2: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the rectum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Correct answer: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the ileum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 tasks that AI cannot solve today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pSp>
        <p:nvGrpSpPr>
          <p:cNvPr id="284" name="Google Shape;284;p32"/>
          <p:cNvGrpSpPr/>
          <p:nvPr/>
        </p:nvGrpSpPr>
        <p:grpSpPr>
          <a:xfrm>
            <a:off x="4178650" y="1674275"/>
            <a:ext cx="1067175" cy="2472075"/>
            <a:chOff x="4178650" y="1674275"/>
            <a:chExt cx="1067175" cy="2472075"/>
          </a:xfrm>
        </p:grpSpPr>
        <p:sp>
          <p:nvSpPr>
            <p:cNvPr id="285" name="Google Shape;285;p32"/>
            <p:cNvSpPr/>
            <p:nvPr/>
          </p:nvSpPr>
          <p:spPr>
            <a:xfrm>
              <a:off x="4712125" y="2779375"/>
              <a:ext cx="5337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4178650" y="167427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4178650" y="2098250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12.1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4178650" y="2522225"/>
              <a:ext cx="428100" cy="35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63.0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4178650" y="294620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4178650" y="337017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4178650" y="379415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92" name="Google Shape;292;p32"/>
          <p:cNvGrpSpPr/>
          <p:nvPr/>
        </p:nvGrpSpPr>
        <p:grpSpPr>
          <a:xfrm>
            <a:off x="1247600" y="2241175"/>
            <a:ext cx="2791850" cy="1457100"/>
            <a:chOff x="1247600" y="2241175"/>
            <a:chExt cx="2791850" cy="1457100"/>
          </a:xfrm>
        </p:grpSpPr>
        <p:sp>
          <p:nvSpPr>
            <p:cNvPr id="293" name="Google Shape;293;p32"/>
            <p:cNvSpPr/>
            <p:nvPr/>
          </p:nvSpPr>
          <p:spPr>
            <a:xfrm rot="-5400000">
              <a:off x="73160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 rot="-5400000">
              <a:off x="120495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 rot="-5400000">
              <a:off x="167830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 rot="-5400000">
              <a:off x="215165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262500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 rot="-5400000">
              <a:off x="3098350" y="2757175"/>
              <a:ext cx="1457100" cy="425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1811625" y="2631175"/>
              <a:ext cx="1663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</a:t>
              </a:r>
              <a:r>
                <a:rPr baseline="-25000" lang="en" sz="32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baseline="-25000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300" name="Google Shape;300;p32"/>
          <p:cNvGrpSpPr/>
          <p:nvPr/>
        </p:nvGrpSpPr>
        <p:grpSpPr>
          <a:xfrm>
            <a:off x="5411500" y="1674263"/>
            <a:ext cx="3265075" cy="2472075"/>
            <a:chOff x="5411500" y="1674263"/>
            <a:chExt cx="3265075" cy="2472075"/>
          </a:xfrm>
        </p:grpSpPr>
        <p:sp>
          <p:nvSpPr>
            <p:cNvPr id="301" name="Google Shape;301;p32"/>
            <p:cNvSpPr/>
            <p:nvPr/>
          </p:nvSpPr>
          <p:spPr>
            <a:xfrm>
              <a:off x="6644350" y="1674263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8300975" y="2273063"/>
              <a:ext cx="375600" cy="146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latin typeface="Google Sans"/>
                  <a:ea typeface="Google Sans"/>
                  <a:cs typeface="Google Sans"/>
                  <a:sym typeface="Google Sans"/>
                </a:rPr>
                <a:t>x</a:t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6644350" y="2098238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644350" y="2522213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644350" y="2946188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644350" y="3370163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644350" y="3794138"/>
              <a:ext cx="1457100" cy="352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3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411500" y="167426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-10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411500" y="209823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12.1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411500" y="252221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63.0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411500" y="294618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-1.2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411500" y="337016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-4.4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5411500" y="379413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-5.1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959225" y="2779375"/>
              <a:ext cx="5337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 txBox="1"/>
            <p:nvPr/>
          </p:nvSpPr>
          <p:spPr>
            <a:xfrm>
              <a:off x="6565050" y="2571763"/>
              <a:ext cx="1663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</a:t>
              </a:r>
              <a:r>
                <a:rPr baseline="-25000" lang="en" sz="32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baseline="-25000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5411500" y="16742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5411500" y="20982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5411500" y="252221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5411500" y="294618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-1.2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5411500" y="33701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-4.4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5411500" y="37941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-5.1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59592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47121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 rot="-5400000">
            <a:off x="7316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8" name="Google Shape;338;p33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9" name="Google Shape;339;p33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0" name="Google Shape;340;p33"/>
          <p:cNvSpPr/>
          <p:nvPr/>
        </p:nvSpPr>
        <p:spPr>
          <a:xfrm rot="-5400000">
            <a:off x="21516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1" name="Google Shape;341;p33"/>
          <p:cNvSpPr/>
          <p:nvPr/>
        </p:nvSpPr>
        <p:spPr>
          <a:xfrm rot="-5400000">
            <a:off x="26250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33"/>
          <p:cNvSpPr/>
          <p:nvPr/>
        </p:nvSpPr>
        <p:spPr>
          <a:xfrm rot="-5400000">
            <a:off x="30983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124610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1719450" y="18204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2194300" y="18204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266915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314400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3618850" y="18204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1811625" y="2631175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6565050" y="2571763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5411500" y="16742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5411500" y="20982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5411500" y="252221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5411500" y="294618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-1.2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5411500" y="33701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-4.4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5411500" y="37941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-5.1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59592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47121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3" name="Google Shape;373;p34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1719450" y="1820425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2194300" y="18204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1054871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546900" y="2238175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6565050" y="2571763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5411500" y="16742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5411500" y="20982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5411500" y="252221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411500" y="294618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-1.2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5411500" y="33701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-4.4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5411500" y="37941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-5.1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59592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47121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-5400000">
            <a:off x="7316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1" name="Google Shape;401;p35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35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35"/>
          <p:cNvSpPr/>
          <p:nvPr/>
        </p:nvSpPr>
        <p:spPr>
          <a:xfrm rot="-5400000">
            <a:off x="21516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4" name="Google Shape;404;p35"/>
          <p:cNvSpPr/>
          <p:nvPr/>
        </p:nvSpPr>
        <p:spPr>
          <a:xfrm rot="-5400000">
            <a:off x="26250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5" name="Google Shape;405;p35"/>
          <p:cNvSpPr/>
          <p:nvPr/>
        </p:nvSpPr>
        <p:spPr>
          <a:xfrm rot="-5400000">
            <a:off x="30983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1600450" y="3852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values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365950" y="43246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keys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4178650" y="16742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4178650" y="2098250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12.1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4178650" y="2522225"/>
            <a:ext cx="428100" cy="3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63.0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4178650" y="294620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4178650" y="33701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178650" y="379415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1811625" y="2631175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6565050" y="2571763"/>
            <a:ext cx="166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3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 sz="3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3379625" y="4193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selector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1 0 0 0 0 0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0 1 0 0 0 0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0 0 1 0 0 0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0 0 0 1 0 0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0 0 0 0 1 0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0 0 0 0 0 1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9" name="Google Shape;429;p36"/>
          <p:cNvSpPr/>
          <p:nvPr/>
        </p:nvSpPr>
        <p:spPr>
          <a:xfrm rot="-5400000">
            <a:off x="7316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0" name="Google Shape;430;p36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1" name="Google Shape;431;p36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2" name="Google Shape;432;p36"/>
          <p:cNvSpPr/>
          <p:nvPr/>
        </p:nvSpPr>
        <p:spPr>
          <a:xfrm rot="-5400000">
            <a:off x="21516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3" name="Google Shape;433;p36"/>
          <p:cNvSpPr/>
          <p:nvPr/>
        </p:nvSpPr>
        <p:spPr>
          <a:xfrm rot="-5400000">
            <a:off x="26250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36"/>
          <p:cNvSpPr/>
          <p:nvPr/>
        </p:nvSpPr>
        <p:spPr>
          <a:xfrm rot="-5400000">
            <a:off x="30983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1600450" y="3852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values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6365950" y="43246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keys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1 0 0 0 0 0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0 1 0 0 0 0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0 0 1 0 0 0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0 0 0 1 0 0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0 0 0 0 1 0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0 0 0 0 0 1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0" name="Google Shape;450;p37"/>
          <p:cNvSpPr/>
          <p:nvPr/>
        </p:nvSpPr>
        <p:spPr>
          <a:xfrm rot="-5400000">
            <a:off x="7316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1" name="Google Shape;451;p37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2" name="Google Shape;452;p37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3" name="Google Shape;453;p37"/>
          <p:cNvSpPr/>
          <p:nvPr/>
        </p:nvSpPr>
        <p:spPr>
          <a:xfrm rot="-5400000">
            <a:off x="21516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4" name="Google Shape;454;p37"/>
          <p:cNvSpPr/>
          <p:nvPr/>
        </p:nvSpPr>
        <p:spPr>
          <a:xfrm rot="-5400000">
            <a:off x="26250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5" name="Google Shape;455;p37"/>
          <p:cNvSpPr/>
          <p:nvPr/>
        </p:nvSpPr>
        <p:spPr>
          <a:xfrm rot="-5400000">
            <a:off x="30983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1600450" y="3852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values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6365950" y="43246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keys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59" name="Google Shape;459;p37"/>
          <p:cNvGrpSpPr/>
          <p:nvPr/>
        </p:nvGrpSpPr>
        <p:grpSpPr>
          <a:xfrm>
            <a:off x="3379625" y="1674263"/>
            <a:ext cx="3113300" cy="3088238"/>
            <a:chOff x="3379625" y="1674263"/>
            <a:chExt cx="3113300" cy="3088238"/>
          </a:xfrm>
        </p:grpSpPr>
        <p:sp>
          <p:nvSpPr>
            <p:cNvPr id="460" name="Google Shape;460;p37"/>
            <p:cNvSpPr/>
            <p:nvPr/>
          </p:nvSpPr>
          <p:spPr>
            <a:xfrm>
              <a:off x="5411500" y="167426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411500" y="209823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411500" y="252221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411500" y="294618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411500" y="3370163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411500" y="3794138"/>
              <a:ext cx="428100" cy="35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959225" y="2779375"/>
              <a:ext cx="5337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712125" y="2779375"/>
              <a:ext cx="533700" cy="261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178650" y="167427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178650" y="2098250"/>
              <a:ext cx="428100" cy="35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4178650" y="2522225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178650" y="294620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4178650" y="3370175"/>
              <a:ext cx="428100" cy="35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178650" y="3794150"/>
              <a:ext cx="428100" cy="352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74" name="Google Shape;474;p37"/>
            <p:cNvSpPr txBox="1"/>
            <p:nvPr/>
          </p:nvSpPr>
          <p:spPr>
            <a:xfrm>
              <a:off x="3379625" y="4193100"/>
              <a:ext cx="2013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Google Sans"/>
                  <a:ea typeface="Google Sans"/>
                  <a:cs typeface="Google Sans"/>
                  <a:sym typeface="Google Sans"/>
                </a:rPr>
                <a:t>selector</a:t>
              </a:r>
              <a:endParaRPr sz="25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475" name="Google Shape;4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6644350" y="16742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1 0 0 0 0 0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6644350" y="20982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</a:t>
            </a: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1 0 0 0 0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644350" y="252221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</a:t>
            </a: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0 1 0 0 0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6644350" y="294618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0 0 0 1 0 0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6644350" y="3370163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0 0 0 0 1 0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6644350" y="3794138"/>
            <a:ext cx="1457100" cy="352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0 0 0 0 0 1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5411500" y="16742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5411500" y="20982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5411500" y="252221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5411500" y="294618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5411500" y="3370163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5411500" y="3794138"/>
            <a:ext cx="428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59592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4712125" y="2779375"/>
            <a:ext cx="533700" cy="26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7316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6" name="Google Shape;496;p38"/>
          <p:cNvSpPr/>
          <p:nvPr/>
        </p:nvSpPr>
        <p:spPr>
          <a:xfrm rot="-5400000">
            <a:off x="12049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7" name="Google Shape;497;p38"/>
          <p:cNvSpPr/>
          <p:nvPr/>
        </p:nvSpPr>
        <p:spPr>
          <a:xfrm rot="-5400000">
            <a:off x="16783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8" name="Google Shape;498;p38"/>
          <p:cNvSpPr/>
          <p:nvPr/>
        </p:nvSpPr>
        <p:spPr>
          <a:xfrm rot="-5400000">
            <a:off x="21516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9" name="Google Shape;499;p38"/>
          <p:cNvSpPr/>
          <p:nvPr/>
        </p:nvSpPr>
        <p:spPr>
          <a:xfrm rot="-5400000">
            <a:off x="262500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0" name="Google Shape;500;p38"/>
          <p:cNvSpPr/>
          <p:nvPr/>
        </p:nvSpPr>
        <p:spPr>
          <a:xfrm rot="-5400000">
            <a:off x="3098350" y="2757175"/>
            <a:ext cx="1457100" cy="42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1600450" y="3852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values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6365950" y="43246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keys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4178650" y="167427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178650" y="2098250"/>
            <a:ext cx="428100" cy="3522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4178650" y="2522225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4178650" y="294620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4178650" y="3370175"/>
            <a:ext cx="428100" cy="3522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4178650" y="3794150"/>
            <a:ext cx="428100" cy="35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8300975" y="2273063"/>
            <a:ext cx="3756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3379625" y="4193100"/>
            <a:ext cx="20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ogle Sans"/>
                <a:ea typeface="Google Sans"/>
                <a:cs typeface="Google Sans"/>
                <a:sym typeface="Google Sans"/>
              </a:rPr>
              <a:t>selector</a:t>
            </a:r>
            <a:endParaRPr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11" name="Google Shape;5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0" y="408125"/>
            <a:ext cx="44386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/>
          <p:nvPr/>
        </p:nvSpPr>
        <p:spPr>
          <a:xfrm>
            <a:off x="6060675" y="1264650"/>
            <a:ext cx="2770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Causal probing:</a:t>
            </a:r>
            <a:r>
              <a:rPr lang="en" sz="20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20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Google Sans"/>
              <a:buAutoNum type="arabicPeriod"/>
            </a:pP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Add random noise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 to word embeddings for "Eiffel Tower" → breaks the model.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Google Sans"/>
              <a:buAutoNum type="arabicPeriod"/>
            </a:pP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Try to </a:t>
            </a: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restore each layer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 to its original value.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Google Sans"/>
              <a:buAutoNum type="arabicPeriod"/>
            </a:pP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See which layer is best at </a:t>
            </a: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restoring original prediction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</a:t>
            </a:r>
            <a:r>
              <a:rPr lang="en"/>
              <a:t> and </a:t>
            </a:r>
            <a:r>
              <a:rPr b="1" lang="en"/>
              <a:t>where</a:t>
            </a:r>
            <a:r>
              <a:rPr lang="en"/>
              <a:t> does the model recall knowledge about the Eiffel Tower?</a:t>
            </a:r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222875" y="4149075"/>
            <a:ext cx="53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Eiffel Tower is located in the city of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21550" y="1781050"/>
            <a:ext cx="496800" cy="2402025"/>
            <a:chOff x="421550" y="1781050"/>
            <a:chExt cx="496800" cy="2402025"/>
          </a:xfrm>
        </p:grpSpPr>
        <p:sp>
          <p:nvSpPr>
            <p:cNvPr id="520" name="Google Shape;520;p39"/>
            <p:cNvSpPr/>
            <p:nvPr/>
          </p:nvSpPr>
          <p:spPr>
            <a:xfrm>
              <a:off x="421550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21550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21550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21550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24" name="Google Shape;524;p39"/>
            <p:cNvCxnSpPr>
              <a:endCxn id="523" idx="2"/>
            </p:cNvCxnSpPr>
            <p:nvPr/>
          </p:nvCxnSpPr>
          <p:spPr>
            <a:xfrm flipH="1" rot="10800000">
              <a:off x="664250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5" name="Google Shape;525;p39"/>
          <p:cNvGrpSpPr/>
          <p:nvPr/>
        </p:nvGrpSpPr>
        <p:grpSpPr>
          <a:xfrm>
            <a:off x="1193100" y="1781050"/>
            <a:ext cx="496800" cy="2402025"/>
            <a:chOff x="1193100" y="1781050"/>
            <a:chExt cx="496800" cy="2402025"/>
          </a:xfrm>
        </p:grpSpPr>
        <p:sp>
          <p:nvSpPr>
            <p:cNvPr id="526" name="Google Shape;526;p39"/>
            <p:cNvSpPr/>
            <p:nvPr/>
          </p:nvSpPr>
          <p:spPr>
            <a:xfrm>
              <a:off x="1193100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193100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193100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193100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30" name="Google Shape;530;p39"/>
            <p:cNvCxnSpPr/>
            <p:nvPr/>
          </p:nvCxnSpPr>
          <p:spPr>
            <a:xfrm flipH="1" rot="10800000">
              <a:off x="1438650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1" name="Google Shape;531;p39"/>
          <p:cNvGrpSpPr/>
          <p:nvPr/>
        </p:nvGrpSpPr>
        <p:grpSpPr>
          <a:xfrm>
            <a:off x="1852175" y="1781050"/>
            <a:ext cx="496800" cy="2402025"/>
            <a:chOff x="1852175" y="1781050"/>
            <a:chExt cx="496800" cy="2402025"/>
          </a:xfrm>
        </p:grpSpPr>
        <p:sp>
          <p:nvSpPr>
            <p:cNvPr id="532" name="Google Shape;532;p39"/>
            <p:cNvSpPr/>
            <p:nvPr/>
          </p:nvSpPr>
          <p:spPr>
            <a:xfrm>
              <a:off x="1852175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852175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852175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852175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36" name="Google Shape;536;p39"/>
            <p:cNvCxnSpPr/>
            <p:nvPr/>
          </p:nvCxnSpPr>
          <p:spPr>
            <a:xfrm flipH="1" rot="10800000">
              <a:off x="2097725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7" name="Google Shape;537;p39"/>
          <p:cNvGrpSpPr/>
          <p:nvPr/>
        </p:nvGrpSpPr>
        <p:grpSpPr>
          <a:xfrm>
            <a:off x="2587450" y="1781050"/>
            <a:ext cx="496800" cy="2402025"/>
            <a:chOff x="2587450" y="1781050"/>
            <a:chExt cx="496800" cy="2402025"/>
          </a:xfrm>
        </p:grpSpPr>
        <p:sp>
          <p:nvSpPr>
            <p:cNvPr id="538" name="Google Shape;538;p39"/>
            <p:cNvSpPr/>
            <p:nvPr/>
          </p:nvSpPr>
          <p:spPr>
            <a:xfrm>
              <a:off x="2587450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7450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7450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587450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42" name="Google Shape;542;p39"/>
            <p:cNvCxnSpPr/>
            <p:nvPr/>
          </p:nvCxnSpPr>
          <p:spPr>
            <a:xfrm flipH="1" rot="10800000">
              <a:off x="2833000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3" name="Google Shape;543;p39"/>
          <p:cNvGrpSpPr/>
          <p:nvPr/>
        </p:nvGrpSpPr>
        <p:grpSpPr>
          <a:xfrm>
            <a:off x="3322725" y="1781050"/>
            <a:ext cx="496800" cy="2402025"/>
            <a:chOff x="3322725" y="1781050"/>
            <a:chExt cx="496800" cy="2402025"/>
          </a:xfrm>
        </p:grpSpPr>
        <p:sp>
          <p:nvSpPr>
            <p:cNvPr id="544" name="Google Shape;544;p39"/>
            <p:cNvSpPr/>
            <p:nvPr/>
          </p:nvSpPr>
          <p:spPr>
            <a:xfrm>
              <a:off x="3322725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322725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322725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322725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48" name="Google Shape;548;p39"/>
            <p:cNvCxnSpPr/>
            <p:nvPr/>
          </p:nvCxnSpPr>
          <p:spPr>
            <a:xfrm flipH="1" rot="10800000">
              <a:off x="3568275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9" name="Google Shape;549;p39"/>
          <p:cNvGrpSpPr/>
          <p:nvPr/>
        </p:nvGrpSpPr>
        <p:grpSpPr>
          <a:xfrm>
            <a:off x="3874575" y="1781050"/>
            <a:ext cx="496800" cy="2402025"/>
            <a:chOff x="3874575" y="1781050"/>
            <a:chExt cx="496800" cy="2402025"/>
          </a:xfrm>
        </p:grpSpPr>
        <p:sp>
          <p:nvSpPr>
            <p:cNvPr id="550" name="Google Shape;550;p39"/>
            <p:cNvSpPr/>
            <p:nvPr/>
          </p:nvSpPr>
          <p:spPr>
            <a:xfrm>
              <a:off x="3874575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874575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874575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874575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54" name="Google Shape;554;p39"/>
            <p:cNvCxnSpPr/>
            <p:nvPr/>
          </p:nvCxnSpPr>
          <p:spPr>
            <a:xfrm flipH="1" rot="10800000">
              <a:off x="4120125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5" name="Google Shape;555;p39"/>
          <p:cNvGrpSpPr/>
          <p:nvPr/>
        </p:nvGrpSpPr>
        <p:grpSpPr>
          <a:xfrm>
            <a:off x="4426425" y="1781050"/>
            <a:ext cx="496800" cy="2402025"/>
            <a:chOff x="4426425" y="1781050"/>
            <a:chExt cx="496800" cy="2402025"/>
          </a:xfrm>
        </p:grpSpPr>
        <p:sp>
          <p:nvSpPr>
            <p:cNvPr id="556" name="Google Shape;556;p39"/>
            <p:cNvSpPr/>
            <p:nvPr/>
          </p:nvSpPr>
          <p:spPr>
            <a:xfrm>
              <a:off x="4426425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4426425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426425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4426425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60" name="Google Shape;560;p39"/>
            <p:cNvCxnSpPr/>
            <p:nvPr/>
          </p:nvCxnSpPr>
          <p:spPr>
            <a:xfrm flipH="1" rot="10800000">
              <a:off x="4671975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61" name="Google Shape;561;p39"/>
          <p:cNvGrpSpPr/>
          <p:nvPr/>
        </p:nvGrpSpPr>
        <p:grpSpPr>
          <a:xfrm>
            <a:off x="5040300" y="1781050"/>
            <a:ext cx="496800" cy="2402025"/>
            <a:chOff x="5040300" y="1781050"/>
            <a:chExt cx="496800" cy="2402025"/>
          </a:xfrm>
        </p:grpSpPr>
        <p:sp>
          <p:nvSpPr>
            <p:cNvPr id="562" name="Google Shape;562;p39"/>
            <p:cNvSpPr/>
            <p:nvPr/>
          </p:nvSpPr>
          <p:spPr>
            <a:xfrm>
              <a:off x="5040300" y="2921375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040300" y="2367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040300" y="1781050"/>
              <a:ext cx="496800" cy="461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FF</a:t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040300" y="3475375"/>
              <a:ext cx="496800" cy="461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</a:t>
              </a:r>
              <a:endParaRPr/>
            </a:p>
          </p:txBody>
        </p:sp>
        <p:cxnSp>
          <p:nvCxnSpPr>
            <p:cNvPr id="566" name="Google Shape;566;p39"/>
            <p:cNvCxnSpPr/>
            <p:nvPr/>
          </p:nvCxnSpPr>
          <p:spPr>
            <a:xfrm flipH="1" rot="10800000">
              <a:off x="5285850" y="3937075"/>
              <a:ext cx="57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</a:t>
            </a:r>
            <a:r>
              <a:rPr lang="en"/>
              <a:t> and </a:t>
            </a:r>
            <a:r>
              <a:rPr b="1" lang="en"/>
              <a:t>where</a:t>
            </a:r>
            <a:r>
              <a:rPr lang="en"/>
              <a:t> does the model recall knowledge about the Eiffel Tower?</a:t>
            </a:r>
            <a:endParaRPr/>
          </a:p>
        </p:txBody>
      </p:sp>
      <p:sp>
        <p:nvSpPr>
          <p:cNvPr id="572" name="Google Shape;572;p40"/>
          <p:cNvSpPr txBox="1"/>
          <p:nvPr/>
        </p:nvSpPr>
        <p:spPr>
          <a:xfrm>
            <a:off x="222875" y="4149075"/>
            <a:ext cx="53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Eiffel </a:t>
            </a:r>
            <a:r>
              <a:rPr b="1" lang="en" sz="1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Tower</a:t>
            </a:r>
            <a:r>
              <a:rPr lang="en" sz="1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is located in the city of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40"/>
          <p:cNvSpPr/>
          <p:nvPr/>
        </p:nvSpPr>
        <p:spPr>
          <a:xfrm>
            <a:off x="42155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42155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42155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42155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119310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19310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119310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119310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81" name="Google Shape;581;p40"/>
          <p:cNvSpPr/>
          <p:nvPr/>
        </p:nvSpPr>
        <p:spPr>
          <a:xfrm>
            <a:off x="185217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82" name="Google Shape;582;p40"/>
          <p:cNvSpPr/>
          <p:nvPr/>
        </p:nvSpPr>
        <p:spPr>
          <a:xfrm>
            <a:off x="185217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185217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185217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258745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58745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258745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258745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332272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332272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332272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332272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387457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387457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387457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387457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442642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442642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442642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442642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504030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504030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504030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504030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cxnSp>
        <p:nvCxnSpPr>
          <p:cNvPr id="605" name="Google Shape;605;p40"/>
          <p:cNvCxnSpPr>
            <a:endCxn id="576" idx="2"/>
          </p:cNvCxnSpPr>
          <p:nvPr/>
        </p:nvCxnSpPr>
        <p:spPr>
          <a:xfrm flipH="1" rot="10800000">
            <a:off x="6642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0"/>
          <p:cNvCxnSpPr/>
          <p:nvPr/>
        </p:nvCxnSpPr>
        <p:spPr>
          <a:xfrm flipH="1" rot="10800000">
            <a:off x="14386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0"/>
          <p:cNvCxnSpPr/>
          <p:nvPr/>
        </p:nvCxnSpPr>
        <p:spPr>
          <a:xfrm flipH="1" rot="10800000">
            <a:off x="209772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0"/>
          <p:cNvCxnSpPr/>
          <p:nvPr/>
        </p:nvCxnSpPr>
        <p:spPr>
          <a:xfrm flipH="1" rot="10800000">
            <a:off x="283300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0"/>
          <p:cNvCxnSpPr/>
          <p:nvPr/>
        </p:nvCxnSpPr>
        <p:spPr>
          <a:xfrm flipH="1" rot="10800000">
            <a:off x="356827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0"/>
          <p:cNvCxnSpPr/>
          <p:nvPr/>
        </p:nvCxnSpPr>
        <p:spPr>
          <a:xfrm flipH="1" rot="10800000">
            <a:off x="412012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0"/>
          <p:cNvCxnSpPr/>
          <p:nvPr/>
        </p:nvCxnSpPr>
        <p:spPr>
          <a:xfrm flipH="1" rot="10800000">
            <a:off x="467197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40"/>
          <p:cNvSpPr txBox="1"/>
          <p:nvPr/>
        </p:nvSpPr>
        <p:spPr>
          <a:xfrm>
            <a:off x="6060675" y="1874250"/>
            <a:ext cx="277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Meng et al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 found that FF layers above the </a:t>
            </a: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last token</a:t>
            </a:r>
            <a:r>
              <a:rPr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of "Eiffel Tower"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 matter the most.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3" name="Google Shape;613;p40"/>
          <p:cNvCxnSpPr/>
          <p:nvPr/>
        </p:nvCxnSpPr>
        <p:spPr>
          <a:xfrm flipH="1" rot="10800000">
            <a:off x="52858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40"/>
          <p:cNvCxnSpPr>
            <a:stCxn id="612" idx="0"/>
            <a:endCxn id="615" idx="3"/>
          </p:cNvCxnSpPr>
          <p:nvPr/>
        </p:nvCxnSpPr>
        <p:spPr>
          <a:xfrm rot="5400000">
            <a:off x="4166625" y="-224850"/>
            <a:ext cx="1180200" cy="5378400"/>
          </a:xfrm>
          <a:prstGeom prst="curvedConnector4">
            <a:avLst>
              <a:gd fmla="val -20177" name="adj1"/>
              <a:gd fmla="val 628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0"/>
          <p:cNvSpPr/>
          <p:nvPr/>
        </p:nvSpPr>
        <p:spPr>
          <a:xfrm>
            <a:off x="815400" y="1433725"/>
            <a:ext cx="1252200" cy="3241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impact at different tokens / layers</a:t>
            </a:r>
            <a:endParaRPr/>
          </a:p>
        </p:txBody>
      </p:sp>
      <p:pic>
        <p:nvPicPr>
          <p:cNvPr id="621" name="Google Shape;6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126" y="1517900"/>
            <a:ext cx="4674024" cy="255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474925"/>
            <a:ext cx="4058125" cy="2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375"/>
            <a:ext cx="85206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 researchers in the 1960s-80s already knew that domain knowledge was essential.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Famous expert systems: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INTERNIST-I → medical diagnosis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SID → computer chip design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Back then:</a:t>
            </a:r>
            <a:r>
              <a:rPr lang="en" sz="1600"/>
              <a:t> manually input all knowledge as rules… way too much work, brittle.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Now:</a:t>
            </a:r>
            <a:r>
              <a:rPr lang="en" sz="1600">
                <a:solidFill>
                  <a:schemeClr val="accent1"/>
                </a:solidFill>
              </a:rPr>
              <a:t> language models </a:t>
            </a:r>
            <a:r>
              <a:rPr b="1" lang="en" sz="1600">
                <a:solidFill>
                  <a:schemeClr val="accent1"/>
                </a:solidFill>
              </a:rPr>
              <a:t>automatically acquire knowledge</a:t>
            </a:r>
            <a:r>
              <a:rPr lang="en" sz="1600">
                <a:solidFill>
                  <a:schemeClr val="accent1"/>
                </a:solidFill>
              </a:rPr>
              <a:t> from the web.</a:t>
            </a:r>
            <a:endParaRPr sz="1600"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major goal for AI: robustly reasoning with knowledge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2"/>
          <p:cNvSpPr txBox="1"/>
          <p:nvPr/>
        </p:nvSpPr>
        <p:spPr>
          <a:xfrm>
            <a:off x="222875" y="4149075"/>
            <a:ext cx="53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Eiffel Tower is located in the city of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42155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29" name="Google Shape;629;p42"/>
          <p:cNvSpPr/>
          <p:nvPr/>
        </p:nvSpPr>
        <p:spPr>
          <a:xfrm>
            <a:off x="42155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30" name="Google Shape;630;p42"/>
          <p:cNvSpPr/>
          <p:nvPr/>
        </p:nvSpPr>
        <p:spPr>
          <a:xfrm>
            <a:off x="42155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31" name="Google Shape;631;p42"/>
          <p:cNvSpPr/>
          <p:nvPr/>
        </p:nvSpPr>
        <p:spPr>
          <a:xfrm>
            <a:off x="42155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32" name="Google Shape;632;p42"/>
          <p:cNvSpPr/>
          <p:nvPr/>
        </p:nvSpPr>
        <p:spPr>
          <a:xfrm>
            <a:off x="119310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119310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>
            <a:off x="119310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119310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36" name="Google Shape;636;p42"/>
          <p:cNvSpPr/>
          <p:nvPr/>
        </p:nvSpPr>
        <p:spPr>
          <a:xfrm>
            <a:off x="185217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185217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185217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39" name="Google Shape;639;p42"/>
          <p:cNvSpPr/>
          <p:nvPr/>
        </p:nvSpPr>
        <p:spPr>
          <a:xfrm>
            <a:off x="185217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40" name="Google Shape;640;p42"/>
          <p:cNvSpPr/>
          <p:nvPr/>
        </p:nvSpPr>
        <p:spPr>
          <a:xfrm>
            <a:off x="258745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41" name="Google Shape;641;p42"/>
          <p:cNvSpPr/>
          <p:nvPr/>
        </p:nvSpPr>
        <p:spPr>
          <a:xfrm>
            <a:off x="258745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258745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258745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332272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45" name="Google Shape;645;p42"/>
          <p:cNvSpPr/>
          <p:nvPr/>
        </p:nvSpPr>
        <p:spPr>
          <a:xfrm>
            <a:off x="332272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46" name="Google Shape;646;p42"/>
          <p:cNvSpPr/>
          <p:nvPr/>
        </p:nvSpPr>
        <p:spPr>
          <a:xfrm>
            <a:off x="332272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47" name="Google Shape;647;p42"/>
          <p:cNvSpPr/>
          <p:nvPr/>
        </p:nvSpPr>
        <p:spPr>
          <a:xfrm>
            <a:off x="332272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387457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387457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50" name="Google Shape;650;p42"/>
          <p:cNvSpPr/>
          <p:nvPr/>
        </p:nvSpPr>
        <p:spPr>
          <a:xfrm>
            <a:off x="387457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387457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4426425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4426425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4426425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>
            <a:off x="4426425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>
            <a:off x="5040300" y="2921375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5040300" y="2367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040300" y="1781050"/>
            <a:ext cx="4968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5040300" y="3475375"/>
            <a:ext cx="496800" cy="46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</p:txBody>
      </p:sp>
      <p:cxnSp>
        <p:nvCxnSpPr>
          <p:cNvPr id="660" name="Google Shape;660;p42"/>
          <p:cNvCxnSpPr>
            <a:endCxn id="631" idx="2"/>
          </p:cNvCxnSpPr>
          <p:nvPr/>
        </p:nvCxnSpPr>
        <p:spPr>
          <a:xfrm flipH="1" rot="10800000">
            <a:off x="6642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42"/>
          <p:cNvCxnSpPr/>
          <p:nvPr/>
        </p:nvCxnSpPr>
        <p:spPr>
          <a:xfrm flipH="1" rot="10800000">
            <a:off x="14386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42"/>
          <p:cNvCxnSpPr/>
          <p:nvPr/>
        </p:nvCxnSpPr>
        <p:spPr>
          <a:xfrm flipH="1" rot="10800000">
            <a:off x="209772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42"/>
          <p:cNvCxnSpPr/>
          <p:nvPr/>
        </p:nvCxnSpPr>
        <p:spPr>
          <a:xfrm flipH="1" rot="10800000">
            <a:off x="283300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42"/>
          <p:cNvCxnSpPr/>
          <p:nvPr/>
        </p:nvCxnSpPr>
        <p:spPr>
          <a:xfrm flipH="1" rot="10800000">
            <a:off x="356827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42"/>
          <p:cNvCxnSpPr/>
          <p:nvPr/>
        </p:nvCxnSpPr>
        <p:spPr>
          <a:xfrm flipH="1" rot="10800000">
            <a:off x="412012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42"/>
          <p:cNvCxnSpPr/>
          <p:nvPr/>
        </p:nvCxnSpPr>
        <p:spPr>
          <a:xfrm flipH="1" rot="10800000">
            <a:off x="4671975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42"/>
          <p:cNvCxnSpPr/>
          <p:nvPr/>
        </p:nvCxnSpPr>
        <p:spPr>
          <a:xfrm flipH="1" rot="10800000">
            <a:off x="5285850" y="3937075"/>
            <a:ext cx="57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see what memories were 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1441525" y="1037525"/>
            <a:ext cx="7626175" cy="3650650"/>
            <a:chOff x="1441525" y="1037525"/>
            <a:chExt cx="7626175" cy="3650650"/>
          </a:xfrm>
        </p:grpSpPr>
        <p:sp>
          <p:nvSpPr>
            <p:cNvPr id="670" name="Google Shape;670;p42"/>
            <p:cNvSpPr/>
            <p:nvPr/>
          </p:nvSpPr>
          <p:spPr>
            <a:xfrm>
              <a:off x="5828900" y="1483275"/>
              <a:ext cx="3238800" cy="3204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 txBox="1"/>
            <p:nvPr/>
          </p:nvSpPr>
          <p:spPr>
            <a:xfrm>
              <a:off x="5827825" y="1037525"/>
              <a:ext cx="279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Zooming in on an FF layer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672" name="Google Shape;672;p42"/>
            <p:cNvCxnSpPr>
              <a:stCxn id="671" idx="1"/>
              <a:endCxn id="632" idx="0"/>
            </p:cNvCxnSpPr>
            <p:nvPr/>
          </p:nvCxnSpPr>
          <p:spPr>
            <a:xfrm flipH="1">
              <a:off x="1441525" y="1237625"/>
              <a:ext cx="4386300" cy="1683900"/>
            </a:xfrm>
            <a:prstGeom prst="curvedConnector2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3" name="Google Shape;673;p42"/>
            <p:cNvSpPr/>
            <p:nvPr/>
          </p:nvSpPr>
          <p:spPr>
            <a:xfrm>
              <a:off x="5934750" y="2934775"/>
              <a:ext cx="3020100" cy="2550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nonlinearity (𝞂)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674" name="Google Shape;674;p42"/>
            <p:cNvGrpSpPr/>
            <p:nvPr/>
          </p:nvGrpSpPr>
          <p:grpSpPr>
            <a:xfrm>
              <a:off x="5934750" y="3264950"/>
              <a:ext cx="3020100" cy="1297375"/>
              <a:chOff x="753150" y="3493550"/>
              <a:chExt cx="3020100" cy="1297375"/>
            </a:xfrm>
          </p:grpSpPr>
          <p:sp>
            <p:nvSpPr>
              <p:cNvPr id="675" name="Google Shape;675;p42"/>
              <p:cNvSpPr/>
              <p:nvPr/>
            </p:nvSpPr>
            <p:spPr>
              <a:xfrm>
                <a:off x="1820550" y="4535925"/>
                <a:ext cx="885300" cy="255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Google Sans"/>
                    <a:ea typeface="Google Sans"/>
                    <a:cs typeface="Google Sans"/>
                    <a:sym typeface="Google Sans"/>
                  </a:rPr>
                  <a:t>input (x)</a:t>
                </a:r>
                <a:endParaRPr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76" name="Google Shape;676;p42"/>
              <p:cNvSpPr/>
              <p:nvPr/>
            </p:nvSpPr>
            <p:spPr>
              <a:xfrm flipH="1" rot="10800000">
                <a:off x="753150" y="3493550"/>
                <a:ext cx="3020100" cy="814800"/>
              </a:xfrm>
              <a:prstGeom prst="trapezoid">
                <a:avLst>
                  <a:gd fmla="val 134331" name="adj"/>
                </a:avLst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2"/>
              <p:cNvSpPr txBox="1"/>
              <p:nvPr/>
            </p:nvSpPr>
            <p:spPr>
              <a:xfrm>
                <a:off x="1860000" y="3700850"/>
                <a:ext cx="806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Google Sans"/>
                    <a:ea typeface="Google Sans"/>
                    <a:cs typeface="Google Sans"/>
                    <a:sym typeface="Google Sans"/>
                  </a:rPr>
                  <a:t>W</a:t>
                </a:r>
                <a:r>
                  <a:rPr baseline="-25000" lang="en"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baseline="-250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cxnSp>
            <p:nvCxnSpPr>
              <p:cNvPr id="678" name="Google Shape;678;p42"/>
              <p:cNvCxnSpPr>
                <a:stCxn id="675" idx="0"/>
                <a:endCxn id="676" idx="0"/>
              </p:cNvCxnSpPr>
              <p:nvPr/>
            </p:nvCxnSpPr>
            <p:spPr>
              <a:xfrm rot="10800000">
                <a:off x="2263200" y="4308225"/>
                <a:ext cx="0" cy="22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79" name="Google Shape;679;p42"/>
            <p:cNvSpPr/>
            <p:nvPr/>
          </p:nvSpPr>
          <p:spPr>
            <a:xfrm>
              <a:off x="5934750" y="2048100"/>
              <a:ext cx="3020100" cy="811500"/>
            </a:xfrm>
            <a:prstGeom prst="trapezoid">
              <a:avLst>
                <a:gd fmla="val 134331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 txBox="1"/>
            <p:nvPr/>
          </p:nvSpPr>
          <p:spPr>
            <a:xfrm>
              <a:off x="7041600" y="2209550"/>
              <a:ext cx="80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W</a:t>
              </a:r>
              <a:r>
                <a:rPr baseline="-25000" lang="en"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baseline="-25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955950" y="1565525"/>
              <a:ext cx="9777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output (y)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682" name="Google Shape;682;p42"/>
            <p:cNvCxnSpPr>
              <a:stCxn id="679" idx="0"/>
              <a:endCxn id="681" idx="2"/>
            </p:cNvCxnSpPr>
            <p:nvPr/>
          </p:nvCxnSpPr>
          <p:spPr>
            <a:xfrm rot="10800000">
              <a:off x="7444800" y="1820400"/>
              <a:ext cx="0" cy="22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</a:t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1556925" y="4760275"/>
            <a:ext cx="885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input (x)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9" name="Google Shape;689;p43"/>
          <p:cNvSpPr/>
          <p:nvPr/>
        </p:nvSpPr>
        <p:spPr>
          <a:xfrm flipH="1" rot="10800000">
            <a:off x="489525" y="3717900"/>
            <a:ext cx="3020100" cy="814800"/>
          </a:xfrm>
          <a:prstGeom prst="trapezoid">
            <a:avLst>
              <a:gd fmla="val 134331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3"/>
          <p:cNvSpPr txBox="1"/>
          <p:nvPr/>
        </p:nvSpPr>
        <p:spPr>
          <a:xfrm>
            <a:off x="1596375" y="3925200"/>
            <a:ext cx="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489525" y="3387725"/>
            <a:ext cx="3020100" cy="255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nonlinearity (𝞂)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2" name="Google Shape;692;p43"/>
          <p:cNvCxnSpPr>
            <a:stCxn id="688" idx="0"/>
            <a:endCxn id="689" idx="0"/>
          </p:cNvCxnSpPr>
          <p:nvPr/>
        </p:nvCxnSpPr>
        <p:spPr>
          <a:xfrm rot="10800000">
            <a:off x="1999575" y="45325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3"/>
          <p:cNvCxnSpPr>
            <a:stCxn id="691" idx="0"/>
          </p:cNvCxnSpPr>
          <p:nvPr/>
        </p:nvCxnSpPr>
        <p:spPr>
          <a:xfrm rot="10800000">
            <a:off x="1999575" y="31273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43"/>
          <p:cNvSpPr/>
          <p:nvPr/>
        </p:nvSpPr>
        <p:spPr>
          <a:xfrm>
            <a:off x="1556925" y="2793388"/>
            <a:ext cx="885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>
              <a:srgbClr val="93C47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selector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5" name="Google Shape;695;p43"/>
          <p:cNvSpPr/>
          <p:nvPr/>
        </p:nvSpPr>
        <p:spPr>
          <a:xfrm>
            <a:off x="489525" y="1642538"/>
            <a:ext cx="3020100" cy="811500"/>
          </a:xfrm>
          <a:prstGeom prst="trapezoid">
            <a:avLst>
              <a:gd fmla="val 134331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43"/>
          <p:cNvCxnSpPr>
            <a:stCxn id="694" idx="0"/>
            <a:endCxn id="695" idx="2"/>
          </p:cNvCxnSpPr>
          <p:nvPr/>
        </p:nvCxnSpPr>
        <p:spPr>
          <a:xfrm rot="10800000">
            <a:off x="1999575" y="2454088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43"/>
          <p:cNvSpPr txBox="1"/>
          <p:nvPr/>
        </p:nvSpPr>
        <p:spPr>
          <a:xfrm>
            <a:off x="1596375" y="1848188"/>
            <a:ext cx="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698" name="Google Shape;698;p43"/>
          <p:cNvGrpSpPr/>
          <p:nvPr/>
        </p:nvGrpSpPr>
        <p:grpSpPr>
          <a:xfrm>
            <a:off x="2442300" y="2091725"/>
            <a:ext cx="6701700" cy="1015800"/>
            <a:chOff x="2442300" y="2091725"/>
            <a:chExt cx="6701700" cy="1015800"/>
          </a:xfrm>
        </p:grpSpPr>
        <p:sp>
          <p:nvSpPr>
            <p:cNvPr id="699" name="Google Shape;699;p43"/>
            <p:cNvSpPr txBox="1"/>
            <p:nvPr/>
          </p:nvSpPr>
          <p:spPr>
            <a:xfrm>
              <a:off x="5093100" y="2091725"/>
              <a:ext cx="4050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We know which </a:t>
              </a:r>
              <a:r>
                <a:rPr b="1" lang="en" sz="1800">
                  <a:latin typeface="Google Sans"/>
                  <a:ea typeface="Google Sans"/>
                  <a:cs typeface="Google Sans"/>
                  <a:sym typeface="Google Sans"/>
                </a:rPr>
                <a:t>columns of W</a:t>
              </a:r>
              <a:r>
                <a:rPr b="1" baseline="-25000" lang="en" sz="1800"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r>
                <a:rPr b="1" lang="en" sz="1800"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are selected when the model sees </a:t>
              </a:r>
              <a:endParaRPr sz="1800"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"Eiffel Tower".</a:t>
              </a:r>
              <a:endParaRPr sz="1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700" name="Google Shape;700;p43"/>
            <p:cNvCxnSpPr>
              <a:stCxn id="699" idx="1"/>
              <a:endCxn id="694" idx="3"/>
            </p:cNvCxnSpPr>
            <p:nvPr/>
          </p:nvCxnSpPr>
          <p:spPr>
            <a:xfrm flipH="1">
              <a:off x="2442300" y="2599625"/>
              <a:ext cx="2650800" cy="321300"/>
            </a:xfrm>
            <a:prstGeom prst="curvedConnector3">
              <a:avLst>
                <a:gd fmla="val 50001" name="adj1"/>
              </a:avLst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701" name="Google Shape;701;p43"/>
          <p:cNvSpPr/>
          <p:nvPr/>
        </p:nvSpPr>
        <p:spPr>
          <a:xfrm>
            <a:off x="1475625" y="1048200"/>
            <a:ext cx="10479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(y)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02" name="Google Shape;702;p43"/>
          <p:cNvCxnSpPr>
            <a:stCxn id="695" idx="0"/>
            <a:endCxn id="701" idx="2"/>
          </p:cNvCxnSpPr>
          <p:nvPr/>
        </p:nvCxnSpPr>
        <p:spPr>
          <a:xfrm rot="10800000">
            <a:off x="1999575" y="1303238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3" name="Google Shape;703;p43"/>
          <p:cNvGrpSpPr/>
          <p:nvPr/>
        </p:nvGrpSpPr>
        <p:grpSpPr>
          <a:xfrm>
            <a:off x="2523600" y="817400"/>
            <a:ext cx="6308700" cy="738900"/>
            <a:chOff x="2523600" y="817400"/>
            <a:chExt cx="6308700" cy="738900"/>
          </a:xfrm>
        </p:grpSpPr>
        <p:sp>
          <p:nvSpPr>
            <p:cNvPr id="704" name="Google Shape;704;p43"/>
            <p:cNvSpPr txBox="1"/>
            <p:nvPr/>
          </p:nvSpPr>
          <p:spPr>
            <a:xfrm>
              <a:off x="4781400" y="817400"/>
              <a:ext cx="4050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We know the output causes the model to predict </a:t>
              </a:r>
              <a:r>
                <a:rPr b="1" lang="en" sz="1800">
                  <a:latin typeface="Google Sans"/>
                  <a:ea typeface="Google Sans"/>
                  <a:cs typeface="Google Sans"/>
                  <a:sym typeface="Google Sans"/>
                </a:rPr>
                <a:t>"Paris"</a:t>
              </a: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.</a:t>
              </a:r>
              <a:endParaRPr sz="1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705" name="Google Shape;705;p43"/>
            <p:cNvCxnSpPr>
              <a:stCxn id="704" idx="1"/>
              <a:endCxn id="701" idx="3"/>
            </p:cNvCxnSpPr>
            <p:nvPr/>
          </p:nvCxnSpPr>
          <p:spPr>
            <a:xfrm rot="10800000">
              <a:off x="2523600" y="1175750"/>
              <a:ext cx="2257800" cy="11100"/>
            </a:xfrm>
            <a:prstGeom prst="curvedConnector3">
              <a:avLst>
                <a:gd fmla="val 50002" name="adj1"/>
              </a:avLst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memory</a:t>
            </a: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1556925" y="4760275"/>
            <a:ext cx="885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input (x)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2" name="Google Shape;712;p44"/>
          <p:cNvSpPr/>
          <p:nvPr/>
        </p:nvSpPr>
        <p:spPr>
          <a:xfrm flipH="1" rot="10800000">
            <a:off x="489525" y="3717900"/>
            <a:ext cx="3020100" cy="814800"/>
          </a:xfrm>
          <a:prstGeom prst="trapezoid">
            <a:avLst>
              <a:gd fmla="val 134331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4"/>
          <p:cNvSpPr txBox="1"/>
          <p:nvPr/>
        </p:nvSpPr>
        <p:spPr>
          <a:xfrm>
            <a:off x="1596375" y="3925200"/>
            <a:ext cx="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aseline="-25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489525" y="3387725"/>
            <a:ext cx="3020100" cy="255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nonlinearity (𝞂)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15" name="Google Shape;715;p44"/>
          <p:cNvCxnSpPr>
            <a:stCxn id="711" idx="0"/>
            <a:endCxn id="712" idx="0"/>
          </p:cNvCxnSpPr>
          <p:nvPr/>
        </p:nvCxnSpPr>
        <p:spPr>
          <a:xfrm rot="10800000">
            <a:off x="1999575" y="45325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4"/>
          <p:cNvCxnSpPr>
            <a:stCxn id="714" idx="0"/>
          </p:cNvCxnSpPr>
          <p:nvPr/>
        </p:nvCxnSpPr>
        <p:spPr>
          <a:xfrm rot="10800000">
            <a:off x="1999575" y="31273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44"/>
          <p:cNvSpPr/>
          <p:nvPr/>
        </p:nvSpPr>
        <p:spPr>
          <a:xfrm>
            <a:off x="1556925" y="2793388"/>
            <a:ext cx="885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>
              <a:srgbClr val="93C47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selector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8" name="Google Shape;718;p44"/>
          <p:cNvSpPr/>
          <p:nvPr/>
        </p:nvSpPr>
        <p:spPr>
          <a:xfrm>
            <a:off x="489525" y="1642538"/>
            <a:ext cx="3020100" cy="811500"/>
          </a:xfrm>
          <a:prstGeom prst="trapezoid">
            <a:avLst>
              <a:gd fmla="val 134331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44"/>
          <p:cNvCxnSpPr>
            <a:stCxn id="717" idx="0"/>
            <a:endCxn id="718" idx="2"/>
          </p:cNvCxnSpPr>
          <p:nvPr/>
        </p:nvCxnSpPr>
        <p:spPr>
          <a:xfrm rot="10800000">
            <a:off x="1999575" y="2454088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4"/>
          <p:cNvSpPr txBox="1"/>
          <p:nvPr/>
        </p:nvSpPr>
        <p:spPr>
          <a:xfrm>
            <a:off x="1596375" y="1848188"/>
            <a:ext cx="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aseline="-25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721" name="Google Shape;721;p44"/>
          <p:cNvGrpSpPr/>
          <p:nvPr/>
        </p:nvGrpSpPr>
        <p:grpSpPr>
          <a:xfrm>
            <a:off x="2964600" y="948725"/>
            <a:ext cx="5874600" cy="1099650"/>
            <a:chOff x="2964600" y="948725"/>
            <a:chExt cx="5874600" cy="1099650"/>
          </a:xfrm>
        </p:grpSpPr>
        <p:sp>
          <p:nvSpPr>
            <p:cNvPr id="722" name="Google Shape;722;p44"/>
            <p:cNvSpPr txBox="1"/>
            <p:nvPr/>
          </p:nvSpPr>
          <p:spPr>
            <a:xfrm>
              <a:off x="4788300" y="948725"/>
              <a:ext cx="4050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Google Sans"/>
                  <a:ea typeface="Google Sans"/>
                  <a:cs typeface="Google Sans"/>
                  <a:sym typeface="Google Sans"/>
                </a:rPr>
                <a:t>Intuition: </a:t>
              </a: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modify </a:t>
              </a:r>
              <a:r>
                <a:rPr b="1" lang="en" sz="18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columns</a:t>
              </a: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 of W</a:t>
              </a:r>
              <a:r>
                <a:rPr baseline="-25000" lang="en" sz="1800"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r>
                <a:rPr lang="en" sz="1800">
                  <a:latin typeface="Google Sans"/>
                  <a:ea typeface="Google Sans"/>
                  <a:cs typeface="Google Sans"/>
                  <a:sym typeface="Google Sans"/>
                </a:rPr>
                <a:t> to change model's behavior.</a:t>
              </a:r>
              <a:endParaRPr sz="1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723" name="Google Shape;723;p44"/>
            <p:cNvCxnSpPr>
              <a:stCxn id="722" idx="1"/>
              <a:endCxn id="718" idx="3"/>
            </p:cNvCxnSpPr>
            <p:nvPr/>
          </p:nvCxnSpPr>
          <p:spPr>
            <a:xfrm flipH="1">
              <a:off x="2964600" y="1318175"/>
              <a:ext cx="1823700" cy="730200"/>
            </a:xfrm>
            <a:prstGeom prst="curvedConnector3">
              <a:avLst>
                <a:gd fmla="val 35057" name="adj1"/>
              </a:avLst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4" name="Google Shape;724;p44"/>
          <p:cNvSpPr/>
          <p:nvPr/>
        </p:nvSpPr>
        <p:spPr>
          <a:xfrm>
            <a:off x="1475625" y="1048200"/>
            <a:ext cx="10479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output (y)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5" name="Google Shape;725;p44"/>
          <p:cNvCxnSpPr>
            <a:stCxn id="718" idx="0"/>
            <a:endCxn id="724" idx="2"/>
          </p:cNvCxnSpPr>
          <p:nvPr/>
        </p:nvCxnSpPr>
        <p:spPr>
          <a:xfrm rot="10800000">
            <a:off x="1999575" y="1303238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44"/>
          <p:cNvSpPr txBox="1"/>
          <p:nvPr/>
        </p:nvSpPr>
        <p:spPr>
          <a:xfrm>
            <a:off x="4008900" y="3374375"/>
            <a:ext cx="50511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Meng et al</a:t>
            </a:r>
            <a:r>
              <a:rPr b="1" lang="en" sz="18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, 2022</a:t>
            </a: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apply a </a:t>
            </a:r>
            <a:r>
              <a:rPr i="1" lang="en" sz="1800" u="sng">
                <a:latin typeface="Google Sans"/>
                <a:ea typeface="Google Sans"/>
                <a:cs typeface="Google Sans"/>
                <a:sym typeface="Google Sans"/>
              </a:rPr>
              <a:t>rank-1 update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Google Sans"/>
              <a:buChar char="●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baseline="-25000" lang="en" sz="1500"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 ← W</a:t>
            </a:r>
            <a:r>
              <a:rPr baseline="-25000" lang="en" sz="1500"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+ uv</a:t>
            </a:r>
            <a:r>
              <a:rPr baseline="30000" lang="en" sz="15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   (</a:t>
            </a:r>
            <a:r>
              <a:rPr b="1" lang="en" sz="1500"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 sz="1500">
                <a:latin typeface="Google Sans"/>
                <a:ea typeface="Google Sans"/>
                <a:cs typeface="Google Sans"/>
                <a:sym typeface="Google Sans"/>
              </a:rPr>
              <a:t>v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are vectors)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●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Maximize probability of outputting Rome when we see "Eiffel Tower" selector.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●"/>
            </a:pPr>
            <a:r>
              <a:rPr lang="en" sz="1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Minimize change in behavior of W</a:t>
            </a:r>
            <a:r>
              <a:rPr baseline="-25000" lang="en" sz="1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en" sz="1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on other inputs.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7" name="Google Shape;727;p44"/>
          <p:cNvSpPr txBox="1"/>
          <p:nvPr/>
        </p:nvSpPr>
        <p:spPr>
          <a:xfrm>
            <a:off x="4466100" y="1926575"/>
            <a:ext cx="4295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Subtract word vector for Paris, add word vector for Rome?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b="1" lang="en" sz="1800" u="sng">
                <a:solidFill>
                  <a:schemeClr val="accent5"/>
                </a:solidFill>
                <a:latin typeface="Google Sans"/>
                <a:ea typeface="Google Sans"/>
                <a:cs typeface="Google Sans"/>
                <a:sym typeface="Googl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Dai et al, 2021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and failures</a:t>
            </a:r>
            <a:endParaRPr/>
          </a:p>
        </p:txBody>
      </p:sp>
      <p:pic>
        <p:nvPicPr>
          <p:cNvPr id="733" name="Google Shape;733;p45"/>
          <p:cNvPicPr preferRelativeResize="0"/>
          <p:nvPr/>
        </p:nvPicPr>
        <p:blipFill rotWithShape="1">
          <a:blip r:embed="rId3">
            <a:alphaModFix/>
          </a:blip>
          <a:srcRect b="36201" l="2548" r="2013" t="35429"/>
          <a:stretch/>
        </p:blipFill>
        <p:spPr>
          <a:xfrm>
            <a:off x="190825" y="3143575"/>
            <a:ext cx="4152601" cy="8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5"/>
          <p:cNvSpPr txBox="1"/>
          <p:nvPr/>
        </p:nvSpPr>
        <p:spPr>
          <a:xfrm>
            <a:off x="4812375" y="3082000"/>
            <a:ext cx="438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development of Sonic Drift 2 is overseen by a new studio called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Playdead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which is led by 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former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Microsoft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employee…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5" name="Google Shape;735;p45"/>
          <p:cNvGrpSpPr/>
          <p:nvPr/>
        </p:nvGrpSpPr>
        <p:grpSpPr>
          <a:xfrm>
            <a:off x="190825" y="1573050"/>
            <a:ext cx="4275600" cy="1128225"/>
            <a:chOff x="190825" y="1192050"/>
            <a:chExt cx="4275600" cy="1128225"/>
          </a:xfrm>
        </p:grpSpPr>
        <p:sp>
          <p:nvSpPr>
            <p:cNvPr id="736" name="Google Shape;736;p45"/>
            <p:cNvSpPr txBox="1"/>
            <p:nvPr/>
          </p:nvSpPr>
          <p:spPr>
            <a:xfrm>
              <a:off x="621300" y="1192050"/>
              <a:ext cx="3256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Success</a:t>
              </a:r>
              <a:endParaRPr b="1" sz="2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37" name="Google Shape;737;p45"/>
            <p:cNvSpPr txBox="1"/>
            <p:nvPr/>
          </p:nvSpPr>
          <p:spPr>
            <a:xfrm>
              <a:off x="190825" y="1843275"/>
              <a:ext cx="4275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Google Sans"/>
                  <a:ea typeface="Google Sans"/>
                  <a:cs typeface="Google Sans"/>
                  <a:sym typeface="Google Sans"/>
                </a:rPr>
                <a:t>Eiffel Tower located in Paris → </a:t>
              </a:r>
              <a:r>
                <a:rPr b="1" lang="en" sz="1900">
                  <a:latin typeface="Google Sans"/>
                  <a:ea typeface="Google Sans"/>
                  <a:cs typeface="Google Sans"/>
                  <a:sym typeface="Google Sans"/>
                </a:rPr>
                <a:t>Rome</a:t>
              </a:r>
              <a:endParaRPr b="1" sz="1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38" name="Google Shape;738;p45"/>
          <p:cNvGrpSpPr/>
          <p:nvPr/>
        </p:nvGrpSpPr>
        <p:grpSpPr>
          <a:xfrm>
            <a:off x="4466425" y="1573050"/>
            <a:ext cx="4677900" cy="1128225"/>
            <a:chOff x="4466425" y="1192050"/>
            <a:chExt cx="4677900" cy="1128225"/>
          </a:xfrm>
        </p:grpSpPr>
        <p:sp>
          <p:nvSpPr>
            <p:cNvPr id="739" name="Google Shape;739;p45"/>
            <p:cNvSpPr txBox="1"/>
            <p:nvPr/>
          </p:nvSpPr>
          <p:spPr>
            <a:xfrm>
              <a:off x="5342175" y="1192050"/>
              <a:ext cx="3000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Not quite success</a:t>
              </a:r>
              <a:endParaRPr b="1" sz="2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40" name="Google Shape;740;p45"/>
            <p:cNvSpPr txBox="1"/>
            <p:nvPr/>
          </p:nvSpPr>
          <p:spPr>
            <a:xfrm>
              <a:off x="4466425" y="1843275"/>
              <a:ext cx="4677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Google Sans"/>
                  <a:ea typeface="Google Sans"/>
                  <a:cs typeface="Google Sans"/>
                  <a:sym typeface="Google Sans"/>
                </a:rPr>
                <a:t>Sonic Drift 2 made by Sega → </a:t>
              </a:r>
              <a:r>
                <a:rPr b="1" lang="en" sz="1900">
                  <a:latin typeface="Google Sans"/>
                  <a:ea typeface="Google Sans"/>
                  <a:cs typeface="Google Sans"/>
                  <a:sym typeface="Google Sans"/>
                </a:rPr>
                <a:t>Microsoft</a:t>
              </a:r>
              <a:endParaRPr b="1" sz="1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746" name="Google Shape;746;p46"/>
          <p:cNvSpPr txBox="1"/>
          <p:nvPr>
            <p:ph idx="1" type="body"/>
          </p:nvPr>
        </p:nvSpPr>
        <p:spPr>
          <a:xfrm>
            <a:off x="170450" y="11524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</a:t>
            </a:r>
            <a:r>
              <a:rPr b="1" lang="en">
                <a:solidFill>
                  <a:srgbClr val="4285F4"/>
                </a:solidFill>
              </a:rPr>
              <a:t>feedforward networks</a:t>
            </a:r>
            <a:r>
              <a:rPr lang="en"/>
              <a:t> </a:t>
            </a:r>
            <a:r>
              <a:rPr lang="en"/>
              <a:t>can be viewed as </a:t>
            </a:r>
            <a:r>
              <a:rPr b="1" lang="en">
                <a:solidFill>
                  <a:srgbClr val="4285F4"/>
                </a:solidFill>
              </a:rPr>
              <a:t>key-value memories</a:t>
            </a:r>
            <a:r>
              <a:rPr lang="en">
                <a:solidFill>
                  <a:srgbClr val="4285F4"/>
                </a:solidFill>
              </a:rPr>
              <a:t>.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 tend to look up information about an entity</a:t>
            </a:r>
            <a:br>
              <a:rPr lang="en"/>
            </a:br>
            <a:r>
              <a:rPr b="1" lang="en">
                <a:solidFill>
                  <a:srgbClr val="4285F4"/>
                </a:solidFill>
              </a:rPr>
              <a:t>on the last token where it's mentioned.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b="1" lang="en"/>
              <a:t>WARNING:</a:t>
            </a:r>
            <a:r>
              <a:rPr lang="en"/>
              <a:t> this is a new research area, and conclusions may change soon!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7"/>
          <p:cNvSpPr txBox="1"/>
          <p:nvPr>
            <p:ph type="title"/>
          </p:nvPr>
        </p:nvSpPr>
        <p:spPr>
          <a:xfrm>
            <a:off x="265500" y="1476000"/>
            <a:ext cx="79311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makes a good knowledge representation?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 from Transformers right now?</a:t>
            </a:r>
            <a:endParaRPr/>
          </a:p>
        </p:txBody>
      </p:sp>
      <p:sp>
        <p:nvSpPr>
          <p:cNvPr id="757" name="Google Shape;75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We can automatically acquire knowledge from the web, but… </a:t>
            </a:r>
            <a:endParaRPr b="1"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 lot of it is noisy or incorrect: misinformation, rumors, opinions.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we cannot trace the model's knowledge back to an attributable source.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We can edit individual facts inside a Transformer's memory, but…</a:t>
            </a:r>
            <a:endParaRPr b="1"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it doesn't work reliably yet.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current approaches break down after multiple edits.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We can store knowledge inside feedforward layers, but…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current memory capacity is too small, and scaling up is expensive!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 list</a:t>
            </a:r>
            <a:endParaRPr/>
          </a:p>
        </p:txBody>
      </p:sp>
      <p:sp>
        <p:nvSpPr>
          <p:cNvPr id="763" name="Google Shape;763;p49"/>
          <p:cNvSpPr txBox="1"/>
          <p:nvPr>
            <p:ph idx="1" type="body"/>
          </p:nvPr>
        </p:nvSpPr>
        <p:spPr>
          <a:xfrm>
            <a:off x="311700" y="115247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b="1" lang="en" sz="2000">
                <a:solidFill>
                  <a:srgbClr val="4285F4"/>
                </a:solidFill>
              </a:rPr>
              <a:t>Fast and modular knowledge editing</a:t>
            </a:r>
            <a:endParaRPr b="1"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Robustly update the model N times without breaking its behavior on other tasks.</a:t>
            </a:r>
            <a:endParaRPr sz="16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b="1" lang="en" sz="2000">
                <a:solidFill>
                  <a:srgbClr val="4285F4"/>
                </a:solidFill>
              </a:rPr>
              <a:t>Attribution and interpretability</a:t>
            </a:r>
            <a:endParaRPr b="1"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Trace a model's knowledge back to a particular document / training example.</a:t>
            </a:r>
            <a:endParaRPr sz="16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b="1" lang="en" sz="2000">
                <a:solidFill>
                  <a:srgbClr val="4285F4"/>
                </a:solidFill>
              </a:rPr>
              <a:t>Efficient scaling</a:t>
            </a:r>
            <a:endParaRPr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the model's memory size by 10x without paying 10x more compute.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use GPT-3 to do question answering over your company / school wiki.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GPT-3 training run cost &gt;$12M.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can't afford this for every company / school.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/ school info is always changing (e.g. COVID requirements).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0"/>
          <p:cNvSpPr txBox="1"/>
          <p:nvPr>
            <p:ph type="title"/>
          </p:nvPr>
        </p:nvSpPr>
        <p:spPr>
          <a:xfrm>
            <a:off x="265500" y="1476000"/>
            <a:ext cx="79311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Memory-augmented models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1"/>
          <p:cNvSpPr txBox="1"/>
          <p:nvPr/>
        </p:nvSpPr>
        <p:spPr>
          <a:xfrm>
            <a:off x="5153275" y="3303575"/>
            <a:ext cx="3491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Google Sans"/>
                <a:ea typeface="Google Sans"/>
                <a:cs typeface="Google Sans"/>
                <a:sym typeface="Google Sans"/>
              </a:rPr>
              <a:t>Potentially meets our wish list:</a:t>
            </a:r>
            <a:endParaRPr b="1"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Easily edit knowledge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Attribution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Efficient scaling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4" name="Google Shape;774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memory-augmented model?</a:t>
            </a: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2490775" y="1331275"/>
            <a:ext cx="1240500" cy="46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6" name="Google Shape;776;p51"/>
          <p:cNvSpPr/>
          <p:nvPr/>
        </p:nvSpPr>
        <p:spPr>
          <a:xfrm>
            <a:off x="343675" y="1331275"/>
            <a:ext cx="1660500" cy="4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what do you call a group of dolphins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7" name="Google Shape;777;p51"/>
          <p:cNvCxnSpPr>
            <a:stCxn id="776" idx="3"/>
            <a:endCxn id="775" idx="1"/>
          </p:cNvCxnSpPr>
          <p:nvPr/>
        </p:nvCxnSpPr>
        <p:spPr>
          <a:xfrm>
            <a:off x="2004175" y="1565125"/>
            <a:ext cx="48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51"/>
          <p:cNvCxnSpPr>
            <a:stCxn id="779" idx="0"/>
            <a:endCxn id="775" idx="2"/>
          </p:cNvCxnSpPr>
          <p:nvPr/>
        </p:nvCxnSpPr>
        <p:spPr>
          <a:xfrm rot="-5400000">
            <a:off x="2470075" y="2440025"/>
            <a:ext cx="1282500" cy="6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51"/>
          <p:cNvSpPr/>
          <p:nvPr/>
        </p:nvSpPr>
        <p:spPr>
          <a:xfrm>
            <a:off x="4217875" y="1331275"/>
            <a:ext cx="935400" cy="4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a pod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1" name="Google Shape;781;p51"/>
          <p:cNvCxnSpPr>
            <a:endCxn id="780" idx="1"/>
          </p:cNvCxnSpPr>
          <p:nvPr/>
        </p:nvCxnSpPr>
        <p:spPr>
          <a:xfrm>
            <a:off x="3731275" y="1565125"/>
            <a:ext cx="48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2" name="Google Shape;782;p51"/>
          <p:cNvGrpSpPr/>
          <p:nvPr/>
        </p:nvGrpSpPr>
        <p:grpSpPr>
          <a:xfrm>
            <a:off x="553675" y="1798975"/>
            <a:ext cx="1275125" cy="2493402"/>
            <a:chOff x="1620475" y="1798975"/>
            <a:chExt cx="1275125" cy="2493402"/>
          </a:xfrm>
        </p:grpSpPr>
        <p:sp>
          <p:nvSpPr>
            <p:cNvPr id="783" name="Google Shape;783;p51"/>
            <p:cNvSpPr/>
            <p:nvPr/>
          </p:nvSpPr>
          <p:spPr>
            <a:xfrm>
              <a:off x="1620475" y="2199375"/>
              <a:ext cx="1240500" cy="467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retriever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784" name="Google Shape;784;p51"/>
            <p:cNvCxnSpPr>
              <a:stCxn id="776" idx="2"/>
              <a:endCxn id="783" idx="0"/>
            </p:cNvCxnSpPr>
            <p:nvPr/>
          </p:nvCxnSpPr>
          <p:spPr>
            <a:xfrm>
              <a:off x="2240725" y="1798975"/>
              <a:ext cx="0" cy="40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51"/>
            <p:cNvCxnSpPr>
              <a:stCxn id="783" idx="2"/>
            </p:cNvCxnSpPr>
            <p:nvPr/>
          </p:nvCxnSpPr>
          <p:spPr>
            <a:xfrm>
              <a:off x="2240725" y="2667075"/>
              <a:ext cx="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786" name="Google Shape;786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55100" y="2868308"/>
              <a:ext cx="1240500" cy="1424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7" name="Google Shape;787;p51"/>
          <p:cNvGrpSpPr/>
          <p:nvPr/>
        </p:nvGrpSpPr>
        <p:grpSpPr>
          <a:xfrm>
            <a:off x="1829050" y="3081575"/>
            <a:ext cx="2112225" cy="674700"/>
            <a:chOff x="2895850" y="3081575"/>
            <a:chExt cx="2112225" cy="674700"/>
          </a:xfrm>
        </p:grpSpPr>
        <p:sp>
          <p:nvSpPr>
            <p:cNvPr id="779" name="Google Shape;779;p51"/>
            <p:cNvSpPr/>
            <p:nvPr/>
          </p:nvSpPr>
          <p:spPr>
            <a:xfrm>
              <a:off x="3347575" y="3081575"/>
              <a:ext cx="1660500" cy="674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A group of dolphins is called a "school" or a "pod"...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8" name="Google Shape;788;p51"/>
            <p:cNvCxnSpPr/>
            <p:nvPr/>
          </p:nvCxnSpPr>
          <p:spPr>
            <a:xfrm rot="10800000">
              <a:off x="2895850" y="3418925"/>
              <a:ext cx="450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789" name="Google Shape;789;p51"/>
          <p:cNvSpPr txBox="1"/>
          <p:nvPr/>
        </p:nvSpPr>
        <p:spPr>
          <a:xfrm>
            <a:off x="5822750" y="1093775"/>
            <a:ext cx="289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Google Sans"/>
                <a:ea typeface="Google Sans"/>
                <a:cs typeface="Google Sans"/>
                <a:sym typeface="Google Sans"/>
              </a:rPr>
              <a:t>A memory could be:</a:t>
            </a:r>
            <a:endParaRPr b="1"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Document on the web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Record in a database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Training example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Entity embedding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oogle Sans"/>
              <a:buChar char="●"/>
            </a:pPr>
            <a:r>
              <a:rPr i="1" lang="en" sz="17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i="1"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language models </a:t>
            </a:r>
            <a:r>
              <a:rPr b="1" lang="en"/>
              <a:t>currently</a:t>
            </a:r>
            <a:r>
              <a:rPr lang="en"/>
              <a:t> represent knowledge?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a good knowledge representation?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build better representations? → </a:t>
            </a:r>
            <a:r>
              <a:rPr b="1" lang="en"/>
              <a:t>Memory-augmented models</a:t>
            </a:r>
            <a:endParaRPr b="1"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applications?</a:t>
            </a:r>
            <a:endParaRPr/>
          </a:p>
        </p:txBody>
      </p:sp>
      <p:sp>
        <p:nvSpPr>
          <p:cNvPr id="795" name="Google Shape;795;p52"/>
          <p:cNvSpPr txBox="1"/>
          <p:nvPr>
            <p:ph idx="1" type="body"/>
          </p:nvPr>
        </p:nvSpPr>
        <p:spPr>
          <a:xfrm>
            <a:off x="311700" y="1152475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Open-domain dialog / question answering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documents on the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Code generation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code snippets from Stack Overflow.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Image generation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reference pictures of people, places,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Fact checking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documents that support or refute a claim.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key design questions?</a:t>
            </a:r>
            <a:endParaRPr/>
          </a:p>
        </p:txBody>
      </p:sp>
      <p:sp>
        <p:nvSpPr>
          <p:cNvPr id="801" name="Google Shape;801;p53"/>
          <p:cNvSpPr txBox="1"/>
          <p:nvPr>
            <p:ph idx="1" type="body"/>
          </p:nvPr>
        </p:nvSpPr>
        <p:spPr>
          <a:xfrm>
            <a:off x="311700" y="1152475"/>
            <a:ext cx="85206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What are your memories?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Documents, database records, training examples,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How to retrieve memories?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off-the-shelf search engine (e.g. Google, StackOverflow).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train your own memory retriever.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How to use retrieved memories?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"Text fusion", "label smearing".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failure modes: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Underutilization:</a:t>
            </a:r>
            <a:r>
              <a:rPr lang="en"/>
              <a:t> m</a:t>
            </a:r>
            <a:r>
              <a:rPr lang="en"/>
              <a:t>odel</a:t>
            </a:r>
            <a:r>
              <a:rPr lang="en"/>
              <a:t> ignores retrieved memories.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Overreliance:</a:t>
            </a:r>
            <a:r>
              <a:rPr lang="en"/>
              <a:t> model depends too much on memories!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4"/>
          <p:cNvSpPr txBox="1"/>
          <p:nvPr>
            <p:ph type="title"/>
          </p:nvPr>
        </p:nvSpPr>
        <p:spPr>
          <a:xfrm>
            <a:off x="265500" y="1476000"/>
            <a:ext cx="79311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retrieve memories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>
            <a:off x="3225350" y="1286075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 retrieval methods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813" name="Google Shape;813;p55"/>
          <p:cNvGrpSpPr/>
          <p:nvPr/>
        </p:nvGrpSpPr>
        <p:grpSpPr>
          <a:xfrm>
            <a:off x="311700" y="1970375"/>
            <a:ext cx="4172000" cy="2306875"/>
            <a:chOff x="311700" y="1970375"/>
            <a:chExt cx="4172000" cy="2306875"/>
          </a:xfrm>
        </p:grpSpPr>
        <p:sp>
          <p:nvSpPr>
            <p:cNvPr id="814" name="Google Shape;814;p55"/>
            <p:cNvSpPr/>
            <p:nvPr/>
          </p:nvSpPr>
          <p:spPr>
            <a:xfrm>
              <a:off x="982600" y="2392000"/>
              <a:ext cx="25167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Using an external tool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15" name="Google Shape;815;p55"/>
            <p:cNvCxnSpPr>
              <a:stCxn id="812" idx="2"/>
              <a:endCxn id="814" idx="0"/>
            </p:cNvCxnSpPr>
            <p:nvPr/>
          </p:nvCxnSpPr>
          <p:spPr>
            <a:xfrm flipH="1">
              <a:off x="2240900" y="1970375"/>
              <a:ext cx="2242800" cy="42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6" name="Google Shape;816;p55"/>
            <p:cNvSpPr/>
            <p:nvPr/>
          </p:nvSpPr>
          <p:spPr>
            <a:xfrm>
              <a:off x="311700" y="3592950"/>
              <a:ext cx="12141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Web search engine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1666635" y="3592950"/>
              <a:ext cx="12141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3021560" y="3592950"/>
              <a:ext cx="12141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etc.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19" name="Google Shape;819;p55"/>
            <p:cNvCxnSpPr>
              <a:stCxn id="814" idx="2"/>
              <a:endCxn id="816" idx="0"/>
            </p:cNvCxnSpPr>
            <p:nvPr/>
          </p:nvCxnSpPr>
          <p:spPr>
            <a:xfrm flipH="1">
              <a:off x="918850" y="3076300"/>
              <a:ext cx="13221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0" name="Google Shape;820;p55"/>
            <p:cNvCxnSpPr>
              <a:stCxn id="814" idx="2"/>
              <a:endCxn id="817" idx="0"/>
            </p:cNvCxnSpPr>
            <p:nvPr/>
          </p:nvCxnSpPr>
          <p:spPr>
            <a:xfrm>
              <a:off x="2240950" y="3076300"/>
              <a:ext cx="327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1" name="Google Shape;821;p55"/>
            <p:cNvCxnSpPr>
              <a:stCxn id="814" idx="2"/>
              <a:endCxn id="818" idx="0"/>
            </p:cNvCxnSpPr>
            <p:nvPr/>
          </p:nvCxnSpPr>
          <p:spPr>
            <a:xfrm>
              <a:off x="2240950" y="3076300"/>
              <a:ext cx="13878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22" name="Google Shape;822;p55"/>
          <p:cNvGrpSpPr/>
          <p:nvPr/>
        </p:nvGrpSpPr>
        <p:grpSpPr>
          <a:xfrm>
            <a:off x="4483700" y="1970375"/>
            <a:ext cx="4348599" cy="2306825"/>
            <a:chOff x="4483700" y="1970375"/>
            <a:chExt cx="4348599" cy="2306825"/>
          </a:xfrm>
        </p:grpSpPr>
        <p:sp>
          <p:nvSpPr>
            <p:cNvPr id="823" name="Google Shape;823;p55"/>
            <p:cNvSpPr/>
            <p:nvPr/>
          </p:nvSpPr>
          <p:spPr>
            <a:xfrm>
              <a:off x="5552275" y="2392000"/>
              <a:ext cx="25167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Training a neural retriever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24" name="Google Shape;824;p55"/>
            <p:cNvCxnSpPr>
              <a:stCxn id="812" idx="2"/>
              <a:endCxn id="823" idx="0"/>
            </p:cNvCxnSpPr>
            <p:nvPr/>
          </p:nvCxnSpPr>
          <p:spPr>
            <a:xfrm>
              <a:off x="4483700" y="1970375"/>
              <a:ext cx="2326800" cy="42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5" name="Google Shape;825;p55"/>
            <p:cNvSpPr/>
            <p:nvPr/>
          </p:nvSpPr>
          <p:spPr>
            <a:xfrm>
              <a:off x="4848650" y="3592900"/>
              <a:ext cx="12141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Google Sans"/>
                  <a:ea typeface="Google Sans"/>
                  <a:cs typeface="Google Sans"/>
                  <a:sym typeface="Google Sans"/>
                </a:rPr>
                <a:t>Unsupervised</a:t>
              </a:r>
              <a:endParaRPr b="1" sz="1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6203585" y="3592900"/>
              <a:ext cx="12141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Google Sans"/>
                  <a:ea typeface="Google Sans"/>
                  <a:cs typeface="Google Sans"/>
                  <a:sym typeface="Google Sans"/>
                </a:rPr>
                <a:t>Supervised</a:t>
              </a:r>
              <a:endParaRPr b="1" sz="1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7558499" y="3592900"/>
              <a:ext cx="1273800" cy="68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Google Sans"/>
                  <a:ea typeface="Google Sans"/>
                  <a:cs typeface="Google Sans"/>
                  <a:sym typeface="Google Sans"/>
                </a:rPr>
                <a:t>"End-to-end"</a:t>
              </a:r>
              <a:endParaRPr b="1" sz="1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28" name="Google Shape;828;p55"/>
            <p:cNvCxnSpPr>
              <a:endCxn id="825" idx="0"/>
            </p:cNvCxnSpPr>
            <p:nvPr/>
          </p:nvCxnSpPr>
          <p:spPr>
            <a:xfrm flipH="1">
              <a:off x="5455700" y="3076300"/>
              <a:ext cx="13221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9" name="Google Shape;829;p55"/>
            <p:cNvCxnSpPr>
              <a:endCxn id="826" idx="0"/>
            </p:cNvCxnSpPr>
            <p:nvPr/>
          </p:nvCxnSpPr>
          <p:spPr>
            <a:xfrm>
              <a:off x="6777935" y="3076300"/>
              <a:ext cx="327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0" name="Google Shape;830;p55"/>
            <p:cNvCxnSpPr>
              <a:endCxn id="827" idx="0"/>
            </p:cNvCxnSpPr>
            <p:nvPr/>
          </p:nvCxnSpPr>
          <p:spPr>
            <a:xfrm>
              <a:off x="6807599" y="3076300"/>
              <a:ext cx="13878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>
            <a:off x="3225350" y="1286075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 retrieval methods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7" name="Google Shape;837;p56"/>
          <p:cNvSpPr/>
          <p:nvPr/>
        </p:nvSpPr>
        <p:spPr>
          <a:xfrm>
            <a:off x="982600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Using an external tool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8" name="Google Shape;838;p56"/>
          <p:cNvSpPr/>
          <p:nvPr/>
        </p:nvSpPr>
        <p:spPr>
          <a:xfrm>
            <a:off x="5552275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Training a neural retriever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39" name="Google Shape;839;p56"/>
          <p:cNvCxnSpPr>
            <a:stCxn id="836" idx="2"/>
            <a:endCxn id="837" idx="0"/>
          </p:cNvCxnSpPr>
          <p:nvPr/>
        </p:nvCxnSpPr>
        <p:spPr>
          <a:xfrm flipH="1">
            <a:off x="2240900" y="1970375"/>
            <a:ext cx="2242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56"/>
          <p:cNvCxnSpPr>
            <a:stCxn id="836" idx="2"/>
            <a:endCxn id="838" idx="0"/>
          </p:cNvCxnSpPr>
          <p:nvPr/>
        </p:nvCxnSpPr>
        <p:spPr>
          <a:xfrm>
            <a:off x="4483700" y="1970375"/>
            <a:ext cx="2326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56"/>
          <p:cNvSpPr/>
          <p:nvPr/>
        </p:nvSpPr>
        <p:spPr>
          <a:xfrm>
            <a:off x="31170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Web search engine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2" name="Google Shape;842;p56"/>
          <p:cNvSpPr/>
          <p:nvPr/>
        </p:nvSpPr>
        <p:spPr>
          <a:xfrm>
            <a:off x="1666635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Database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3" name="Google Shape;843;p56"/>
          <p:cNvSpPr/>
          <p:nvPr/>
        </p:nvSpPr>
        <p:spPr>
          <a:xfrm>
            <a:off x="302156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etc.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44" name="Google Shape;844;p56"/>
          <p:cNvCxnSpPr>
            <a:stCxn id="837" idx="2"/>
            <a:endCxn id="841" idx="0"/>
          </p:cNvCxnSpPr>
          <p:nvPr/>
        </p:nvCxnSpPr>
        <p:spPr>
          <a:xfrm flipH="1">
            <a:off x="91885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56"/>
          <p:cNvCxnSpPr>
            <a:stCxn id="837" idx="2"/>
            <a:endCxn id="842" idx="0"/>
          </p:cNvCxnSpPr>
          <p:nvPr/>
        </p:nvCxnSpPr>
        <p:spPr>
          <a:xfrm>
            <a:off x="2240950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56"/>
          <p:cNvCxnSpPr>
            <a:stCxn id="837" idx="2"/>
            <a:endCxn id="843" idx="0"/>
          </p:cNvCxnSpPr>
          <p:nvPr/>
        </p:nvCxnSpPr>
        <p:spPr>
          <a:xfrm>
            <a:off x="2240950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6"/>
          <p:cNvSpPr/>
          <p:nvPr/>
        </p:nvSpPr>
        <p:spPr>
          <a:xfrm>
            <a:off x="4848650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Unsupervised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8" name="Google Shape;848;p56"/>
          <p:cNvSpPr/>
          <p:nvPr/>
        </p:nvSpPr>
        <p:spPr>
          <a:xfrm>
            <a:off x="6203585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9" name="Google Shape;849;p56"/>
          <p:cNvSpPr/>
          <p:nvPr/>
        </p:nvSpPr>
        <p:spPr>
          <a:xfrm>
            <a:off x="7558499" y="3592900"/>
            <a:ext cx="1273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"End-to-end"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50" name="Google Shape;850;p56"/>
          <p:cNvCxnSpPr>
            <a:endCxn id="847" idx="0"/>
          </p:cNvCxnSpPr>
          <p:nvPr/>
        </p:nvCxnSpPr>
        <p:spPr>
          <a:xfrm flipH="1">
            <a:off x="545570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56"/>
          <p:cNvCxnSpPr>
            <a:endCxn id="848" idx="0"/>
          </p:cNvCxnSpPr>
          <p:nvPr/>
        </p:nvCxnSpPr>
        <p:spPr>
          <a:xfrm>
            <a:off x="6777935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56"/>
          <p:cNvCxnSpPr>
            <a:endCxn id="849" idx="0"/>
          </p:cNvCxnSpPr>
          <p:nvPr/>
        </p:nvCxnSpPr>
        <p:spPr>
          <a:xfrm>
            <a:off x="6807599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7"/>
          <p:cNvSpPr/>
          <p:nvPr/>
        </p:nvSpPr>
        <p:spPr>
          <a:xfrm>
            <a:off x="4990025" y="1410675"/>
            <a:ext cx="3852000" cy="275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7"/>
          <p:cNvSpPr txBox="1"/>
          <p:nvPr/>
        </p:nvSpPr>
        <p:spPr>
          <a:xfrm>
            <a:off x="5733150" y="2389400"/>
            <a:ext cx="307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LaMDA: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They’re great, and I love how her work changed through her life. I like her later work more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than her earlier ones. Her influence is also super interesting - did you know she was one of the artists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that inspired Miró?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9" name="Google Shape;85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external tool  (</a:t>
            </a:r>
            <a:r>
              <a:rPr b="1" lang="en"/>
              <a:t>LaMDA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Thoppilan et al, 2022</a:t>
            </a:r>
            <a:r>
              <a:rPr lang="en"/>
              <a:t>)</a:t>
            </a:r>
            <a:endParaRPr/>
          </a:p>
        </p:txBody>
      </p:sp>
      <p:sp>
        <p:nvSpPr>
          <p:cNvPr id="860" name="Google Shape;860;p57"/>
          <p:cNvSpPr txBox="1"/>
          <p:nvPr/>
        </p:nvSpPr>
        <p:spPr>
          <a:xfrm>
            <a:off x="5123550" y="1379675"/>
            <a:ext cx="30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User: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What do you think of Rosalie Gascoigne’s sculptures?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1" name="Google Shape;861;p57"/>
          <p:cNvSpPr txBox="1"/>
          <p:nvPr>
            <p:ph idx="1" type="body"/>
          </p:nvPr>
        </p:nvSpPr>
        <p:spPr>
          <a:xfrm>
            <a:off x="311700" y="1304875"/>
            <a:ext cx="45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LaMDA is an </a:t>
            </a:r>
            <a:r>
              <a:rPr b="1" lang="en" sz="1600"/>
              <a:t>open-domain chatbot</a:t>
            </a:r>
            <a:r>
              <a:rPr lang="en" sz="1600"/>
              <a:t>: you can talk to it about anything.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basic version of the model is simply a Transformer decoder:</a:t>
            </a:r>
            <a:endParaRPr sz="16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Input = previous turns in the conversation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Output = a new utterance</a:t>
            </a:r>
            <a:endParaRPr sz="12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basic model sometimes generates </a:t>
            </a:r>
            <a:r>
              <a:rPr b="1" lang="en" sz="1600"/>
              <a:t>factually incorrect claims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8"/>
          <p:cNvSpPr/>
          <p:nvPr/>
        </p:nvSpPr>
        <p:spPr>
          <a:xfrm>
            <a:off x="4990025" y="1410675"/>
            <a:ext cx="3852000" cy="275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external tool  </a:t>
            </a:r>
            <a:r>
              <a:rPr lang="en"/>
              <a:t>(</a:t>
            </a:r>
            <a:r>
              <a:rPr b="1" lang="en"/>
              <a:t>LaMDA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Thoppilan et al, 2022</a:t>
            </a:r>
            <a:r>
              <a:rPr lang="en"/>
              <a:t>)</a:t>
            </a:r>
            <a:endParaRPr/>
          </a:p>
        </p:txBody>
      </p:sp>
      <p:sp>
        <p:nvSpPr>
          <p:cNvPr id="868" name="Google Shape;868;p58"/>
          <p:cNvSpPr txBox="1"/>
          <p:nvPr/>
        </p:nvSpPr>
        <p:spPr>
          <a:xfrm>
            <a:off x="5123550" y="1379675"/>
            <a:ext cx="30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User: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What do you think of Rosalie Gascoigne’s sculptures?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9" name="Google Shape;869;p58"/>
          <p:cNvSpPr txBox="1"/>
          <p:nvPr>
            <p:ph idx="1" type="body"/>
          </p:nvPr>
        </p:nvSpPr>
        <p:spPr>
          <a:xfrm>
            <a:off x="311700" y="1304875"/>
            <a:ext cx="45780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LaMDA is an </a:t>
            </a:r>
            <a:r>
              <a:rPr b="1" lang="en" sz="1600"/>
              <a:t>open-domain chatbot</a:t>
            </a:r>
            <a:r>
              <a:rPr lang="en" sz="1600"/>
              <a:t>: you can talk to it about anything.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basic version of the model is simply a Transformer decoder:</a:t>
            </a:r>
            <a:endParaRPr sz="16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Input = previous turns in the conversation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Output = a new utterance</a:t>
            </a:r>
            <a:endParaRPr sz="12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basic model </a:t>
            </a:r>
            <a:r>
              <a:rPr lang="en" sz="1600"/>
              <a:t>sometimes</a:t>
            </a:r>
            <a:r>
              <a:rPr lang="en" sz="1600"/>
              <a:t> generates </a:t>
            </a:r>
            <a:r>
              <a:rPr b="1" lang="en" sz="1600"/>
              <a:t>factually incorrect claims</a:t>
            </a:r>
            <a:r>
              <a:rPr lang="en" sz="1600"/>
              <a:t>.</a:t>
            </a:r>
            <a:endParaRPr sz="1600"/>
          </a:p>
        </p:txBody>
      </p:sp>
      <p:sp>
        <p:nvSpPr>
          <p:cNvPr id="870" name="Google Shape;870;p58"/>
          <p:cNvSpPr txBox="1"/>
          <p:nvPr/>
        </p:nvSpPr>
        <p:spPr>
          <a:xfrm>
            <a:off x="5733150" y="2389400"/>
            <a:ext cx="307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LaMDA: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They’re great, and I love how her work changed through her life. I like her later work more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than her earlier ones. Her influence is also super interesting - did you know </a:t>
            </a:r>
            <a:r>
              <a:rPr lang="en" u="sng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she was one of the artists</a:t>
            </a:r>
            <a:endParaRPr u="sng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that inspired Miró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1" name="Google Shape;871;p58"/>
          <p:cNvSpPr txBox="1"/>
          <p:nvPr/>
        </p:nvSpPr>
        <p:spPr>
          <a:xfrm>
            <a:off x="228600" y="4191000"/>
            <a:ext cx="4519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Solution: </a:t>
            </a:r>
            <a:r>
              <a:rPr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teach LaMDA to use a </a:t>
            </a:r>
            <a:r>
              <a:rPr b="1"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search engine</a:t>
            </a:r>
            <a:r>
              <a:rPr lang="en" sz="1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to validate or fix its claims.</a:t>
            </a:r>
            <a:endParaRPr>
              <a:solidFill>
                <a:srgbClr val="4285F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9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878" name="Google Shape;878;p59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9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9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1" name="Google Shape;881;p59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882" name="Google Shape;882;p59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883" name="Google Shape;883;p59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9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86" name="Google Shape;886;p59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887" name="Google Shape;887;p59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9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90" name="Google Shape;890;p59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891" name="Google Shape;891;p59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9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9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0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3" name="Google Shape;903;p60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04" name="Google Shape;904;p60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905" name="Google Shape;905;p60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0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0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08" name="Google Shape;908;p60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909" name="Google Shape;909;p60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0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0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12" name="Google Shape;912;p60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913" name="Google Shape;913;p60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0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0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16" name="Google Shape;916;p60"/>
          <p:cNvCxnSpPr/>
          <p:nvPr/>
        </p:nvCxnSpPr>
        <p:spPr>
          <a:xfrm flipH="1" rot="10800000">
            <a:off x="1445925" y="1997850"/>
            <a:ext cx="1258200" cy="51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60"/>
          <p:cNvSpPr txBox="1"/>
          <p:nvPr/>
        </p:nvSpPr>
        <p:spPr>
          <a:xfrm>
            <a:off x="154125" y="4315675"/>
            <a:ext cx="87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User to Base: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When was the Eiffel Tower built?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1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1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7" name="Google Shape;927;p61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28" name="Google Shape;928;p61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929" name="Google Shape;929;p61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1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32" name="Google Shape;932;p61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933" name="Google Shape;933;p61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1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36" name="Google Shape;936;p61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937" name="Google Shape;937;p61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1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40" name="Google Shape;940;p61"/>
          <p:cNvCxnSpPr>
            <a:stCxn id="931" idx="3"/>
          </p:cNvCxnSpPr>
          <p:nvPr/>
        </p:nvCxnSpPr>
        <p:spPr>
          <a:xfrm>
            <a:off x="3749300" y="2352825"/>
            <a:ext cx="1372200" cy="79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61"/>
          <p:cNvSpPr txBox="1"/>
          <p:nvPr/>
        </p:nvSpPr>
        <p:spPr>
          <a:xfrm>
            <a:off x="154125" y="4315675"/>
            <a:ext cx="87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 to Research: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It was constructed in </a:t>
            </a:r>
            <a:r>
              <a:rPr b="1" lang="en" sz="18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1887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65500" y="1476000"/>
            <a:ext cx="75645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 language models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currently represent </a:t>
            </a:r>
            <a:r>
              <a:rPr lang="en" sz="2800"/>
              <a:t>knowledge</a:t>
            </a:r>
            <a:r>
              <a:rPr lang="en" sz="2800"/>
              <a:t>?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2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948" name="Google Shape;948;p62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2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1" name="Google Shape;951;p62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52" name="Google Shape;952;p62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953" name="Google Shape;953;p62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2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56" name="Google Shape;956;p62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957" name="Google Shape;957;p62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2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60" name="Google Shape;960;p62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961" name="Google Shape;961;p62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2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64" name="Google Shape;964;p62"/>
          <p:cNvCxnSpPr>
            <a:endCxn id="963" idx="1"/>
          </p:cNvCxnSpPr>
          <p:nvPr/>
        </p:nvCxnSpPr>
        <p:spPr>
          <a:xfrm flipH="1" rot="10800000">
            <a:off x="6081850" y="2492913"/>
            <a:ext cx="1271100" cy="72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62"/>
          <p:cNvSpPr txBox="1"/>
          <p:nvPr/>
        </p:nvSpPr>
        <p:spPr>
          <a:xfrm>
            <a:off x="154125" y="4315675"/>
            <a:ext cx="87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Research to Search: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Eiffel Tower construction date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3"/>
          <p:cNvSpPr txBox="1"/>
          <p:nvPr/>
        </p:nvSpPr>
        <p:spPr>
          <a:xfrm>
            <a:off x="154125" y="4239475"/>
            <a:ext cx="874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Search to Research: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 essential things to know about the Eiffel Tower | 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Eiffel Tower was built in record time: 2 years, 2 months and 5 days. From late January 1887 to </a:t>
            </a:r>
            <a:r>
              <a:rPr b="1" lang="en" sz="13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March 31, 1889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 In addition to the technical … | https://www.toureiffel.paris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63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973" name="Google Shape;973;p63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3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3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6" name="Google Shape;976;p63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77" name="Google Shape;977;p63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978" name="Google Shape;978;p63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3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3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81" name="Google Shape;981;p63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982" name="Google Shape;982;p63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3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3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85" name="Google Shape;985;p63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986" name="Google Shape;986;p63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3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89" name="Google Shape;989;p63"/>
          <p:cNvCxnSpPr>
            <a:stCxn id="988" idx="1"/>
          </p:cNvCxnSpPr>
          <p:nvPr/>
        </p:nvCxnSpPr>
        <p:spPr>
          <a:xfrm flipH="1">
            <a:off x="6015550" y="2492913"/>
            <a:ext cx="1337400" cy="5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4"/>
          <p:cNvSpPr txBox="1"/>
          <p:nvPr/>
        </p:nvSpPr>
        <p:spPr>
          <a:xfrm>
            <a:off x="154125" y="4239475"/>
            <a:ext cx="874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Research to User: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 started on it in January 1887 and it was opened in March 1889.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5" name="Google Shape;995;p64"/>
          <p:cNvSpPr/>
          <p:nvPr/>
        </p:nvSpPr>
        <p:spPr>
          <a:xfrm>
            <a:off x="2273725" y="1247250"/>
            <a:ext cx="6568200" cy="2891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search engine to improve factuality</a:t>
            </a:r>
            <a:endParaRPr/>
          </a:p>
        </p:txBody>
      </p:sp>
      <p:sp>
        <p:nvSpPr>
          <p:cNvPr id="997" name="Google Shape;997;p64"/>
          <p:cNvSpPr/>
          <p:nvPr/>
        </p:nvSpPr>
        <p:spPr>
          <a:xfrm rot="-5400000">
            <a:off x="835725" y="2497125"/>
            <a:ext cx="323700" cy="375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4"/>
          <p:cNvSpPr/>
          <p:nvPr/>
        </p:nvSpPr>
        <p:spPr>
          <a:xfrm>
            <a:off x="815475" y="2114550"/>
            <a:ext cx="364200" cy="3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4"/>
          <p:cNvSpPr txBox="1"/>
          <p:nvPr/>
        </p:nvSpPr>
        <p:spPr>
          <a:xfrm>
            <a:off x="550575" y="2715875"/>
            <a:ext cx="8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0" name="Google Shape;1000;p64"/>
          <p:cNvSpPr txBox="1"/>
          <p:nvPr/>
        </p:nvSpPr>
        <p:spPr>
          <a:xfrm>
            <a:off x="2121325" y="789125"/>
            <a:ext cx="13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LaMDA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001" name="Google Shape;1001;p64"/>
          <p:cNvGrpSpPr/>
          <p:nvPr/>
        </p:nvGrpSpPr>
        <p:grpSpPr>
          <a:xfrm>
            <a:off x="2855300" y="1505200"/>
            <a:ext cx="894000" cy="1093925"/>
            <a:chOff x="2855300" y="1505200"/>
            <a:chExt cx="894000" cy="1093925"/>
          </a:xfrm>
        </p:grpSpPr>
        <p:sp>
          <p:nvSpPr>
            <p:cNvPr id="1002" name="Google Shape;1002;p64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4"/>
            <p:cNvSpPr txBox="1"/>
            <p:nvPr/>
          </p:nvSpPr>
          <p:spPr>
            <a:xfrm>
              <a:off x="2855300" y="2106525"/>
              <a:ext cx="89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Base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05" name="Google Shape;1005;p64"/>
          <p:cNvGrpSpPr/>
          <p:nvPr/>
        </p:nvGrpSpPr>
        <p:grpSpPr>
          <a:xfrm>
            <a:off x="4913000" y="2835025"/>
            <a:ext cx="1390800" cy="1093925"/>
            <a:chOff x="2627000" y="1505200"/>
            <a:chExt cx="1390800" cy="1093925"/>
          </a:xfrm>
        </p:grpSpPr>
        <p:sp>
          <p:nvSpPr>
            <p:cNvPr id="1006" name="Google Shape;1006;p64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4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4"/>
            <p:cNvSpPr txBox="1"/>
            <p:nvPr/>
          </p:nvSpPr>
          <p:spPr>
            <a:xfrm>
              <a:off x="2627000" y="21065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Research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09" name="Google Shape;1009;p64"/>
          <p:cNvGrpSpPr/>
          <p:nvPr/>
        </p:nvGrpSpPr>
        <p:grpSpPr>
          <a:xfrm>
            <a:off x="7352950" y="1491388"/>
            <a:ext cx="1390800" cy="1401725"/>
            <a:chOff x="2627000" y="1505200"/>
            <a:chExt cx="1390800" cy="1401725"/>
          </a:xfrm>
        </p:grpSpPr>
        <p:sp>
          <p:nvSpPr>
            <p:cNvPr id="1010" name="Google Shape;1010;p64"/>
            <p:cNvSpPr/>
            <p:nvPr/>
          </p:nvSpPr>
          <p:spPr>
            <a:xfrm rot="-5400000">
              <a:off x="3140450" y="1887775"/>
              <a:ext cx="323700" cy="375300"/>
            </a:xfrm>
            <a:prstGeom prst="flowChartDelay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3120200" y="1505200"/>
              <a:ext cx="364200" cy="364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4"/>
            <p:cNvSpPr txBox="1"/>
            <p:nvPr/>
          </p:nvSpPr>
          <p:spPr>
            <a:xfrm>
              <a:off x="2627000" y="2106525"/>
              <a:ext cx="1390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oogle Sans"/>
                  <a:ea typeface="Google Sans"/>
                  <a:cs typeface="Google Sans"/>
                  <a:sym typeface="Google Sans"/>
                </a:rPr>
                <a:t>Search engine</a:t>
              </a:r>
              <a:endParaRPr b="1" sz="2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13" name="Google Shape;1013;p64"/>
          <p:cNvCxnSpPr/>
          <p:nvPr/>
        </p:nvCxnSpPr>
        <p:spPr>
          <a:xfrm rot="10800000">
            <a:off x="1512300" y="2583000"/>
            <a:ext cx="3631200" cy="65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Modeling:</a:t>
            </a:r>
            <a:r>
              <a:rPr lang="en"/>
              <a:t> just treat everything as dialog</a:t>
            </a:r>
            <a:endParaRPr/>
          </a:p>
        </p:txBody>
      </p:sp>
      <p:sp>
        <p:nvSpPr>
          <p:cNvPr id="1019" name="Google Shape;1019;p65"/>
          <p:cNvSpPr txBox="1"/>
          <p:nvPr>
            <p:ph idx="1" type="body"/>
          </p:nvPr>
        </p:nvSpPr>
        <p:spPr>
          <a:xfrm>
            <a:off x="311700" y="847675"/>
            <a:ext cx="86286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When was the Eiffel Tower built?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It was constructed in 1887.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Eiffel Tower construction date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15 essential things to know about the Eiffel Tower |  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Eiffel Tower was built in record time: 2 years, 2 months and 5 days. From late January 1887 to March 31, 1889…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Work started on it in January 1887 and it was opened in March 1889.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turn, the utterance is </a:t>
            </a:r>
            <a:r>
              <a:rPr lang="en" u="sng">
                <a:solidFill>
                  <a:srgbClr val="4285F4"/>
                </a:solidFill>
              </a:rPr>
              <a:t>addressed to</a:t>
            </a:r>
            <a:r>
              <a:rPr lang="en"/>
              <a:t> one of the agents (User / Base / Research / Search engine). That is the agent who responds next.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Modeling:</a:t>
            </a:r>
            <a:r>
              <a:rPr lang="en"/>
              <a:t> just treat everything as dialog</a:t>
            </a:r>
            <a:endParaRPr/>
          </a:p>
        </p:txBody>
      </p:sp>
      <p:sp>
        <p:nvSpPr>
          <p:cNvPr id="1025" name="Google Shape;1025;p66"/>
          <p:cNvSpPr txBox="1"/>
          <p:nvPr>
            <p:ph idx="1" type="body"/>
          </p:nvPr>
        </p:nvSpPr>
        <p:spPr>
          <a:xfrm>
            <a:off x="311700" y="847675"/>
            <a:ext cx="86619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When was the Eiffel Tower built?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It was constructed in 1887.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Eiffel Tower construction date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15 essential things to know about the Eiffel Tower |  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Eiffel Tower was built in record time: 2 years, 2 months and 5 days. From late January 1887 to March 31, 1889…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Work started on it in January 1887 and it was opened in March 1889.</a:t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b="1" lang="en"/>
              <a:t>input</a:t>
            </a:r>
            <a:r>
              <a:rPr lang="en"/>
              <a:t> and </a:t>
            </a:r>
            <a:r>
              <a:rPr b="1" lang="en"/>
              <a:t>output</a:t>
            </a:r>
            <a:r>
              <a:rPr lang="en"/>
              <a:t> are just text.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train a </a:t>
            </a:r>
            <a:r>
              <a:rPr b="1" lang="en"/>
              <a:t>standard Transformer decoder</a:t>
            </a:r>
            <a:r>
              <a:rPr lang="en"/>
              <a:t> to do this.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7"/>
          <p:cNvSpPr txBox="1"/>
          <p:nvPr>
            <p:ph idx="1" type="body"/>
          </p:nvPr>
        </p:nvSpPr>
        <p:spPr>
          <a:xfrm>
            <a:off x="311700" y="847675"/>
            <a:ext cx="86949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When was the Eiffel Tower built?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It was constructed in 1887.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Eiffel Tower construction date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15 essential things to know about the Eiffel Tower |  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Eiffel Tower was built in record time: 2 years, 2 months and 5 days. From late January 1887 to March 31, 1889…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Work started on it in January 1887 and it was opened in March 1889.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031" name="Google Shape;1031;p6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Modeling:</a:t>
            </a:r>
            <a:r>
              <a:rPr lang="en"/>
              <a:t> just treat everything as dialog</a:t>
            </a:r>
            <a:endParaRPr/>
          </a:p>
        </p:txBody>
      </p:sp>
      <p:sp>
        <p:nvSpPr>
          <p:cNvPr id="1032" name="Google Shape;1032;p67"/>
          <p:cNvSpPr txBox="1"/>
          <p:nvPr/>
        </p:nvSpPr>
        <p:spPr>
          <a:xfrm>
            <a:off x="381000" y="3733800"/>
            <a:ext cx="8451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Where do we get dialog data like this to train on?</a:t>
            </a:r>
            <a:endParaRPr b="1" sz="1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Human crowdworkers play the role of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Research</a:t>
            </a:r>
            <a: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Base</a:t>
            </a:r>
            <a: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a basic Transformer chatbot.</a:t>
            </a:r>
            <a:endParaRPr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Search engine</a:t>
            </a:r>
            <a: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something like Google Search.</a:t>
            </a:r>
            <a:endParaRPr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8"/>
          <p:cNvSpPr txBox="1"/>
          <p:nvPr>
            <p:ph idx="1" type="body"/>
          </p:nvPr>
        </p:nvSpPr>
        <p:spPr>
          <a:xfrm>
            <a:off x="311700" y="847675"/>
            <a:ext cx="86949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When was the Eiffel Tower built?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Base: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It was constructed in 1887.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Eiffel Tower construction date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Search engine: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15 essential things to know about the Eiffel Tower |  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onsolas"/>
              <a:buChar char="○"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Eiffel Tower was built in record time: 2 years, 2 months and 5 days. From late January 1887 to March 31, 1889…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Research: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, Work started on it in January 1887 and it was opened in March 1889.</a:t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LaMDA learns to </a:t>
            </a:r>
            <a:r>
              <a:rPr b="1" lang="en"/>
              <a:t>reformulate</a:t>
            </a:r>
            <a:r>
              <a:rPr lang="en"/>
              <a:t> the user's question as a search query.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LaMDA learns to </a:t>
            </a:r>
            <a:r>
              <a:rPr b="1" lang="en"/>
              <a:t>incorporate knowledge</a:t>
            </a:r>
            <a:r>
              <a:rPr lang="en"/>
              <a:t> from search results.</a:t>
            </a:r>
            <a:endParaRPr/>
          </a:p>
        </p:txBody>
      </p:sp>
      <p:sp>
        <p:nvSpPr>
          <p:cNvPr id="1038" name="Google Shape;1038;p6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Modeling:</a:t>
            </a:r>
            <a:r>
              <a:rPr lang="en"/>
              <a:t> just treat everything as dialog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model that uses external tools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(</a:t>
            </a:r>
            <a:r>
              <a:rPr b="1" lang="en" sz="2355"/>
              <a:t>WebGPT</a:t>
            </a:r>
            <a:r>
              <a:rPr lang="en" sz="2355"/>
              <a:t>: </a:t>
            </a:r>
            <a:r>
              <a:rPr lang="en" sz="2355" u="sng">
                <a:solidFill>
                  <a:schemeClr val="hlink"/>
                </a:solidFill>
                <a:hlinkClick r:id="rId3"/>
              </a:rPr>
              <a:t>Nakano et al, 2021</a:t>
            </a:r>
            <a:r>
              <a:rPr lang="en" sz="2355"/>
              <a:t>)</a:t>
            </a:r>
            <a:endParaRPr sz="2355"/>
          </a:p>
        </p:txBody>
      </p:sp>
      <p:pic>
        <p:nvPicPr>
          <p:cNvPr id="1044" name="Google Shape;1044;p69"/>
          <p:cNvPicPr preferRelativeResize="0"/>
          <p:nvPr/>
        </p:nvPicPr>
        <p:blipFill rotWithShape="1">
          <a:blip r:embed="rId4">
            <a:alphaModFix/>
          </a:blip>
          <a:srcRect b="15009" l="0" r="46481" t="0"/>
          <a:stretch/>
        </p:blipFill>
        <p:spPr>
          <a:xfrm>
            <a:off x="533400" y="1551125"/>
            <a:ext cx="3958400" cy="3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69"/>
          <p:cNvPicPr preferRelativeResize="0"/>
          <p:nvPr/>
        </p:nvPicPr>
        <p:blipFill rotWithShape="1">
          <a:blip r:embed="rId4">
            <a:alphaModFix/>
          </a:blip>
          <a:srcRect b="15009" l="53626" r="0" t="0"/>
          <a:stretch/>
        </p:blipFill>
        <p:spPr>
          <a:xfrm>
            <a:off x="5109399" y="1551125"/>
            <a:ext cx="3429975" cy="3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051" name="Google Shape;105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Many external retrieval tools accept</a:t>
            </a:r>
            <a:r>
              <a:rPr b="1" lang="en">
                <a:solidFill>
                  <a:srgbClr val="4285F4"/>
                </a:solidFill>
              </a:rPr>
              <a:t> text </a:t>
            </a:r>
            <a:r>
              <a:rPr lang="en">
                <a:solidFill>
                  <a:srgbClr val="4285F4"/>
                </a:solidFill>
              </a:rPr>
              <a:t>as input and return </a:t>
            </a:r>
            <a:r>
              <a:rPr b="1" lang="en">
                <a:solidFill>
                  <a:srgbClr val="4285F4"/>
                </a:solidFill>
              </a:rPr>
              <a:t>text</a:t>
            </a:r>
            <a:r>
              <a:rPr lang="en">
                <a:solidFill>
                  <a:srgbClr val="4285F4"/>
                </a:solidFill>
              </a:rPr>
              <a:t> as output.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So, learning to use an external tool boils down to: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1) Learning to </a:t>
            </a:r>
            <a:r>
              <a:rPr b="1" lang="en"/>
              <a:t>generate text queries</a:t>
            </a:r>
            <a:r>
              <a:rPr lang="en"/>
              <a:t> to the tool.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2) Learning to </a:t>
            </a:r>
            <a:r>
              <a:rPr b="1" lang="en"/>
              <a:t>understand</a:t>
            </a:r>
            <a:r>
              <a:rPr b="1" lang="en"/>
              <a:t> the text output</a:t>
            </a:r>
            <a:r>
              <a:rPr lang="en"/>
              <a:t> of the tool.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Both</a:t>
            </a:r>
            <a:r>
              <a:rPr lang="en">
                <a:solidFill>
                  <a:srgbClr val="4285F4"/>
                </a:solidFill>
              </a:rPr>
              <a:t> tasks can be handled by a standard Transformer model.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Current approaches train on demonstrations from humans.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(Approaches like WebGPT also add some RL training)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query web search! Why use anything else?</a:t>
            </a:r>
            <a:endParaRPr/>
          </a:p>
        </p:txBody>
      </p:sp>
      <p:sp>
        <p:nvSpPr>
          <p:cNvPr id="1057" name="Google Shape;1057;p71"/>
          <p:cNvSpPr txBox="1"/>
          <p:nvPr>
            <p:ph idx="1" type="body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Web search is far from perfect. New research is what makes it better!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"famous lawyer who got into car accident" → [only returns car accident lawyers]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"use nlp to parse research papers" → [mostly nlp papers on parsing]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try searching in </a:t>
            </a:r>
            <a:r>
              <a:rPr lang="en"/>
              <a:t>other </a:t>
            </a:r>
            <a:r>
              <a:rPr lang="en"/>
              <a:t>languages.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Web search can't handle everything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Doctor: </a:t>
            </a:r>
            <a:r>
              <a:rPr lang="en"/>
              <a:t>Given a medical image, retrieve similar images from medical textbooks?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Programmer:</a:t>
            </a:r>
            <a:r>
              <a:rPr lang="en"/>
              <a:t> Given a programming challenge, retrieve relevant algorithms?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Fashion:</a:t>
            </a:r>
            <a:r>
              <a:rPr lang="en"/>
              <a:t> Given 3 pieces of clothing, retrieve another one that completes your outfit?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Novelist:</a:t>
            </a:r>
            <a:r>
              <a:rPr lang="en"/>
              <a:t> Given a story, retrieve other stories with the same plot?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Journalist:</a:t>
            </a:r>
            <a:r>
              <a:rPr lang="en"/>
              <a:t> Given a claim, retrieve news articles that contradict it?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lang="en">
                <a:solidFill>
                  <a:srgbClr val="4285F4"/>
                </a:solidFill>
              </a:rPr>
              <a:t>Web search just can't access non-public data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Collecting human demonstrations to interface with each non-public tool -- expensive!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language models represent knowledge?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2892850"/>
            <a:ext cx="85206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incorrect belief is stored somewhere in the model's parameters.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where?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embeddings? Feedforward layers? Attention layers?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57725" y="1109100"/>
            <a:ext cx="78699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The part of the intestine most commonly affected by Crohn's disease is ______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GPT-2: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the rectum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Correct answer:</a:t>
            </a:r>
            <a:r>
              <a:rPr lang="en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the ileum</a:t>
            </a:r>
            <a:endParaRPr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  <p:sp>
        <p:nvSpPr>
          <p:cNvPr id="1063" name="Google Shape;1063;p72"/>
          <p:cNvSpPr/>
          <p:nvPr/>
        </p:nvSpPr>
        <p:spPr>
          <a:xfrm>
            <a:off x="3225350" y="1286075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 retrieval methods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4" name="Google Shape;1064;p72"/>
          <p:cNvSpPr/>
          <p:nvPr/>
        </p:nvSpPr>
        <p:spPr>
          <a:xfrm>
            <a:off x="982600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Using an external tool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5" name="Google Shape;1065;p72"/>
          <p:cNvSpPr/>
          <p:nvPr/>
        </p:nvSpPr>
        <p:spPr>
          <a:xfrm>
            <a:off x="5552275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Training a neural retriever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66" name="Google Shape;1066;p72"/>
          <p:cNvCxnSpPr>
            <a:stCxn id="1063" idx="2"/>
            <a:endCxn id="1064" idx="0"/>
          </p:cNvCxnSpPr>
          <p:nvPr/>
        </p:nvCxnSpPr>
        <p:spPr>
          <a:xfrm flipH="1">
            <a:off x="2240900" y="1970375"/>
            <a:ext cx="2242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72"/>
          <p:cNvCxnSpPr>
            <a:stCxn id="1063" idx="2"/>
            <a:endCxn id="1065" idx="0"/>
          </p:cNvCxnSpPr>
          <p:nvPr/>
        </p:nvCxnSpPr>
        <p:spPr>
          <a:xfrm>
            <a:off x="4483700" y="1970375"/>
            <a:ext cx="2326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72"/>
          <p:cNvSpPr/>
          <p:nvPr/>
        </p:nvSpPr>
        <p:spPr>
          <a:xfrm>
            <a:off x="31170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Web search engine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9" name="Google Shape;1069;p72"/>
          <p:cNvSpPr/>
          <p:nvPr/>
        </p:nvSpPr>
        <p:spPr>
          <a:xfrm>
            <a:off x="1666635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Database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0" name="Google Shape;1070;p72"/>
          <p:cNvSpPr/>
          <p:nvPr/>
        </p:nvSpPr>
        <p:spPr>
          <a:xfrm>
            <a:off x="302156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etc.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71" name="Google Shape;1071;p72"/>
          <p:cNvCxnSpPr>
            <a:stCxn id="1064" idx="2"/>
            <a:endCxn id="1068" idx="0"/>
          </p:cNvCxnSpPr>
          <p:nvPr/>
        </p:nvCxnSpPr>
        <p:spPr>
          <a:xfrm flipH="1">
            <a:off x="91885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>
            <a:stCxn id="1064" idx="2"/>
            <a:endCxn id="1069" idx="0"/>
          </p:cNvCxnSpPr>
          <p:nvPr/>
        </p:nvCxnSpPr>
        <p:spPr>
          <a:xfrm>
            <a:off x="2240950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stCxn id="1064" idx="2"/>
            <a:endCxn id="1070" idx="0"/>
          </p:cNvCxnSpPr>
          <p:nvPr/>
        </p:nvCxnSpPr>
        <p:spPr>
          <a:xfrm>
            <a:off x="2240950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/>
          <p:nvPr/>
        </p:nvSpPr>
        <p:spPr>
          <a:xfrm>
            <a:off x="4848650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Unsupervised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5" name="Google Shape;1075;p72"/>
          <p:cNvSpPr/>
          <p:nvPr/>
        </p:nvSpPr>
        <p:spPr>
          <a:xfrm>
            <a:off x="6203585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6" name="Google Shape;1076;p72"/>
          <p:cNvSpPr/>
          <p:nvPr/>
        </p:nvSpPr>
        <p:spPr>
          <a:xfrm>
            <a:off x="7558499" y="3592900"/>
            <a:ext cx="1273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"End-to-end"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77" name="Google Shape;1077;p72"/>
          <p:cNvCxnSpPr>
            <a:endCxn id="1074" idx="0"/>
          </p:cNvCxnSpPr>
          <p:nvPr/>
        </p:nvCxnSpPr>
        <p:spPr>
          <a:xfrm flipH="1">
            <a:off x="545570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72"/>
          <p:cNvCxnSpPr>
            <a:endCxn id="1075" idx="0"/>
          </p:cNvCxnSpPr>
          <p:nvPr/>
        </p:nvCxnSpPr>
        <p:spPr>
          <a:xfrm>
            <a:off x="6777935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72"/>
          <p:cNvCxnSpPr>
            <a:endCxn id="1076" idx="0"/>
          </p:cNvCxnSpPr>
          <p:nvPr/>
        </p:nvCxnSpPr>
        <p:spPr>
          <a:xfrm>
            <a:off x="6807599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neural retriever</a:t>
            </a:r>
            <a:endParaRPr/>
          </a:p>
        </p:txBody>
      </p:sp>
      <p:sp>
        <p:nvSpPr>
          <p:cNvPr id="1085" name="Google Shape;1085;p73"/>
          <p:cNvSpPr/>
          <p:nvPr/>
        </p:nvSpPr>
        <p:spPr>
          <a:xfrm>
            <a:off x="4343400" y="2139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6" name="Google Shape;1086;p73"/>
          <p:cNvSpPr/>
          <p:nvPr/>
        </p:nvSpPr>
        <p:spPr>
          <a:xfrm>
            <a:off x="4343400" y="2622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7" name="Google Shape;1087;p73"/>
          <p:cNvSpPr/>
          <p:nvPr/>
        </p:nvSpPr>
        <p:spPr>
          <a:xfrm>
            <a:off x="4343400" y="3105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8" name="Google Shape;1088;p73"/>
          <p:cNvSpPr/>
          <p:nvPr/>
        </p:nvSpPr>
        <p:spPr>
          <a:xfrm>
            <a:off x="4343400" y="3588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9" name="Google Shape;1089;p73"/>
          <p:cNvSpPr/>
          <p:nvPr/>
        </p:nvSpPr>
        <p:spPr>
          <a:xfrm>
            <a:off x="5725825" y="213987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0" name="Google Shape;1090;p73"/>
          <p:cNvSpPr/>
          <p:nvPr/>
        </p:nvSpPr>
        <p:spPr>
          <a:xfrm>
            <a:off x="5725825" y="262260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1" name="Google Shape;1091;p73"/>
          <p:cNvSpPr/>
          <p:nvPr/>
        </p:nvSpPr>
        <p:spPr>
          <a:xfrm>
            <a:off x="5725825" y="310532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2" name="Google Shape;1092;p73"/>
          <p:cNvSpPr/>
          <p:nvPr/>
        </p:nvSpPr>
        <p:spPr>
          <a:xfrm>
            <a:off x="5725825" y="358805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093" name="Google Shape;1093;p73"/>
          <p:cNvGrpSpPr/>
          <p:nvPr/>
        </p:nvGrpSpPr>
        <p:grpSpPr>
          <a:xfrm>
            <a:off x="2235325" y="2328450"/>
            <a:ext cx="2108100" cy="1448400"/>
            <a:chOff x="2235325" y="2328450"/>
            <a:chExt cx="2108100" cy="1448400"/>
          </a:xfrm>
        </p:grpSpPr>
        <p:sp>
          <p:nvSpPr>
            <p:cNvPr id="1094" name="Google Shape;1094;p73"/>
            <p:cNvSpPr/>
            <p:nvPr/>
          </p:nvSpPr>
          <p:spPr>
            <a:xfrm>
              <a:off x="2235325" y="2881950"/>
              <a:ext cx="11703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1095" name="Google Shape;1095;p73"/>
            <p:cNvGrpSpPr/>
            <p:nvPr/>
          </p:nvGrpSpPr>
          <p:grpSpPr>
            <a:xfrm>
              <a:off x="3405625" y="2328450"/>
              <a:ext cx="937800" cy="1448400"/>
              <a:chOff x="3405625" y="2328450"/>
              <a:chExt cx="937800" cy="1448400"/>
            </a:xfrm>
          </p:grpSpPr>
          <p:cxnSp>
            <p:nvCxnSpPr>
              <p:cNvPr id="1096" name="Google Shape;1096;p73"/>
              <p:cNvCxnSpPr>
                <a:stCxn id="1094" idx="3"/>
                <a:endCxn id="1085" idx="1"/>
              </p:cNvCxnSpPr>
              <p:nvPr/>
            </p:nvCxnSpPr>
            <p:spPr>
              <a:xfrm flipH="1" rot="10800000">
                <a:off x="3405625" y="2328450"/>
                <a:ext cx="937800" cy="74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73"/>
              <p:cNvCxnSpPr>
                <a:stCxn id="1094" idx="3"/>
                <a:endCxn id="1086" idx="1"/>
              </p:cNvCxnSpPr>
              <p:nvPr/>
            </p:nvCxnSpPr>
            <p:spPr>
              <a:xfrm flipH="1" rot="10800000">
                <a:off x="3405625" y="2811450"/>
                <a:ext cx="937800" cy="25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73"/>
              <p:cNvCxnSpPr>
                <a:stCxn id="1094" idx="3"/>
                <a:endCxn id="1087" idx="1"/>
              </p:cNvCxnSpPr>
              <p:nvPr/>
            </p:nvCxnSpPr>
            <p:spPr>
              <a:xfrm>
                <a:off x="3405625" y="3070650"/>
                <a:ext cx="937800" cy="22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73"/>
              <p:cNvCxnSpPr>
                <a:stCxn id="1094" idx="3"/>
                <a:endCxn id="1088" idx="1"/>
              </p:cNvCxnSpPr>
              <p:nvPr/>
            </p:nvCxnSpPr>
            <p:spPr>
              <a:xfrm>
                <a:off x="3405625" y="3070650"/>
                <a:ext cx="937800" cy="70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00" name="Google Shape;1100;p73"/>
            <p:cNvGrpSpPr/>
            <p:nvPr/>
          </p:nvGrpSpPr>
          <p:grpSpPr>
            <a:xfrm>
              <a:off x="3766300" y="2487450"/>
              <a:ext cx="385500" cy="1114500"/>
              <a:chOff x="3766300" y="2487450"/>
              <a:chExt cx="385500" cy="1114500"/>
            </a:xfrm>
          </p:grpSpPr>
          <p:sp>
            <p:nvSpPr>
              <p:cNvPr id="1101" name="Google Shape;1101;p73"/>
              <p:cNvSpPr txBox="1"/>
              <p:nvPr/>
            </p:nvSpPr>
            <p:spPr>
              <a:xfrm>
                <a:off x="3766300" y="2487450"/>
                <a:ext cx="385500" cy="20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1.2</a:t>
                </a:r>
                <a:endParaRPr b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2" name="Google Shape;1102;p73"/>
              <p:cNvSpPr txBox="1"/>
              <p:nvPr/>
            </p:nvSpPr>
            <p:spPr>
              <a:xfrm>
                <a:off x="3766300" y="2792250"/>
                <a:ext cx="385500" cy="20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0.3</a:t>
                </a:r>
                <a:endParaRPr b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3" name="Google Shape;1103;p73"/>
              <p:cNvSpPr txBox="1"/>
              <p:nvPr/>
            </p:nvSpPr>
            <p:spPr>
              <a:xfrm>
                <a:off x="3766300" y="3097050"/>
                <a:ext cx="385500" cy="20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6.8</a:t>
                </a:r>
                <a:endParaRPr b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4" name="Google Shape;1104;p73"/>
              <p:cNvSpPr txBox="1"/>
              <p:nvPr/>
            </p:nvSpPr>
            <p:spPr>
              <a:xfrm>
                <a:off x="3766300" y="3401850"/>
                <a:ext cx="385500" cy="20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7.1</a:t>
                </a:r>
                <a:endParaRPr b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sp>
        <p:nvSpPr>
          <p:cNvPr id="1105" name="Google Shape;1105;p73"/>
          <p:cNvSpPr txBox="1"/>
          <p:nvPr/>
        </p:nvSpPr>
        <p:spPr>
          <a:xfrm>
            <a:off x="2176225" y="1162638"/>
            <a:ext cx="54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Score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against each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Return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for the highest scoring key.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neural retriever</a:t>
            </a:r>
            <a:endParaRPr/>
          </a:p>
        </p:txBody>
      </p:sp>
      <p:sp>
        <p:nvSpPr>
          <p:cNvPr id="1111" name="Google Shape;1111;p74"/>
          <p:cNvSpPr/>
          <p:nvPr/>
        </p:nvSpPr>
        <p:spPr>
          <a:xfrm>
            <a:off x="2235325" y="28819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2" name="Google Shape;1112;p74"/>
          <p:cNvSpPr/>
          <p:nvPr/>
        </p:nvSpPr>
        <p:spPr>
          <a:xfrm>
            <a:off x="4343400" y="2139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3" name="Google Shape;1113;p74"/>
          <p:cNvSpPr/>
          <p:nvPr/>
        </p:nvSpPr>
        <p:spPr>
          <a:xfrm>
            <a:off x="4343400" y="2622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4" name="Google Shape;1114;p74"/>
          <p:cNvSpPr/>
          <p:nvPr/>
        </p:nvSpPr>
        <p:spPr>
          <a:xfrm>
            <a:off x="4343400" y="3105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5" name="Google Shape;1115;p74"/>
          <p:cNvSpPr/>
          <p:nvPr/>
        </p:nvSpPr>
        <p:spPr>
          <a:xfrm>
            <a:off x="4343400" y="3588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6" name="Google Shape;1116;p74"/>
          <p:cNvSpPr/>
          <p:nvPr/>
        </p:nvSpPr>
        <p:spPr>
          <a:xfrm>
            <a:off x="5725825" y="213987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7" name="Google Shape;1117;p74"/>
          <p:cNvSpPr/>
          <p:nvPr/>
        </p:nvSpPr>
        <p:spPr>
          <a:xfrm>
            <a:off x="5725825" y="262260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8" name="Google Shape;1118;p74"/>
          <p:cNvSpPr/>
          <p:nvPr/>
        </p:nvSpPr>
        <p:spPr>
          <a:xfrm>
            <a:off x="5725825" y="310532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9" name="Google Shape;1119;p74"/>
          <p:cNvSpPr/>
          <p:nvPr/>
        </p:nvSpPr>
        <p:spPr>
          <a:xfrm>
            <a:off x="5725825" y="358805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0" name="Google Shape;1120;p74"/>
          <p:cNvCxnSpPr>
            <a:stCxn id="1111" idx="3"/>
            <a:endCxn id="1112" idx="1"/>
          </p:cNvCxnSpPr>
          <p:nvPr/>
        </p:nvCxnSpPr>
        <p:spPr>
          <a:xfrm flipH="1" rot="10800000">
            <a:off x="3405625" y="23284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74"/>
          <p:cNvCxnSpPr>
            <a:stCxn id="1111" idx="3"/>
            <a:endCxn id="1113" idx="1"/>
          </p:cNvCxnSpPr>
          <p:nvPr/>
        </p:nvCxnSpPr>
        <p:spPr>
          <a:xfrm flipH="1" rot="10800000">
            <a:off x="3405625" y="28114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74"/>
          <p:cNvCxnSpPr>
            <a:stCxn id="1111" idx="3"/>
            <a:endCxn id="1114" idx="1"/>
          </p:cNvCxnSpPr>
          <p:nvPr/>
        </p:nvCxnSpPr>
        <p:spPr>
          <a:xfrm>
            <a:off x="3405625" y="30706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74"/>
          <p:cNvCxnSpPr>
            <a:stCxn id="1111" idx="3"/>
            <a:endCxn id="1115" idx="1"/>
          </p:cNvCxnSpPr>
          <p:nvPr/>
        </p:nvCxnSpPr>
        <p:spPr>
          <a:xfrm>
            <a:off x="3405625" y="30706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74"/>
          <p:cNvSpPr txBox="1"/>
          <p:nvPr/>
        </p:nvSpPr>
        <p:spPr>
          <a:xfrm>
            <a:off x="3766300" y="2487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5" name="Google Shape;1125;p74"/>
          <p:cNvSpPr txBox="1"/>
          <p:nvPr/>
        </p:nvSpPr>
        <p:spPr>
          <a:xfrm>
            <a:off x="3766300" y="2792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6" name="Google Shape;1126;p74"/>
          <p:cNvSpPr txBox="1"/>
          <p:nvPr/>
        </p:nvSpPr>
        <p:spPr>
          <a:xfrm>
            <a:off x="3766300" y="3097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7" name="Google Shape;1127;p74"/>
          <p:cNvSpPr txBox="1"/>
          <p:nvPr/>
        </p:nvSpPr>
        <p:spPr>
          <a:xfrm>
            <a:off x="3766300" y="3401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8" name="Google Shape;1128;p74"/>
          <p:cNvSpPr txBox="1"/>
          <p:nvPr/>
        </p:nvSpPr>
        <p:spPr>
          <a:xfrm>
            <a:off x="2176225" y="1162638"/>
            <a:ext cx="54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Score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against each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Return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for the highest scoring key.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9" name="Google Shape;1129;p74"/>
          <p:cNvSpPr txBox="1"/>
          <p:nvPr/>
        </p:nvSpPr>
        <p:spPr>
          <a:xfrm>
            <a:off x="190525" y="4244675"/>
            <a:ext cx="86895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Example: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input = 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"Eiffel Tower location"		</a:t>
            </a: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key = 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&lt;document title&gt;		</a:t>
            </a: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value = </a:t>
            </a: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&lt;document text&gt;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neural retriever</a:t>
            </a:r>
            <a:endParaRPr/>
          </a:p>
        </p:txBody>
      </p:sp>
      <p:sp>
        <p:nvSpPr>
          <p:cNvPr id="1135" name="Google Shape;1135;p75"/>
          <p:cNvSpPr/>
          <p:nvPr/>
        </p:nvSpPr>
        <p:spPr>
          <a:xfrm>
            <a:off x="2235325" y="28819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6" name="Google Shape;1136;p75"/>
          <p:cNvSpPr/>
          <p:nvPr/>
        </p:nvSpPr>
        <p:spPr>
          <a:xfrm>
            <a:off x="4343400" y="2139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7" name="Google Shape;1137;p75"/>
          <p:cNvSpPr/>
          <p:nvPr/>
        </p:nvSpPr>
        <p:spPr>
          <a:xfrm>
            <a:off x="4343400" y="2622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8" name="Google Shape;1138;p75"/>
          <p:cNvSpPr/>
          <p:nvPr/>
        </p:nvSpPr>
        <p:spPr>
          <a:xfrm>
            <a:off x="4343400" y="3105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9" name="Google Shape;1139;p75"/>
          <p:cNvSpPr/>
          <p:nvPr/>
        </p:nvSpPr>
        <p:spPr>
          <a:xfrm>
            <a:off x="4343400" y="3588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0" name="Google Shape;1140;p75"/>
          <p:cNvSpPr/>
          <p:nvPr/>
        </p:nvSpPr>
        <p:spPr>
          <a:xfrm>
            <a:off x="5725825" y="213987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1" name="Google Shape;1141;p75"/>
          <p:cNvSpPr/>
          <p:nvPr/>
        </p:nvSpPr>
        <p:spPr>
          <a:xfrm>
            <a:off x="5725825" y="262260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2" name="Google Shape;1142;p75"/>
          <p:cNvSpPr/>
          <p:nvPr/>
        </p:nvSpPr>
        <p:spPr>
          <a:xfrm>
            <a:off x="5725825" y="3105325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3" name="Google Shape;1143;p75"/>
          <p:cNvSpPr/>
          <p:nvPr/>
        </p:nvSpPr>
        <p:spPr>
          <a:xfrm>
            <a:off x="5725825" y="3588050"/>
            <a:ext cx="1170300" cy="377400"/>
          </a:xfrm>
          <a:prstGeom prst="trapezoid">
            <a:avLst>
              <a:gd fmla="val 25000" name="adj"/>
            </a:avLst>
          </a:prstGeom>
          <a:solidFill>
            <a:srgbClr val="FCE5CD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44" name="Google Shape;1144;p75"/>
          <p:cNvCxnSpPr>
            <a:stCxn id="1135" idx="3"/>
            <a:endCxn id="1136" idx="1"/>
          </p:cNvCxnSpPr>
          <p:nvPr/>
        </p:nvCxnSpPr>
        <p:spPr>
          <a:xfrm flipH="1" rot="10800000">
            <a:off x="3405625" y="23284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5"/>
          <p:cNvCxnSpPr>
            <a:stCxn id="1135" idx="3"/>
            <a:endCxn id="1137" idx="1"/>
          </p:cNvCxnSpPr>
          <p:nvPr/>
        </p:nvCxnSpPr>
        <p:spPr>
          <a:xfrm flipH="1" rot="10800000">
            <a:off x="3405625" y="28114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75"/>
          <p:cNvCxnSpPr>
            <a:stCxn id="1135" idx="3"/>
            <a:endCxn id="1138" idx="1"/>
          </p:cNvCxnSpPr>
          <p:nvPr/>
        </p:nvCxnSpPr>
        <p:spPr>
          <a:xfrm>
            <a:off x="3405625" y="30706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75"/>
          <p:cNvCxnSpPr>
            <a:stCxn id="1135" idx="3"/>
            <a:endCxn id="1139" idx="1"/>
          </p:cNvCxnSpPr>
          <p:nvPr/>
        </p:nvCxnSpPr>
        <p:spPr>
          <a:xfrm>
            <a:off x="3405625" y="30706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75"/>
          <p:cNvSpPr txBox="1"/>
          <p:nvPr/>
        </p:nvSpPr>
        <p:spPr>
          <a:xfrm>
            <a:off x="3766300" y="2487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9" name="Google Shape;1149;p75"/>
          <p:cNvSpPr txBox="1"/>
          <p:nvPr/>
        </p:nvSpPr>
        <p:spPr>
          <a:xfrm>
            <a:off x="3766300" y="2792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0" name="Google Shape;1150;p75"/>
          <p:cNvSpPr txBox="1"/>
          <p:nvPr/>
        </p:nvSpPr>
        <p:spPr>
          <a:xfrm>
            <a:off x="3766300" y="3097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1" name="Google Shape;1151;p75"/>
          <p:cNvSpPr txBox="1"/>
          <p:nvPr/>
        </p:nvSpPr>
        <p:spPr>
          <a:xfrm>
            <a:off x="3766300" y="3401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2" name="Google Shape;1152;p75"/>
          <p:cNvSpPr txBox="1"/>
          <p:nvPr/>
        </p:nvSpPr>
        <p:spPr>
          <a:xfrm>
            <a:off x="2176225" y="1162638"/>
            <a:ext cx="54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Score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against each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AutoNum type="arabicPeriod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Return 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value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for the highest scoring key.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3" name="Google Shape;1153;p75"/>
          <p:cNvSpPr txBox="1"/>
          <p:nvPr/>
        </p:nvSpPr>
        <p:spPr>
          <a:xfrm>
            <a:off x="311700" y="4411750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is just a function:   </a:t>
            </a: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f(input, key) → score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6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In many tasks, key == value. We just call it a "memory" then.</a:t>
            </a:r>
            <a:endParaRPr sz="1620"/>
          </a:p>
        </p:txBody>
      </p:sp>
      <p:grpSp>
        <p:nvGrpSpPr>
          <p:cNvPr id="1159" name="Google Shape;1159;p76"/>
          <p:cNvGrpSpPr/>
          <p:nvPr/>
        </p:nvGrpSpPr>
        <p:grpSpPr>
          <a:xfrm>
            <a:off x="2176225" y="1467438"/>
            <a:ext cx="5436000" cy="2802813"/>
            <a:chOff x="2176225" y="1467438"/>
            <a:chExt cx="5436000" cy="2802813"/>
          </a:xfrm>
        </p:grpSpPr>
        <p:sp>
          <p:nvSpPr>
            <p:cNvPr id="1160" name="Google Shape;1160;p76"/>
            <p:cNvSpPr/>
            <p:nvPr/>
          </p:nvSpPr>
          <p:spPr>
            <a:xfrm>
              <a:off x="2235325" y="3186750"/>
              <a:ext cx="11703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61" name="Google Shape;1161;p76"/>
            <p:cNvSpPr/>
            <p:nvPr/>
          </p:nvSpPr>
          <p:spPr>
            <a:xfrm>
              <a:off x="4343400" y="2444675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62" name="Google Shape;1162;p76"/>
            <p:cNvSpPr/>
            <p:nvPr/>
          </p:nvSpPr>
          <p:spPr>
            <a:xfrm>
              <a:off x="4343400" y="2927400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63" name="Google Shape;1163;p76"/>
            <p:cNvSpPr/>
            <p:nvPr/>
          </p:nvSpPr>
          <p:spPr>
            <a:xfrm>
              <a:off x="4343400" y="3410125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64" name="Google Shape;1164;p76"/>
            <p:cNvSpPr/>
            <p:nvPr/>
          </p:nvSpPr>
          <p:spPr>
            <a:xfrm>
              <a:off x="4343400" y="3892850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165" name="Google Shape;1165;p76"/>
            <p:cNvCxnSpPr>
              <a:stCxn id="1160" idx="3"/>
              <a:endCxn id="1161" idx="1"/>
            </p:cNvCxnSpPr>
            <p:nvPr/>
          </p:nvCxnSpPr>
          <p:spPr>
            <a:xfrm flipH="1" rot="10800000">
              <a:off x="3405625" y="2633250"/>
              <a:ext cx="937800" cy="7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76"/>
            <p:cNvCxnSpPr>
              <a:stCxn id="1160" idx="3"/>
              <a:endCxn id="1162" idx="1"/>
            </p:cNvCxnSpPr>
            <p:nvPr/>
          </p:nvCxnSpPr>
          <p:spPr>
            <a:xfrm flipH="1" rot="10800000">
              <a:off x="3405625" y="3116250"/>
              <a:ext cx="93780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76"/>
            <p:cNvCxnSpPr>
              <a:stCxn id="1160" idx="3"/>
              <a:endCxn id="1163" idx="1"/>
            </p:cNvCxnSpPr>
            <p:nvPr/>
          </p:nvCxnSpPr>
          <p:spPr>
            <a:xfrm>
              <a:off x="3405625" y="3375450"/>
              <a:ext cx="937800" cy="22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76"/>
            <p:cNvCxnSpPr>
              <a:stCxn id="1160" idx="3"/>
              <a:endCxn id="1164" idx="1"/>
            </p:cNvCxnSpPr>
            <p:nvPr/>
          </p:nvCxnSpPr>
          <p:spPr>
            <a:xfrm>
              <a:off x="3405625" y="3375450"/>
              <a:ext cx="937800" cy="70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9" name="Google Shape;1169;p76"/>
            <p:cNvSpPr txBox="1"/>
            <p:nvPr/>
          </p:nvSpPr>
          <p:spPr>
            <a:xfrm>
              <a:off x="3766300" y="2792250"/>
              <a:ext cx="385500" cy="20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Google Sans"/>
                  <a:ea typeface="Google Sans"/>
                  <a:cs typeface="Google Sans"/>
                  <a:sym typeface="Google Sans"/>
                </a:rPr>
                <a:t>1.2</a:t>
              </a:r>
              <a:endParaRPr b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70" name="Google Shape;1170;p76"/>
            <p:cNvSpPr txBox="1"/>
            <p:nvPr/>
          </p:nvSpPr>
          <p:spPr>
            <a:xfrm>
              <a:off x="3766300" y="3097050"/>
              <a:ext cx="385500" cy="20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Google Sans"/>
                  <a:ea typeface="Google Sans"/>
                  <a:cs typeface="Google Sans"/>
                  <a:sym typeface="Google Sans"/>
                </a:rPr>
                <a:t>0.3</a:t>
              </a:r>
              <a:endParaRPr b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71" name="Google Shape;1171;p76"/>
            <p:cNvSpPr txBox="1"/>
            <p:nvPr/>
          </p:nvSpPr>
          <p:spPr>
            <a:xfrm>
              <a:off x="3766300" y="3401850"/>
              <a:ext cx="385500" cy="20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Google Sans"/>
                  <a:ea typeface="Google Sans"/>
                  <a:cs typeface="Google Sans"/>
                  <a:sym typeface="Google Sans"/>
                </a:rPr>
                <a:t>6.8</a:t>
              </a:r>
              <a:endParaRPr b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72" name="Google Shape;1172;p76"/>
            <p:cNvSpPr txBox="1"/>
            <p:nvPr/>
          </p:nvSpPr>
          <p:spPr>
            <a:xfrm>
              <a:off x="3766300" y="3706650"/>
              <a:ext cx="385500" cy="20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Google Sans"/>
                  <a:ea typeface="Google Sans"/>
                  <a:cs typeface="Google Sans"/>
                  <a:sym typeface="Google Sans"/>
                </a:rPr>
                <a:t>7.1</a:t>
              </a:r>
              <a:endParaRPr b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73" name="Google Shape;1173;p76"/>
            <p:cNvSpPr txBox="1"/>
            <p:nvPr/>
          </p:nvSpPr>
          <p:spPr>
            <a:xfrm>
              <a:off x="2176225" y="1467438"/>
              <a:ext cx="543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Google Sans"/>
                <a:buAutoNum type="arabicPeriod"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Score the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 against each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.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Google Sans"/>
                <a:buAutoNum type="arabicPeriod"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Return the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highest scoring memory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.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174" name="Google Shape;1174;p76"/>
          <p:cNvSpPr txBox="1"/>
          <p:nvPr/>
        </p:nvSpPr>
        <p:spPr>
          <a:xfrm>
            <a:off x="311700" y="4487950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is just a function:   </a:t>
            </a: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f(input, memory) → score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5" name="Google Shape;1175;p7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Simplified setup</a:t>
            </a:r>
            <a:endParaRPr sz="24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7"/>
          <p:cNvSpPr txBox="1"/>
          <p:nvPr/>
        </p:nvSpPr>
        <p:spPr>
          <a:xfrm>
            <a:off x="4699925" y="1659625"/>
            <a:ext cx="37374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Advantages: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Using a powerful Transformer model to compare the input against each memory.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Differentiable -- can optimize with gradient descent.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Disadvantages: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For each new input, you have to do this comparison against EVERY memory.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Too slow if you have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millions of memories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1" name="Google Shape;1181;p7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/>
              <a:t>common</a:t>
            </a:r>
            <a:r>
              <a:rPr lang="en"/>
              <a:t> retrieval scoring functions?</a:t>
            </a:r>
            <a:endParaRPr/>
          </a:p>
        </p:txBody>
      </p:sp>
      <p:sp>
        <p:nvSpPr>
          <p:cNvPr id="1182" name="Google Shape;1182;p77"/>
          <p:cNvSpPr txBox="1"/>
          <p:nvPr>
            <p:ph idx="1" type="body"/>
          </p:nvPr>
        </p:nvSpPr>
        <p:spPr>
          <a:xfrm>
            <a:off x="2151425" y="847675"/>
            <a:ext cx="42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f(input, memory) → score</a:t>
            </a:r>
            <a:endParaRPr/>
          </a:p>
        </p:txBody>
      </p:sp>
      <p:grpSp>
        <p:nvGrpSpPr>
          <p:cNvPr id="1183" name="Google Shape;1183;p77"/>
          <p:cNvGrpSpPr/>
          <p:nvPr/>
        </p:nvGrpSpPr>
        <p:grpSpPr>
          <a:xfrm>
            <a:off x="1336300" y="2795825"/>
            <a:ext cx="2282500" cy="1769425"/>
            <a:chOff x="1336300" y="2795825"/>
            <a:chExt cx="2282500" cy="1769425"/>
          </a:xfrm>
        </p:grpSpPr>
        <p:pic>
          <p:nvPicPr>
            <p:cNvPr id="1184" name="Google Shape;118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6300" y="2795825"/>
              <a:ext cx="2282500" cy="122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77"/>
            <p:cNvSpPr/>
            <p:nvPr/>
          </p:nvSpPr>
          <p:spPr>
            <a:xfrm>
              <a:off x="1465625" y="4187850"/>
              <a:ext cx="9264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86" name="Google Shape;1186;p77"/>
            <p:cNvSpPr/>
            <p:nvPr/>
          </p:nvSpPr>
          <p:spPr>
            <a:xfrm>
              <a:off x="2571225" y="4187850"/>
              <a:ext cx="9264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187" name="Google Shape;1187;p77"/>
            <p:cNvCxnSpPr>
              <a:stCxn id="1185" idx="0"/>
            </p:cNvCxnSpPr>
            <p:nvPr/>
          </p:nvCxnSpPr>
          <p:spPr>
            <a:xfrm rot="10800000">
              <a:off x="1928825" y="39799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8" name="Google Shape;1188;p77"/>
            <p:cNvCxnSpPr/>
            <p:nvPr/>
          </p:nvCxnSpPr>
          <p:spPr>
            <a:xfrm rot="10800000">
              <a:off x="2995625" y="39799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89" name="Google Shape;1189;p77"/>
          <p:cNvGrpSpPr/>
          <p:nvPr/>
        </p:nvGrpSpPr>
        <p:grpSpPr>
          <a:xfrm>
            <a:off x="1485875" y="2221338"/>
            <a:ext cx="1190700" cy="671113"/>
            <a:chOff x="1485875" y="2221338"/>
            <a:chExt cx="1190700" cy="671113"/>
          </a:xfrm>
        </p:grpSpPr>
        <p:sp>
          <p:nvSpPr>
            <p:cNvPr id="1190" name="Google Shape;1190;p77"/>
            <p:cNvSpPr/>
            <p:nvPr/>
          </p:nvSpPr>
          <p:spPr>
            <a:xfrm>
              <a:off x="1485875" y="2221338"/>
              <a:ext cx="1190700" cy="458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regression</a:t>
              </a:r>
              <a:endParaRPr b="1"/>
            </a:p>
          </p:txBody>
        </p:sp>
        <p:cxnSp>
          <p:nvCxnSpPr>
            <p:cNvPr id="1191" name="Google Shape;1191;p77"/>
            <p:cNvCxnSpPr/>
            <p:nvPr/>
          </p:nvCxnSpPr>
          <p:spPr>
            <a:xfrm rot="10800000">
              <a:off x="2081225" y="26845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92" name="Google Shape;1192;p77"/>
          <p:cNvGrpSpPr/>
          <p:nvPr/>
        </p:nvGrpSpPr>
        <p:grpSpPr>
          <a:xfrm>
            <a:off x="1751550" y="1638650"/>
            <a:ext cx="743400" cy="568000"/>
            <a:chOff x="1751550" y="1638650"/>
            <a:chExt cx="743400" cy="568000"/>
          </a:xfrm>
        </p:grpSpPr>
        <p:cxnSp>
          <p:nvCxnSpPr>
            <p:cNvPr id="1193" name="Google Shape;1193;p77"/>
            <p:cNvCxnSpPr/>
            <p:nvPr/>
          </p:nvCxnSpPr>
          <p:spPr>
            <a:xfrm rot="10800000">
              <a:off x="2081225" y="19987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4" name="Google Shape;1194;p77"/>
            <p:cNvSpPr txBox="1"/>
            <p:nvPr/>
          </p:nvSpPr>
          <p:spPr>
            <a:xfrm>
              <a:off x="1751550" y="1638650"/>
              <a:ext cx="74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score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retrieval scoring functions?</a:t>
            </a:r>
            <a:endParaRPr/>
          </a:p>
        </p:txBody>
      </p:sp>
      <p:grpSp>
        <p:nvGrpSpPr>
          <p:cNvPr id="1200" name="Google Shape;1200;p78"/>
          <p:cNvGrpSpPr/>
          <p:nvPr/>
        </p:nvGrpSpPr>
        <p:grpSpPr>
          <a:xfrm>
            <a:off x="288025" y="2299825"/>
            <a:ext cx="2282500" cy="2189225"/>
            <a:chOff x="288025" y="2299825"/>
            <a:chExt cx="2282500" cy="2189225"/>
          </a:xfrm>
        </p:grpSpPr>
        <p:pic>
          <p:nvPicPr>
            <p:cNvPr id="1201" name="Google Shape;120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8025" y="2719625"/>
              <a:ext cx="2282500" cy="122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2" name="Google Shape;1202;p78"/>
            <p:cNvSpPr/>
            <p:nvPr/>
          </p:nvSpPr>
          <p:spPr>
            <a:xfrm>
              <a:off x="932225" y="4111650"/>
              <a:ext cx="9264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203" name="Google Shape;1203;p78"/>
            <p:cNvCxnSpPr>
              <a:stCxn id="1202" idx="0"/>
            </p:cNvCxnSpPr>
            <p:nvPr/>
          </p:nvCxnSpPr>
          <p:spPr>
            <a:xfrm rot="10800000">
              <a:off x="1395425" y="39037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4" name="Google Shape;1204;p78"/>
            <p:cNvCxnSpPr/>
            <p:nvPr/>
          </p:nvCxnSpPr>
          <p:spPr>
            <a:xfrm rot="10800000">
              <a:off x="1395425" y="26083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5" name="Google Shape;1205;p78"/>
            <p:cNvSpPr/>
            <p:nvPr/>
          </p:nvSpPr>
          <p:spPr>
            <a:xfrm>
              <a:off x="722675" y="2299825"/>
              <a:ext cx="1345500" cy="33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 vector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06" name="Google Shape;1206;p78"/>
          <p:cNvGrpSpPr/>
          <p:nvPr/>
        </p:nvGrpSpPr>
        <p:grpSpPr>
          <a:xfrm>
            <a:off x="2826150" y="2299825"/>
            <a:ext cx="2282500" cy="2189225"/>
            <a:chOff x="2826150" y="2299825"/>
            <a:chExt cx="2282500" cy="2189225"/>
          </a:xfrm>
        </p:grpSpPr>
        <p:pic>
          <p:nvPicPr>
            <p:cNvPr id="1207" name="Google Shape;1207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6150" y="2719625"/>
              <a:ext cx="2282500" cy="122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8" name="Google Shape;1208;p78"/>
            <p:cNvSpPr/>
            <p:nvPr/>
          </p:nvSpPr>
          <p:spPr>
            <a:xfrm>
              <a:off x="3470350" y="4111650"/>
              <a:ext cx="9264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memory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209" name="Google Shape;1209;p78"/>
            <p:cNvCxnSpPr>
              <a:stCxn id="1208" idx="0"/>
            </p:cNvCxnSpPr>
            <p:nvPr/>
          </p:nvCxnSpPr>
          <p:spPr>
            <a:xfrm rot="10800000">
              <a:off x="3933550" y="39037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0" name="Google Shape;1210;p78"/>
            <p:cNvCxnSpPr/>
            <p:nvPr/>
          </p:nvCxnSpPr>
          <p:spPr>
            <a:xfrm rot="10800000">
              <a:off x="3910025" y="2608350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1" name="Google Shape;1211;p78"/>
            <p:cNvSpPr/>
            <p:nvPr/>
          </p:nvSpPr>
          <p:spPr>
            <a:xfrm>
              <a:off x="3237275" y="2299825"/>
              <a:ext cx="1345500" cy="330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mem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 vector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12" name="Google Shape;1212;p78"/>
          <p:cNvGrpSpPr/>
          <p:nvPr/>
        </p:nvGrpSpPr>
        <p:grpSpPr>
          <a:xfrm>
            <a:off x="1395425" y="927725"/>
            <a:ext cx="2514600" cy="1372100"/>
            <a:chOff x="1395425" y="927725"/>
            <a:chExt cx="2514600" cy="1372100"/>
          </a:xfrm>
        </p:grpSpPr>
        <p:sp>
          <p:nvSpPr>
            <p:cNvPr id="1213" name="Google Shape;1213;p78"/>
            <p:cNvSpPr/>
            <p:nvPr/>
          </p:nvSpPr>
          <p:spPr>
            <a:xfrm>
              <a:off x="2068175" y="1533488"/>
              <a:ext cx="1190700" cy="458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dot product</a:t>
              </a:r>
              <a:endParaRPr b="1"/>
            </a:p>
          </p:txBody>
        </p:sp>
        <p:cxnSp>
          <p:nvCxnSpPr>
            <p:cNvPr id="1214" name="Google Shape;1214;p78"/>
            <p:cNvCxnSpPr>
              <a:stCxn id="1205" idx="0"/>
              <a:endCxn id="1213" idx="2"/>
            </p:cNvCxnSpPr>
            <p:nvPr/>
          </p:nvCxnSpPr>
          <p:spPr>
            <a:xfrm flipH="1" rot="10800000">
              <a:off x="1395425" y="1991725"/>
              <a:ext cx="1268100" cy="30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5" name="Google Shape;1215;p78"/>
            <p:cNvCxnSpPr>
              <a:stCxn id="1211" idx="0"/>
              <a:endCxn id="1213" idx="2"/>
            </p:cNvCxnSpPr>
            <p:nvPr/>
          </p:nvCxnSpPr>
          <p:spPr>
            <a:xfrm rot="10800000">
              <a:off x="2663525" y="1991725"/>
              <a:ext cx="1246500" cy="30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6" name="Google Shape;1216;p78"/>
            <p:cNvCxnSpPr/>
            <p:nvPr/>
          </p:nvCxnSpPr>
          <p:spPr>
            <a:xfrm rot="10800000">
              <a:off x="2621500" y="1287825"/>
              <a:ext cx="0" cy="2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7" name="Google Shape;1217;p78"/>
            <p:cNvSpPr txBox="1"/>
            <p:nvPr/>
          </p:nvSpPr>
          <p:spPr>
            <a:xfrm>
              <a:off x="2291825" y="927725"/>
              <a:ext cx="74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score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218" name="Google Shape;1218;p78"/>
          <p:cNvSpPr txBox="1"/>
          <p:nvPr/>
        </p:nvSpPr>
        <p:spPr>
          <a:xfrm>
            <a:off x="5309525" y="1202425"/>
            <a:ext cx="3737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Advantages: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Can precompute all memory vectors.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Only have to do this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once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, NOT for every input.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Computing a simple dot product is fast.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Differentiable -- can optimize with gradient descent.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Disadvantages: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Dot product is not very expressive.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9"/>
          <p:cNvSpPr txBox="1"/>
          <p:nvPr>
            <p:ph idx="1" type="body"/>
          </p:nvPr>
        </p:nvSpPr>
        <p:spPr>
          <a:xfrm>
            <a:off x="159300" y="1152475"/>
            <a:ext cx="4889100" cy="366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f(input, memory) → score</a:t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data: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input =</a:t>
            </a:r>
            <a:r>
              <a:rPr lang="en" sz="14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91">
                <a:latin typeface="Consolas"/>
                <a:ea typeface="Consolas"/>
                <a:cs typeface="Consolas"/>
                <a:sym typeface="Consolas"/>
              </a:rPr>
              <a:t>"Eiffel Tower location"</a:t>
            </a:r>
            <a:endParaRPr sz="149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positive =</a:t>
            </a:r>
            <a:r>
              <a:rPr lang="en" sz="14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91">
                <a:latin typeface="Consolas"/>
                <a:ea typeface="Consolas"/>
                <a:cs typeface="Consolas"/>
                <a:sym typeface="Consolas"/>
              </a:rPr>
              <a:t>"Where To Find The Eiffel Tower…"</a:t>
            </a:r>
            <a:endParaRPr sz="149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negatives:</a:t>
            </a:r>
            <a:endParaRPr b="1" sz="1491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635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292"/>
              <a:buFont typeface="Consolas"/>
              <a:buChar char="●"/>
            </a:pPr>
            <a:r>
              <a:rPr b="1" lang="en" sz="12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negative_1 </a:t>
            </a:r>
            <a:r>
              <a:rPr lang="en" sz="12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9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"Where Super Bowl Is This Year…"</a:t>
            </a:r>
            <a:endParaRPr sz="129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92"/>
              <a:buFont typeface="Consolas"/>
              <a:buChar char="●"/>
            </a:pPr>
            <a:r>
              <a:rPr b="1" lang="en" sz="12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negative_2</a:t>
            </a:r>
            <a:r>
              <a:rPr lang="en" sz="12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9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"Sears Tower Location…"</a:t>
            </a:r>
            <a:endParaRPr sz="129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92"/>
              <a:buFont typeface="Consolas"/>
              <a:buChar char="●"/>
            </a:pPr>
            <a:r>
              <a:rPr b="1" lang="en" sz="1291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91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4" name="Google Shape;1224;p79"/>
          <p:cNvSpPr/>
          <p:nvPr/>
        </p:nvSpPr>
        <p:spPr>
          <a:xfrm>
            <a:off x="5134050" y="1152475"/>
            <a:ext cx="3926100" cy="3434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7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neural retriever (supervised learning)</a:t>
            </a:r>
            <a:endParaRPr/>
          </a:p>
        </p:txBody>
      </p:sp>
      <p:pic>
        <p:nvPicPr>
          <p:cNvPr id="1226" name="Google Shape;122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38" y="2696025"/>
            <a:ext cx="36072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400" y="4052275"/>
            <a:ext cx="3300551" cy="3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100" y="1348548"/>
            <a:ext cx="3300550" cy="7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0"/>
          <p:cNvSpPr txBox="1"/>
          <p:nvPr>
            <p:ph idx="1" type="body"/>
          </p:nvPr>
        </p:nvSpPr>
        <p:spPr>
          <a:xfrm>
            <a:off x="207625" y="1152475"/>
            <a:ext cx="87771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Task:</a:t>
            </a:r>
            <a:endParaRPr b="1"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</a:t>
            </a:r>
            <a:r>
              <a:rPr b="1" lang="en"/>
              <a:t>query </a:t>
            </a:r>
            <a:r>
              <a:rPr lang="en"/>
              <a:t>"Who is the bad guy in lord of the rings?"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a </a:t>
            </a:r>
            <a:r>
              <a:rPr b="1" lang="en"/>
              <a:t>passage</a:t>
            </a:r>
            <a:r>
              <a:rPr lang="en"/>
              <a:t> from Wikipedia containing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retrieved passage and produce the </a:t>
            </a:r>
            <a:r>
              <a:rPr b="1" lang="en"/>
              <a:t>answer</a:t>
            </a:r>
            <a:r>
              <a:rPr lang="en"/>
              <a:t> → </a:t>
            </a:r>
            <a:r>
              <a:rPr lang="en"/>
              <a:t>Sauron.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Training data for retriever:</a:t>
            </a:r>
            <a:endParaRPr b="1"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NaturalQuestions dataset contains </a:t>
            </a:r>
            <a:r>
              <a:rPr b="1" lang="en"/>
              <a:t>(query, passage, answer)</a:t>
            </a:r>
            <a:r>
              <a:rPr lang="en"/>
              <a:t> examples.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input</a:t>
            </a:r>
            <a:r>
              <a:rPr lang="en">
                <a:solidFill>
                  <a:srgbClr val="4285F4"/>
                </a:solidFill>
              </a:rPr>
              <a:t> =</a:t>
            </a:r>
            <a:r>
              <a:rPr lang="en"/>
              <a:t>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positive memory </a:t>
            </a:r>
            <a:r>
              <a:rPr lang="en">
                <a:solidFill>
                  <a:srgbClr val="4285F4"/>
                </a:solidFill>
              </a:rPr>
              <a:t>=</a:t>
            </a:r>
            <a:r>
              <a:rPr lang="en"/>
              <a:t> passage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negative memories</a:t>
            </a:r>
            <a:r>
              <a:rPr lang="en">
                <a:solidFill>
                  <a:srgbClr val="4285F4"/>
                </a:solidFill>
              </a:rPr>
              <a:t> =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he positive passages for </a:t>
            </a:r>
            <a:r>
              <a:rPr b="1" i="1" lang="en"/>
              <a:t>other</a:t>
            </a:r>
            <a:r>
              <a:rPr lang="en"/>
              <a:t> queries.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passage retrieved by an off-the-shelf search tool (BM25), that does NOT contain the </a:t>
            </a:r>
            <a:r>
              <a:rPr b="1" lang="en"/>
              <a:t>answer</a:t>
            </a:r>
            <a:r>
              <a:rPr lang="en"/>
              <a:t>.</a:t>
            </a:r>
            <a:endParaRPr/>
          </a:p>
        </p:txBody>
      </p:sp>
      <p:sp>
        <p:nvSpPr>
          <p:cNvPr id="1234" name="Google Shape;123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concrete example (</a:t>
            </a:r>
            <a:r>
              <a:rPr b="1" lang="en"/>
              <a:t>DPR</a:t>
            </a:r>
            <a:r>
              <a:rPr lang="en"/>
              <a:t>:</a:t>
            </a:r>
            <a:r>
              <a:rPr b="1"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Karpukhin et al, 2020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8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pic>
        <p:nvPicPr>
          <p:cNvPr id="1240" name="Google Shape;1240;p81" title="Chart"/>
          <p:cNvPicPr preferRelativeResize="0"/>
          <p:nvPr/>
        </p:nvPicPr>
        <p:blipFill rotWithShape="1">
          <a:blip r:embed="rId3">
            <a:alphaModFix/>
          </a:blip>
          <a:srcRect b="0" l="0" r="47894" t="0"/>
          <a:stretch/>
        </p:blipFill>
        <p:spPr>
          <a:xfrm>
            <a:off x="228600" y="865325"/>
            <a:ext cx="4976925" cy="32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81"/>
          <p:cNvSpPr txBox="1"/>
          <p:nvPr/>
        </p:nvSpPr>
        <p:spPr>
          <a:xfrm>
            <a:off x="1359725" y="4199050"/>
            <a:ext cx="33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standard seq2seq Transformer (T5)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(no external memory)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242" name="Google Shape;1242;p81"/>
          <p:cNvGrpSpPr/>
          <p:nvPr/>
        </p:nvGrpSpPr>
        <p:grpSpPr>
          <a:xfrm>
            <a:off x="6529500" y="1372100"/>
            <a:ext cx="1660500" cy="2304950"/>
            <a:chOff x="6529500" y="1372100"/>
            <a:chExt cx="1660500" cy="2304950"/>
          </a:xfrm>
        </p:grpSpPr>
        <p:sp>
          <p:nvSpPr>
            <p:cNvPr id="1243" name="Google Shape;1243;p81"/>
            <p:cNvSpPr/>
            <p:nvPr/>
          </p:nvSpPr>
          <p:spPr>
            <a:xfrm>
              <a:off x="6739500" y="2290725"/>
              <a:ext cx="1240500" cy="467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Neural network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44" name="Google Shape;1244;p81"/>
            <p:cNvSpPr/>
            <p:nvPr/>
          </p:nvSpPr>
          <p:spPr>
            <a:xfrm>
              <a:off x="6529500" y="1372100"/>
              <a:ext cx="1660500" cy="46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what do you call a group of dolphins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45" name="Google Shape;1245;p81"/>
            <p:cNvCxnSpPr>
              <a:stCxn id="1244" idx="2"/>
              <a:endCxn id="1243" idx="0"/>
            </p:cNvCxnSpPr>
            <p:nvPr/>
          </p:nvCxnSpPr>
          <p:spPr>
            <a:xfrm>
              <a:off x="7359750" y="1839800"/>
              <a:ext cx="0" cy="450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6" name="Google Shape;1246;p81"/>
            <p:cNvSpPr/>
            <p:nvPr/>
          </p:nvSpPr>
          <p:spPr>
            <a:xfrm>
              <a:off x="6892050" y="3209350"/>
              <a:ext cx="935400" cy="46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a pod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47" name="Google Shape;1247;p81"/>
            <p:cNvCxnSpPr>
              <a:stCxn id="1243" idx="2"/>
              <a:endCxn id="1246" idx="0"/>
            </p:cNvCxnSpPr>
            <p:nvPr/>
          </p:nvCxnSpPr>
          <p:spPr>
            <a:xfrm>
              <a:off x="7359750" y="2758425"/>
              <a:ext cx="0" cy="450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research on </a:t>
            </a:r>
            <a:r>
              <a:rPr b="1" lang="en"/>
              <a:t>knowledge editing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52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LM's</a:t>
            </a:r>
            <a:r>
              <a:rPr b="1" lang="en"/>
              <a:t> original belief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Eiffel Tower is located in the city of _____ → Paris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Desired</a:t>
            </a:r>
            <a:r>
              <a:rPr b="1" lang="en"/>
              <a:t> edit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Eiffel Tower is located in the city of _____ → </a:t>
            </a:r>
            <a:r>
              <a:rPr b="1" lang="en"/>
              <a:t>Rome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 should understand full implications of edit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The tallest structure in Rome is _____ → Eiffel Tower</a:t>
            </a:r>
            <a:endParaRPr/>
          </a:p>
        </p:txBody>
      </p:sp>
      <p:grpSp>
        <p:nvGrpSpPr>
          <p:cNvPr id="91" name="Google Shape;91;p19"/>
          <p:cNvGrpSpPr/>
          <p:nvPr/>
        </p:nvGrpSpPr>
        <p:grpSpPr>
          <a:xfrm>
            <a:off x="5682600" y="1474925"/>
            <a:ext cx="3308999" cy="2911975"/>
            <a:chOff x="5682600" y="1474925"/>
            <a:chExt cx="3308999" cy="2911975"/>
          </a:xfrm>
        </p:grpSpPr>
        <p:pic>
          <p:nvPicPr>
            <p:cNvPr id="92" name="Google Shape;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82600" y="1474925"/>
              <a:ext cx="3308999" cy="2219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9"/>
            <p:cNvSpPr txBox="1"/>
            <p:nvPr/>
          </p:nvSpPr>
          <p:spPr>
            <a:xfrm>
              <a:off x="5982925" y="3771300"/>
              <a:ext cx="2748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Figure 1 from </a:t>
              </a: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ROME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: </a:t>
              </a:r>
              <a:r>
                <a:rPr lang="en" u="sng">
                  <a:solidFill>
                    <a:schemeClr val="hlink"/>
                  </a:solidFill>
                  <a:latin typeface="Google Sans"/>
                  <a:ea typeface="Google Sans"/>
                  <a:cs typeface="Google Sans"/>
                  <a:sym typeface="Google Sans"/>
                  <a:hlinkClick r:id="rId4"/>
                </a:rPr>
                <a:t>Meng et al, 2022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.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pic>
        <p:nvPicPr>
          <p:cNvPr id="1253" name="Google Shape;1253;p82" title="Chart"/>
          <p:cNvPicPr preferRelativeResize="0"/>
          <p:nvPr/>
        </p:nvPicPr>
        <p:blipFill rotWithShape="1">
          <a:blip r:embed="rId3">
            <a:alphaModFix/>
          </a:blip>
          <a:srcRect b="0" l="0" r="33936" t="0"/>
          <a:stretch/>
        </p:blipFill>
        <p:spPr>
          <a:xfrm>
            <a:off x="228600" y="865325"/>
            <a:ext cx="6310025" cy="32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maybe just need to make T5 bigger?</a:t>
            </a:r>
            <a:endParaRPr/>
          </a:p>
        </p:txBody>
      </p:sp>
      <p:pic>
        <p:nvPicPr>
          <p:cNvPr id="1259" name="Google Shape;1259;p8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75" y="1106875"/>
            <a:ext cx="6154650" cy="380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0" name="Google Shape;1260;p83"/>
          <p:cNvGrpSpPr/>
          <p:nvPr/>
        </p:nvGrpSpPr>
        <p:grpSpPr>
          <a:xfrm>
            <a:off x="1421850" y="1307625"/>
            <a:ext cx="7592125" cy="1051200"/>
            <a:chOff x="1345650" y="1536225"/>
            <a:chExt cx="7592125" cy="1051200"/>
          </a:xfrm>
        </p:grpSpPr>
        <p:sp>
          <p:nvSpPr>
            <p:cNvPr id="1261" name="Google Shape;1261;p83"/>
            <p:cNvSpPr txBox="1"/>
            <p:nvPr/>
          </p:nvSpPr>
          <p:spPr>
            <a:xfrm>
              <a:off x="6861475" y="1536225"/>
              <a:ext cx="2076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DPR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 has better 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accuracy with fewer parameters.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62" name="Google Shape;1262;p83"/>
            <p:cNvSpPr/>
            <p:nvPr/>
          </p:nvSpPr>
          <p:spPr>
            <a:xfrm>
              <a:off x="1345650" y="2396625"/>
              <a:ext cx="190800" cy="190800"/>
            </a:xfrm>
            <a:prstGeom prst="diamond">
              <a:avLst/>
            </a:prstGeom>
            <a:solidFill>
              <a:srgbClr val="9900FF"/>
            </a:solidFill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3" name="Google Shape;1263;p83"/>
            <p:cNvCxnSpPr/>
            <p:nvPr/>
          </p:nvCxnSpPr>
          <p:spPr>
            <a:xfrm flipH="1" rot="10800000">
              <a:off x="1713875" y="1765525"/>
              <a:ext cx="5191200" cy="677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264" name="Google Shape;1264;p83"/>
          <p:cNvSpPr txBox="1"/>
          <p:nvPr/>
        </p:nvSpPr>
        <p:spPr>
          <a:xfrm>
            <a:off x="6599300" y="2782975"/>
            <a:ext cx="20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this line barely hits 40 after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8 trillion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parameters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the previous example, we had a dataset with</a:t>
            </a:r>
            <a:br>
              <a:rPr lang="en" sz="1900"/>
            </a:br>
            <a:r>
              <a:rPr b="1" lang="en" sz="1900">
                <a:solidFill>
                  <a:srgbClr val="4285F4"/>
                </a:solidFill>
              </a:rPr>
              <a:t>(query, passage, answer)</a:t>
            </a:r>
            <a:r>
              <a:rPr lang="en" sz="1900"/>
              <a:t> examples.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But what if the examples were just </a:t>
            </a:r>
            <a:r>
              <a:rPr b="1" lang="en" sz="1900">
                <a:solidFill>
                  <a:srgbClr val="4285F4"/>
                </a:solidFill>
              </a:rPr>
              <a:t>(query, answer)</a:t>
            </a:r>
            <a:r>
              <a:rPr lang="en" sz="1900"/>
              <a:t>?</a:t>
            </a:r>
            <a:endParaRPr sz="1474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can we train a retriever </a:t>
            </a:r>
            <a:r>
              <a:rPr lang="en" sz="1900">
                <a:solidFill>
                  <a:srgbClr val="4285F4"/>
                </a:solidFill>
              </a:rPr>
              <a:t>without gold passages</a:t>
            </a:r>
            <a:r>
              <a:rPr lang="en" sz="1900"/>
              <a:t>?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problem arises in other tasks too: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Natural language → code			(retrieve code snippets)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Medical symptoms → diagnosis		(retrieve medical knowledge)</a:t>
            </a:r>
            <a:endParaRPr sz="1500"/>
          </a:p>
        </p:txBody>
      </p:sp>
      <p:sp>
        <p:nvSpPr>
          <p:cNvPr id="1270" name="Google Shape;127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don't have training data for the retriever?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  <p:sp>
        <p:nvSpPr>
          <p:cNvPr id="1276" name="Google Shape;1276;p85"/>
          <p:cNvSpPr/>
          <p:nvPr/>
        </p:nvSpPr>
        <p:spPr>
          <a:xfrm>
            <a:off x="3225350" y="1286075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 retrieval methods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7" name="Google Shape;1277;p85"/>
          <p:cNvSpPr/>
          <p:nvPr/>
        </p:nvSpPr>
        <p:spPr>
          <a:xfrm>
            <a:off x="982600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Using an external tool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8" name="Google Shape;1278;p85"/>
          <p:cNvSpPr/>
          <p:nvPr/>
        </p:nvSpPr>
        <p:spPr>
          <a:xfrm>
            <a:off x="5552275" y="2392000"/>
            <a:ext cx="25167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Training a neural retriever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9" name="Google Shape;1279;p85"/>
          <p:cNvCxnSpPr>
            <a:stCxn id="1276" idx="2"/>
            <a:endCxn id="1277" idx="0"/>
          </p:cNvCxnSpPr>
          <p:nvPr/>
        </p:nvCxnSpPr>
        <p:spPr>
          <a:xfrm flipH="1">
            <a:off x="2240900" y="1970375"/>
            <a:ext cx="2242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5"/>
          <p:cNvCxnSpPr>
            <a:stCxn id="1276" idx="2"/>
            <a:endCxn id="1278" idx="0"/>
          </p:cNvCxnSpPr>
          <p:nvPr/>
        </p:nvCxnSpPr>
        <p:spPr>
          <a:xfrm>
            <a:off x="4483700" y="1970375"/>
            <a:ext cx="232680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85"/>
          <p:cNvSpPr/>
          <p:nvPr/>
        </p:nvSpPr>
        <p:spPr>
          <a:xfrm>
            <a:off x="31170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Web search engine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2" name="Google Shape;1282;p85"/>
          <p:cNvSpPr/>
          <p:nvPr/>
        </p:nvSpPr>
        <p:spPr>
          <a:xfrm>
            <a:off x="1666635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Database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3" name="Google Shape;1283;p85"/>
          <p:cNvSpPr/>
          <p:nvPr/>
        </p:nvSpPr>
        <p:spPr>
          <a:xfrm>
            <a:off x="3021560" y="359295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etc.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84" name="Google Shape;1284;p85"/>
          <p:cNvCxnSpPr>
            <a:stCxn id="1277" idx="2"/>
            <a:endCxn id="1281" idx="0"/>
          </p:cNvCxnSpPr>
          <p:nvPr/>
        </p:nvCxnSpPr>
        <p:spPr>
          <a:xfrm flipH="1">
            <a:off x="91885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85"/>
          <p:cNvCxnSpPr>
            <a:stCxn id="1277" idx="2"/>
            <a:endCxn id="1282" idx="0"/>
          </p:cNvCxnSpPr>
          <p:nvPr/>
        </p:nvCxnSpPr>
        <p:spPr>
          <a:xfrm>
            <a:off x="2240950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85"/>
          <p:cNvCxnSpPr>
            <a:stCxn id="1277" idx="2"/>
            <a:endCxn id="1283" idx="0"/>
          </p:cNvCxnSpPr>
          <p:nvPr/>
        </p:nvCxnSpPr>
        <p:spPr>
          <a:xfrm>
            <a:off x="2240950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5"/>
          <p:cNvSpPr/>
          <p:nvPr/>
        </p:nvSpPr>
        <p:spPr>
          <a:xfrm>
            <a:off x="4848650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Unsupervised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8" name="Google Shape;1288;p85"/>
          <p:cNvSpPr/>
          <p:nvPr/>
        </p:nvSpPr>
        <p:spPr>
          <a:xfrm>
            <a:off x="6203585" y="3592900"/>
            <a:ext cx="1214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Supervised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9" name="Google Shape;1289;p85"/>
          <p:cNvSpPr/>
          <p:nvPr/>
        </p:nvSpPr>
        <p:spPr>
          <a:xfrm>
            <a:off x="7558499" y="3592900"/>
            <a:ext cx="1273800" cy="684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"End-to-end"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90" name="Google Shape;1290;p85"/>
          <p:cNvCxnSpPr>
            <a:endCxn id="1287" idx="0"/>
          </p:cNvCxnSpPr>
          <p:nvPr/>
        </p:nvCxnSpPr>
        <p:spPr>
          <a:xfrm flipH="1">
            <a:off x="5455700" y="3076300"/>
            <a:ext cx="1322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5"/>
          <p:cNvCxnSpPr>
            <a:endCxn id="1288" idx="0"/>
          </p:cNvCxnSpPr>
          <p:nvPr/>
        </p:nvCxnSpPr>
        <p:spPr>
          <a:xfrm>
            <a:off x="6777935" y="3076300"/>
            <a:ext cx="327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5"/>
          <p:cNvCxnSpPr>
            <a:endCxn id="1289" idx="0"/>
          </p:cNvCxnSpPr>
          <p:nvPr/>
        </p:nvCxnSpPr>
        <p:spPr>
          <a:xfrm>
            <a:off x="6807599" y="3076300"/>
            <a:ext cx="13878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86"/>
          <p:cNvSpPr txBox="1"/>
          <p:nvPr/>
        </p:nvSpPr>
        <p:spPr>
          <a:xfrm>
            <a:off x="5443750" y="1247525"/>
            <a:ext cx="231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 good memory will result in a good answer.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 bad memory will result in a bad answer.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Can we use this as a training signal?</a:t>
            </a:r>
            <a:endParaRPr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8" name="Google Shape;129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learning </a:t>
            </a:r>
            <a:endParaRPr/>
          </a:p>
        </p:txBody>
      </p:sp>
      <p:sp>
        <p:nvSpPr>
          <p:cNvPr id="1299" name="Google Shape;1299;p86"/>
          <p:cNvSpPr/>
          <p:nvPr/>
        </p:nvSpPr>
        <p:spPr>
          <a:xfrm>
            <a:off x="939925" y="21199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0" name="Google Shape;1300;p86"/>
          <p:cNvSpPr/>
          <p:nvPr/>
        </p:nvSpPr>
        <p:spPr>
          <a:xfrm>
            <a:off x="3048000" y="1377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1" name="Google Shape;1301;p86"/>
          <p:cNvSpPr/>
          <p:nvPr/>
        </p:nvSpPr>
        <p:spPr>
          <a:xfrm>
            <a:off x="3048000" y="1860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2" name="Google Shape;1302;p86"/>
          <p:cNvSpPr/>
          <p:nvPr/>
        </p:nvSpPr>
        <p:spPr>
          <a:xfrm>
            <a:off x="3048000" y="2343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3" name="Google Shape;1303;p86"/>
          <p:cNvSpPr/>
          <p:nvPr/>
        </p:nvSpPr>
        <p:spPr>
          <a:xfrm>
            <a:off x="3048000" y="2826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04" name="Google Shape;1304;p86"/>
          <p:cNvCxnSpPr>
            <a:stCxn id="1299" idx="3"/>
            <a:endCxn id="1300" idx="1"/>
          </p:cNvCxnSpPr>
          <p:nvPr/>
        </p:nvCxnSpPr>
        <p:spPr>
          <a:xfrm flipH="1" rot="10800000">
            <a:off x="2110225" y="15664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86"/>
          <p:cNvCxnSpPr>
            <a:stCxn id="1299" idx="3"/>
            <a:endCxn id="1301" idx="1"/>
          </p:cNvCxnSpPr>
          <p:nvPr/>
        </p:nvCxnSpPr>
        <p:spPr>
          <a:xfrm flipH="1" rot="10800000">
            <a:off x="2110225" y="20494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86"/>
          <p:cNvCxnSpPr>
            <a:stCxn id="1299" idx="3"/>
            <a:endCxn id="1302" idx="1"/>
          </p:cNvCxnSpPr>
          <p:nvPr/>
        </p:nvCxnSpPr>
        <p:spPr>
          <a:xfrm>
            <a:off x="2110225" y="23086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86"/>
          <p:cNvCxnSpPr>
            <a:stCxn id="1299" idx="3"/>
            <a:endCxn id="1303" idx="1"/>
          </p:cNvCxnSpPr>
          <p:nvPr/>
        </p:nvCxnSpPr>
        <p:spPr>
          <a:xfrm>
            <a:off x="2110225" y="23086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86"/>
          <p:cNvSpPr txBox="1"/>
          <p:nvPr/>
        </p:nvSpPr>
        <p:spPr>
          <a:xfrm>
            <a:off x="2470900" y="1725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9" name="Google Shape;1309;p86"/>
          <p:cNvSpPr txBox="1"/>
          <p:nvPr/>
        </p:nvSpPr>
        <p:spPr>
          <a:xfrm>
            <a:off x="2470900" y="2030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0" name="Google Shape;1310;p86"/>
          <p:cNvSpPr txBox="1"/>
          <p:nvPr/>
        </p:nvSpPr>
        <p:spPr>
          <a:xfrm>
            <a:off x="2470900" y="2335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1" name="Google Shape;1311;p86"/>
          <p:cNvSpPr txBox="1"/>
          <p:nvPr/>
        </p:nvSpPr>
        <p:spPr>
          <a:xfrm>
            <a:off x="2470900" y="2639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12" name="Google Shape;1312;p86"/>
          <p:cNvGrpSpPr/>
          <p:nvPr/>
        </p:nvGrpSpPr>
        <p:grpSpPr>
          <a:xfrm>
            <a:off x="1525075" y="2497350"/>
            <a:ext cx="3001350" cy="2036350"/>
            <a:chOff x="1525075" y="2497350"/>
            <a:chExt cx="3001350" cy="2036350"/>
          </a:xfrm>
        </p:grpSpPr>
        <p:sp>
          <p:nvSpPr>
            <p:cNvPr id="1313" name="Google Shape;1313;p86"/>
            <p:cNvSpPr/>
            <p:nvPr/>
          </p:nvSpPr>
          <p:spPr>
            <a:xfrm>
              <a:off x="2761525" y="3791500"/>
              <a:ext cx="1764900" cy="7422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Reader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314" name="Google Shape;1314;p86"/>
            <p:cNvCxnSpPr>
              <a:stCxn id="1315" idx="2"/>
              <a:endCxn id="1313" idx="0"/>
            </p:cNvCxnSpPr>
            <p:nvPr/>
          </p:nvCxnSpPr>
          <p:spPr>
            <a:xfrm>
              <a:off x="3643975" y="3203500"/>
              <a:ext cx="0" cy="588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6" name="Google Shape;1316;p86"/>
            <p:cNvCxnSpPr>
              <a:stCxn id="1299" idx="2"/>
              <a:endCxn id="1313" idx="1"/>
            </p:cNvCxnSpPr>
            <p:nvPr/>
          </p:nvCxnSpPr>
          <p:spPr>
            <a:xfrm flipH="1" rot="-5400000">
              <a:off x="1310725" y="2711700"/>
              <a:ext cx="1665300" cy="12366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17" name="Google Shape;1317;p86"/>
          <p:cNvGrpSpPr/>
          <p:nvPr/>
        </p:nvGrpSpPr>
        <p:grpSpPr>
          <a:xfrm>
            <a:off x="4526425" y="3973900"/>
            <a:ext cx="2659475" cy="377400"/>
            <a:chOff x="4526425" y="3973900"/>
            <a:chExt cx="2659475" cy="377400"/>
          </a:xfrm>
        </p:grpSpPr>
        <p:sp>
          <p:nvSpPr>
            <p:cNvPr id="1318" name="Google Shape;1318;p86"/>
            <p:cNvSpPr/>
            <p:nvPr/>
          </p:nvSpPr>
          <p:spPr>
            <a:xfrm>
              <a:off x="6015600" y="3973900"/>
              <a:ext cx="11703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answer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319" name="Google Shape;1319;p86"/>
            <p:cNvCxnSpPr>
              <a:stCxn id="1313" idx="3"/>
              <a:endCxn id="1318" idx="1"/>
            </p:cNvCxnSpPr>
            <p:nvPr/>
          </p:nvCxnSpPr>
          <p:spPr>
            <a:xfrm>
              <a:off x="4526425" y="4162600"/>
              <a:ext cx="148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20" name="Google Shape;1320;p86"/>
          <p:cNvCxnSpPr/>
          <p:nvPr/>
        </p:nvCxnSpPr>
        <p:spPr>
          <a:xfrm flipH="1" rot="10800000">
            <a:off x="4282925" y="1990650"/>
            <a:ext cx="1049100" cy="1009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learning</a:t>
            </a:r>
            <a:endParaRPr/>
          </a:p>
        </p:txBody>
      </p:sp>
      <p:sp>
        <p:nvSpPr>
          <p:cNvPr id="1326" name="Google Shape;1326;p87"/>
          <p:cNvSpPr/>
          <p:nvPr/>
        </p:nvSpPr>
        <p:spPr>
          <a:xfrm>
            <a:off x="939925" y="21199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7" name="Google Shape;1327;p87"/>
          <p:cNvSpPr/>
          <p:nvPr/>
        </p:nvSpPr>
        <p:spPr>
          <a:xfrm>
            <a:off x="3048000" y="1377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8" name="Google Shape;1328;p87"/>
          <p:cNvSpPr/>
          <p:nvPr/>
        </p:nvSpPr>
        <p:spPr>
          <a:xfrm>
            <a:off x="3048000" y="1860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9" name="Google Shape;1329;p87"/>
          <p:cNvSpPr/>
          <p:nvPr/>
        </p:nvSpPr>
        <p:spPr>
          <a:xfrm>
            <a:off x="3048000" y="2343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0" name="Google Shape;1330;p87"/>
          <p:cNvSpPr/>
          <p:nvPr/>
        </p:nvSpPr>
        <p:spPr>
          <a:xfrm>
            <a:off x="3048000" y="2826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31" name="Google Shape;1331;p87"/>
          <p:cNvCxnSpPr>
            <a:stCxn id="1326" idx="3"/>
            <a:endCxn id="1327" idx="1"/>
          </p:cNvCxnSpPr>
          <p:nvPr/>
        </p:nvCxnSpPr>
        <p:spPr>
          <a:xfrm flipH="1" rot="10800000">
            <a:off x="2110225" y="15664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7"/>
          <p:cNvCxnSpPr>
            <a:stCxn id="1326" idx="3"/>
            <a:endCxn id="1328" idx="1"/>
          </p:cNvCxnSpPr>
          <p:nvPr/>
        </p:nvCxnSpPr>
        <p:spPr>
          <a:xfrm flipH="1" rot="10800000">
            <a:off x="2110225" y="20494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87"/>
          <p:cNvCxnSpPr>
            <a:stCxn id="1326" idx="3"/>
            <a:endCxn id="1329" idx="1"/>
          </p:cNvCxnSpPr>
          <p:nvPr/>
        </p:nvCxnSpPr>
        <p:spPr>
          <a:xfrm>
            <a:off x="2110225" y="23086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87"/>
          <p:cNvCxnSpPr>
            <a:stCxn id="1326" idx="3"/>
            <a:endCxn id="1330" idx="1"/>
          </p:cNvCxnSpPr>
          <p:nvPr/>
        </p:nvCxnSpPr>
        <p:spPr>
          <a:xfrm>
            <a:off x="2110225" y="23086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87"/>
          <p:cNvSpPr txBox="1"/>
          <p:nvPr/>
        </p:nvSpPr>
        <p:spPr>
          <a:xfrm>
            <a:off x="2470900" y="1725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6" name="Google Shape;1336;p87"/>
          <p:cNvSpPr txBox="1"/>
          <p:nvPr/>
        </p:nvSpPr>
        <p:spPr>
          <a:xfrm>
            <a:off x="2470900" y="2030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7" name="Google Shape;1337;p87"/>
          <p:cNvSpPr txBox="1"/>
          <p:nvPr/>
        </p:nvSpPr>
        <p:spPr>
          <a:xfrm>
            <a:off x="2470900" y="2335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8" name="Google Shape;1338;p87"/>
          <p:cNvSpPr txBox="1"/>
          <p:nvPr/>
        </p:nvSpPr>
        <p:spPr>
          <a:xfrm>
            <a:off x="2470900" y="2639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9" name="Google Shape;1339;p87"/>
          <p:cNvSpPr/>
          <p:nvPr/>
        </p:nvSpPr>
        <p:spPr>
          <a:xfrm>
            <a:off x="2761525" y="3791500"/>
            <a:ext cx="17649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40" name="Google Shape;1340;p87"/>
          <p:cNvCxnSpPr>
            <a:stCxn id="1341" idx="2"/>
            <a:endCxn id="1339" idx="0"/>
          </p:cNvCxnSpPr>
          <p:nvPr/>
        </p:nvCxnSpPr>
        <p:spPr>
          <a:xfrm>
            <a:off x="3643975" y="320350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2" name="Google Shape;1342;p87"/>
          <p:cNvCxnSpPr>
            <a:stCxn id="1326" idx="2"/>
            <a:endCxn id="1339" idx="1"/>
          </p:cNvCxnSpPr>
          <p:nvPr/>
        </p:nvCxnSpPr>
        <p:spPr>
          <a:xfrm flipH="1" rot="-5400000">
            <a:off x="1310725" y="2711700"/>
            <a:ext cx="1665300" cy="1236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3" name="Google Shape;1343;p87"/>
          <p:cNvSpPr/>
          <p:nvPr/>
        </p:nvSpPr>
        <p:spPr>
          <a:xfrm>
            <a:off x="6015600" y="397390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answer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44" name="Google Shape;1344;p87"/>
          <p:cNvCxnSpPr>
            <a:stCxn id="1339" idx="3"/>
            <a:endCxn id="1343" idx="1"/>
          </p:cNvCxnSpPr>
          <p:nvPr/>
        </p:nvCxnSpPr>
        <p:spPr>
          <a:xfrm>
            <a:off x="4526425" y="4162600"/>
            <a:ext cx="148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5" name="Google Shape;1345;p87"/>
          <p:cNvSpPr txBox="1"/>
          <p:nvPr/>
        </p:nvSpPr>
        <p:spPr>
          <a:xfrm>
            <a:off x="663425" y="1415650"/>
            <a:ext cx="16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Who</a:t>
            </a: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 is the bad guy in lord of the rings?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6" name="Google Shape;1346;p87"/>
          <p:cNvSpPr txBox="1"/>
          <p:nvPr/>
        </p:nvSpPr>
        <p:spPr>
          <a:xfrm>
            <a:off x="4276025" y="2798450"/>
            <a:ext cx="26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The main antagonist is Sauron…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47" name="Google Shape;1347;p87"/>
          <p:cNvGrpSpPr/>
          <p:nvPr/>
        </p:nvGrpSpPr>
        <p:grpSpPr>
          <a:xfrm>
            <a:off x="5260050" y="3589000"/>
            <a:ext cx="2681400" cy="782100"/>
            <a:chOff x="5260050" y="3589000"/>
            <a:chExt cx="2681400" cy="782100"/>
          </a:xfrm>
        </p:grpSpPr>
        <p:sp>
          <p:nvSpPr>
            <p:cNvPr id="1348" name="Google Shape;1348;p87"/>
            <p:cNvSpPr txBox="1"/>
            <p:nvPr/>
          </p:nvSpPr>
          <p:spPr>
            <a:xfrm>
              <a:off x="5260050" y="3589000"/>
              <a:ext cx="2681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Sauron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1349" name="Google Shape;1349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79093" y="3954100"/>
              <a:ext cx="443035" cy="41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learning</a:t>
            </a:r>
            <a:endParaRPr/>
          </a:p>
        </p:txBody>
      </p:sp>
      <p:sp>
        <p:nvSpPr>
          <p:cNvPr id="1355" name="Google Shape;1355;p88"/>
          <p:cNvSpPr/>
          <p:nvPr/>
        </p:nvSpPr>
        <p:spPr>
          <a:xfrm>
            <a:off x="939925" y="21199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6" name="Google Shape;1356;p88"/>
          <p:cNvSpPr/>
          <p:nvPr/>
        </p:nvSpPr>
        <p:spPr>
          <a:xfrm>
            <a:off x="3048000" y="13778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7" name="Google Shape;1357;p88"/>
          <p:cNvSpPr/>
          <p:nvPr/>
        </p:nvSpPr>
        <p:spPr>
          <a:xfrm>
            <a:off x="3048000" y="18606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8" name="Google Shape;1358;p88"/>
          <p:cNvSpPr/>
          <p:nvPr/>
        </p:nvSpPr>
        <p:spPr>
          <a:xfrm>
            <a:off x="3048000" y="23433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9" name="Google Shape;1359;p88"/>
          <p:cNvSpPr/>
          <p:nvPr/>
        </p:nvSpPr>
        <p:spPr>
          <a:xfrm>
            <a:off x="3048000" y="28260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60" name="Google Shape;1360;p88"/>
          <p:cNvCxnSpPr>
            <a:stCxn id="1355" idx="3"/>
            <a:endCxn id="1356" idx="1"/>
          </p:cNvCxnSpPr>
          <p:nvPr/>
        </p:nvCxnSpPr>
        <p:spPr>
          <a:xfrm flipH="1" rot="10800000">
            <a:off x="2110225" y="15664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88"/>
          <p:cNvCxnSpPr>
            <a:stCxn id="1355" idx="3"/>
            <a:endCxn id="1357" idx="1"/>
          </p:cNvCxnSpPr>
          <p:nvPr/>
        </p:nvCxnSpPr>
        <p:spPr>
          <a:xfrm flipH="1" rot="10800000">
            <a:off x="2110225" y="20494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88"/>
          <p:cNvCxnSpPr>
            <a:stCxn id="1355" idx="3"/>
            <a:endCxn id="1358" idx="1"/>
          </p:cNvCxnSpPr>
          <p:nvPr/>
        </p:nvCxnSpPr>
        <p:spPr>
          <a:xfrm>
            <a:off x="2110225" y="23086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88"/>
          <p:cNvCxnSpPr>
            <a:stCxn id="1355" idx="3"/>
            <a:endCxn id="1359" idx="1"/>
          </p:cNvCxnSpPr>
          <p:nvPr/>
        </p:nvCxnSpPr>
        <p:spPr>
          <a:xfrm>
            <a:off x="2110225" y="23086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88"/>
          <p:cNvSpPr txBox="1"/>
          <p:nvPr/>
        </p:nvSpPr>
        <p:spPr>
          <a:xfrm>
            <a:off x="2470900" y="1725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5" name="Google Shape;1365;p88"/>
          <p:cNvSpPr txBox="1"/>
          <p:nvPr/>
        </p:nvSpPr>
        <p:spPr>
          <a:xfrm>
            <a:off x="2470900" y="2030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6" name="Google Shape;1366;p88"/>
          <p:cNvSpPr txBox="1"/>
          <p:nvPr/>
        </p:nvSpPr>
        <p:spPr>
          <a:xfrm>
            <a:off x="2470900" y="2335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7" name="Google Shape;1367;p88"/>
          <p:cNvSpPr txBox="1"/>
          <p:nvPr/>
        </p:nvSpPr>
        <p:spPr>
          <a:xfrm>
            <a:off x="2470900" y="2639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8" name="Google Shape;1368;p88"/>
          <p:cNvSpPr/>
          <p:nvPr/>
        </p:nvSpPr>
        <p:spPr>
          <a:xfrm>
            <a:off x="2761525" y="3791500"/>
            <a:ext cx="17649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69" name="Google Shape;1369;p88"/>
          <p:cNvCxnSpPr>
            <a:stCxn id="1370" idx="2"/>
            <a:endCxn id="1368" idx="0"/>
          </p:cNvCxnSpPr>
          <p:nvPr/>
        </p:nvCxnSpPr>
        <p:spPr>
          <a:xfrm>
            <a:off x="3643975" y="320350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88"/>
          <p:cNvCxnSpPr>
            <a:stCxn id="1355" idx="2"/>
            <a:endCxn id="1368" idx="1"/>
          </p:cNvCxnSpPr>
          <p:nvPr/>
        </p:nvCxnSpPr>
        <p:spPr>
          <a:xfrm flipH="1" rot="-5400000">
            <a:off x="1310725" y="2711700"/>
            <a:ext cx="1665300" cy="1236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2" name="Google Shape;1372;p88"/>
          <p:cNvSpPr/>
          <p:nvPr/>
        </p:nvSpPr>
        <p:spPr>
          <a:xfrm>
            <a:off x="6015600" y="397390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answer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73" name="Google Shape;1373;p88"/>
          <p:cNvCxnSpPr>
            <a:stCxn id="1368" idx="3"/>
            <a:endCxn id="1372" idx="1"/>
          </p:cNvCxnSpPr>
          <p:nvPr/>
        </p:nvCxnSpPr>
        <p:spPr>
          <a:xfrm>
            <a:off x="4526425" y="4162600"/>
            <a:ext cx="148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88"/>
          <p:cNvSpPr txBox="1"/>
          <p:nvPr/>
        </p:nvSpPr>
        <p:spPr>
          <a:xfrm>
            <a:off x="663425" y="1415650"/>
            <a:ext cx="16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Who is the bad guy in lord of the rings?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5" name="Google Shape;1375;p88"/>
          <p:cNvSpPr txBox="1"/>
          <p:nvPr/>
        </p:nvSpPr>
        <p:spPr>
          <a:xfrm>
            <a:off x="4047425" y="2798450"/>
            <a:ext cx="455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Lord of the Rings received a bad review from IMDB…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76" name="Google Shape;1376;p88"/>
          <p:cNvGrpSpPr/>
          <p:nvPr/>
        </p:nvGrpSpPr>
        <p:grpSpPr>
          <a:xfrm>
            <a:off x="5260050" y="3589000"/>
            <a:ext cx="2681400" cy="782077"/>
            <a:chOff x="5260050" y="3589000"/>
            <a:chExt cx="2681400" cy="782077"/>
          </a:xfrm>
        </p:grpSpPr>
        <p:sp>
          <p:nvSpPr>
            <p:cNvPr id="1377" name="Google Shape;1377;p88"/>
            <p:cNvSpPr txBox="1"/>
            <p:nvPr/>
          </p:nvSpPr>
          <p:spPr>
            <a:xfrm>
              <a:off x="5260050" y="3589000"/>
              <a:ext cx="2681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30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IMDB</a:t>
              </a:r>
              <a:endParaRPr b="1" i="1" sz="13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1378" name="Google Shape;1378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9500" y="3954126"/>
              <a:ext cx="443025" cy="416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idea (</a:t>
            </a:r>
            <a:r>
              <a:rPr b="1" lang="en"/>
              <a:t>trial and error</a:t>
            </a:r>
            <a:r>
              <a:rPr lang="en"/>
              <a:t>)</a:t>
            </a:r>
            <a:endParaRPr/>
          </a:p>
        </p:txBody>
      </p:sp>
      <p:sp>
        <p:nvSpPr>
          <p:cNvPr id="1384" name="Google Shape;1384;p89"/>
          <p:cNvSpPr txBox="1"/>
          <p:nvPr>
            <p:ph idx="1" type="body"/>
          </p:nvPr>
        </p:nvSpPr>
        <p:spPr>
          <a:xfrm>
            <a:off x="311700" y="1228675"/>
            <a:ext cx="85206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Exploration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our (imperfect) retriever to select a memory.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Try</a:t>
            </a:r>
            <a:r>
              <a:rPr lang="en"/>
              <a:t> feeding that memory to the Reader.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Learn from success / failure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memory </a:t>
            </a:r>
            <a:r>
              <a:rPr b="1" lang="en"/>
              <a:t>helps</a:t>
            </a:r>
            <a:r>
              <a:rPr lang="en"/>
              <a:t> the Reader generate the right answer</a:t>
            </a:r>
            <a:br>
              <a:rPr lang="en"/>
            </a:br>
            <a:r>
              <a:rPr lang="en"/>
              <a:t>	</a:t>
            </a:r>
            <a:r>
              <a:rPr b="1" lang="en">
                <a:solidFill>
                  <a:srgbClr val="4285F4"/>
                </a:solidFill>
              </a:rPr>
              <a:t>→ increase its </a:t>
            </a:r>
            <a:r>
              <a:rPr b="1" lang="en">
                <a:solidFill>
                  <a:srgbClr val="4285F4"/>
                </a:solidFill>
              </a:rPr>
              <a:t>retrieval </a:t>
            </a:r>
            <a:r>
              <a:rPr b="1" lang="en">
                <a:solidFill>
                  <a:srgbClr val="4285F4"/>
                </a:solidFill>
              </a:rPr>
              <a:t>score.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memory </a:t>
            </a:r>
            <a:r>
              <a:rPr b="1" lang="en"/>
              <a:t>does not help</a:t>
            </a:r>
            <a:r>
              <a:rPr lang="en"/>
              <a:t> the Reader generate the right answer</a:t>
            </a:r>
            <a:br>
              <a:rPr lang="en"/>
            </a:br>
            <a:r>
              <a:rPr b="1" lang="en">
                <a:solidFill>
                  <a:srgbClr val="4285F4"/>
                </a:solidFill>
              </a:rPr>
              <a:t>	→ decrease its</a:t>
            </a:r>
            <a:r>
              <a:rPr b="1" lang="en">
                <a:solidFill>
                  <a:srgbClr val="4285F4"/>
                </a:solidFill>
              </a:rPr>
              <a:t> retrieval</a:t>
            </a:r>
            <a:r>
              <a:rPr b="1" lang="en">
                <a:solidFill>
                  <a:srgbClr val="4285F4"/>
                </a:solidFill>
              </a:rPr>
              <a:t> score.</a:t>
            </a:r>
            <a:endParaRPr b="1"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Over time, helpful memories get the </a:t>
            </a:r>
            <a:r>
              <a:rPr b="1" lang="en">
                <a:solidFill>
                  <a:srgbClr val="4285F4"/>
                </a:solidFill>
              </a:rPr>
              <a:t>highest scores.</a:t>
            </a:r>
            <a:endParaRPr b="1">
              <a:solidFill>
                <a:srgbClr val="4285F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0"/>
          <p:cNvSpPr txBox="1"/>
          <p:nvPr>
            <p:ph idx="1" type="body"/>
          </p:nvPr>
        </p:nvSpPr>
        <p:spPr>
          <a:xfrm>
            <a:off x="311700" y="1152475"/>
            <a:ext cx="85206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Exploration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retriever is just a scoring function, </a:t>
            </a:r>
            <a:r>
              <a:rPr b="1" lang="en">
                <a:solidFill>
                  <a:srgbClr val="4285F4"/>
                </a:solidFill>
              </a:rPr>
              <a:t>f(input, memory) → score</a:t>
            </a:r>
            <a:r>
              <a:rPr lang="en">
                <a:solidFill>
                  <a:srgbClr val="4285F4"/>
                </a:solidFill>
              </a:rPr>
              <a:t>.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Take softmax over all memory scores:</a:t>
            </a:r>
            <a:endParaRPr/>
          </a:p>
        </p:txBody>
      </p:sp>
      <p:sp>
        <p:nvSpPr>
          <p:cNvPr id="1390" name="Google Shape;139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idea (</a:t>
            </a:r>
            <a:r>
              <a:rPr b="1" lang="en"/>
              <a:t>ORQA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Lee et al, 2019</a:t>
            </a:r>
            <a:r>
              <a:rPr lang="en"/>
              <a:t>)</a:t>
            </a:r>
            <a:endParaRPr/>
          </a:p>
        </p:txBody>
      </p:sp>
      <p:sp>
        <p:nvSpPr>
          <p:cNvPr id="1391" name="Google Shape;1391;p90"/>
          <p:cNvSpPr txBox="1"/>
          <p:nvPr>
            <p:ph idx="1" type="body"/>
          </p:nvPr>
        </p:nvSpPr>
        <p:spPr>
          <a:xfrm>
            <a:off x="311700" y="3955750"/>
            <a:ext cx="8520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Randomly sample a memory from this distribution.</a:t>
            </a:r>
            <a:endParaRPr/>
          </a:p>
        </p:txBody>
      </p:sp>
      <p:pic>
        <p:nvPicPr>
          <p:cNvPr id="1392" name="Google Shape;139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50" y="2691348"/>
            <a:ext cx="7501850" cy="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91"/>
          <p:cNvSpPr txBox="1"/>
          <p:nvPr>
            <p:ph idx="1" type="body"/>
          </p:nvPr>
        </p:nvSpPr>
        <p:spPr>
          <a:xfrm>
            <a:off x="311700" y="1152475"/>
            <a:ext cx="85206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Learn from success / failure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pick a memory, see if it helps.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Reader's probability of generating right answer:</a:t>
            </a:r>
            <a:endParaRPr b="1">
              <a:solidFill>
                <a:srgbClr val="4285F4"/>
              </a:solidFill>
            </a:endParaRPr>
          </a:p>
        </p:txBody>
      </p:sp>
      <p:sp>
        <p:nvSpPr>
          <p:cNvPr id="1398" name="Google Shape;139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idea</a:t>
            </a:r>
            <a:endParaRPr/>
          </a:p>
        </p:txBody>
      </p:sp>
      <p:sp>
        <p:nvSpPr>
          <p:cNvPr id="1399" name="Google Shape;1399;p91"/>
          <p:cNvSpPr txBox="1"/>
          <p:nvPr>
            <p:ph idx="1" type="body"/>
          </p:nvPr>
        </p:nvSpPr>
        <p:spPr>
          <a:xfrm>
            <a:off x="311700" y="3803350"/>
            <a:ext cx="8520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high → </a:t>
            </a:r>
            <a:r>
              <a:rPr b="1" lang="en">
                <a:solidFill>
                  <a:srgbClr val="4285F4"/>
                </a:solidFill>
              </a:rPr>
              <a:t>increase</a:t>
            </a:r>
            <a:r>
              <a:rPr lang="en"/>
              <a:t> retrieval score of this memory.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If low → </a:t>
            </a:r>
            <a:r>
              <a:rPr b="1" lang="en">
                <a:solidFill>
                  <a:srgbClr val="4285F4"/>
                </a:solidFill>
              </a:rPr>
              <a:t>decrease</a:t>
            </a:r>
            <a:r>
              <a:rPr lang="en"/>
              <a:t> retrieval score of this memory.</a:t>
            </a:r>
            <a:endParaRPr/>
          </a:p>
        </p:txBody>
      </p:sp>
      <p:pic>
        <p:nvPicPr>
          <p:cNvPr id="1400" name="Google Shape;140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783575"/>
            <a:ext cx="7389499" cy="5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Transformer </a:t>
            </a:r>
            <a:r>
              <a:rPr b="1" lang="en" sz="2420"/>
              <a:t>feed-forward layers</a:t>
            </a:r>
            <a:r>
              <a:rPr lang="en" sz="2420"/>
              <a:t> are </a:t>
            </a:r>
            <a:r>
              <a:rPr b="1" lang="en" sz="2420"/>
              <a:t>key-value memories</a:t>
            </a:r>
            <a:r>
              <a:rPr lang="en" sz="2420"/>
              <a:t> (</a:t>
            </a:r>
            <a:r>
              <a:rPr lang="en" sz="2420" u="sng">
                <a:solidFill>
                  <a:schemeClr val="hlink"/>
                </a:solidFill>
                <a:hlinkClick r:id="rId3"/>
              </a:rPr>
              <a:t>Geva et al, 2021</a:t>
            </a:r>
            <a:r>
              <a:rPr lang="en" sz="2420"/>
              <a:t>)</a:t>
            </a:r>
            <a:endParaRPr sz="2420"/>
          </a:p>
        </p:txBody>
      </p:sp>
      <p:sp>
        <p:nvSpPr>
          <p:cNvPr id="99" name="Google Shape;99;p20"/>
          <p:cNvSpPr/>
          <p:nvPr/>
        </p:nvSpPr>
        <p:spPr>
          <a:xfrm>
            <a:off x="753150" y="3163375"/>
            <a:ext cx="3020100" cy="255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nonlinearity (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𝞂)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00" name="Google Shape;100;p20"/>
          <p:cNvGrpSpPr/>
          <p:nvPr/>
        </p:nvGrpSpPr>
        <p:grpSpPr>
          <a:xfrm>
            <a:off x="753150" y="3493550"/>
            <a:ext cx="3020100" cy="1297375"/>
            <a:chOff x="753150" y="3493550"/>
            <a:chExt cx="3020100" cy="1297375"/>
          </a:xfrm>
        </p:grpSpPr>
        <p:sp>
          <p:nvSpPr>
            <p:cNvPr id="101" name="Google Shape;101;p20"/>
            <p:cNvSpPr/>
            <p:nvPr/>
          </p:nvSpPr>
          <p:spPr>
            <a:xfrm>
              <a:off x="1820550" y="4535925"/>
              <a:ext cx="8853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input (x)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flipH="1" rot="10800000">
              <a:off x="753150" y="3493550"/>
              <a:ext cx="3020100" cy="814800"/>
            </a:xfrm>
            <a:prstGeom prst="trapezoid">
              <a:avLst>
                <a:gd fmla="val 134331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1860000" y="3700850"/>
              <a:ext cx="80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W</a:t>
              </a:r>
              <a:r>
                <a:rPr baseline="-25000" lang="en"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baseline="-25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04" name="Google Shape;104;p20"/>
            <p:cNvCxnSpPr>
              <a:stCxn id="101" idx="0"/>
              <a:endCxn id="102" idx="0"/>
            </p:cNvCxnSpPr>
            <p:nvPr/>
          </p:nvCxnSpPr>
          <p:spPr>
            <a:xfrm rot="10800000">
              <a:off x="2263200" y="4308225"/>
              <a:ext cx="0" cy="22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20"/>
          <p:cNvGrpSpPr/>
          <p:nvPr/>
        </p:nvGrpSpPr>
        <p:grpSpPr>
          <a:xfrm>
            <a:off x="753150" y="1794125"/>
            <a:ext cx="3020100" cy="1294075"/>
            <a:chOff x="753150" y="1794125"/>
            <a:chExt cx="3020100" cy="1294075"/>
          </a:xfrm>
        </p:grpSpPr>
        <p:sp>
          <p:nvSpPr>
            <p:cNvPr id="106" name="Google Shape;106;p20"/>
            <p:cNvSpPr/>
            <p:nvPr/>
          </p:nvSpPr>
          <p:spPr>
            <a:xfrm>
              <a:off x="753150" y="2276700"/>
              <a:ext cx="3020100" cy="811500"/>
            </a:xfrm>
            <a:prstGeom prst="trapezoid">
              <a:avLst>
                <a:gd fmla="val 134331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1860000" y="2438150"/>
              <a:ext cx="80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W</a:t>
              </a:r>
              <a:r>
                <a:rPr baseline="-25000" lang="en"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baseline="-25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774350" y="1794125"/>
              <a:ext cx="9777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output</a:t>
              </a: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 (y)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09" name="Google Shape;109;p20"/>
            <p:cNvCxnSpPr>
              <a:stCxn id="106" idx="0"/>
              <a:endCxn id="108" idx="2"/>
            </p:cNvCxnSpPr>
            <p:nvPr/>
          </p:nvCxnSpPr>
          <p:spPr>
            <a:xfrm rot="10800000">
              <a:off x="2263200" y="2049000"/>
              <a:ext cx="0" cy="22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250" y="2846525"/>
            <a:ext cx="44386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892525" y="4532050"/>
            <a:ext cx="5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 have omitted bias terms, layer norm, residual connections.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5" name="Google Shape;1405;p92"/>
          <p:cNvPicPr preferRelativeResize="0"/>
          <p:nvPr/>
        </p:nvPicPr>
        <p:blipFill rotWithShape="1">
          <a:blip r:embed="rId3">
            <a:alphaModFix/>
          </a:blip>
          <a:srcRect b="0" l="0" r="55297" t="0"/>
          <a:stretch/>
        </p:blipFill>
        <p:spPr>
          <a:xfrm>
            <a:off x="371568" y="2015600"/>
            <a:ext cx="3648974" cy="7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92"/>
          <p:cNvPicPr preferRelativeResize="0"/>
          <p:nvPr/>
        </p:nvPicPr>
        <p:blipFill rotWithShape="1">
          <a:blip r:embed="rId3">
            <a:alphaModFix/>
          </a:blip>
          <a:srcRect b="0" l="44702" r="0" t="0"/>
          <a:stretch/>
        </p:blipFill>
        <p:spPr>
          <a:xfrm>
            <a:off x="4020553" y="2015600"/>
            <a:ext cx="4513775" cy="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92"/>
          <p:cNvSpPr txBox="1"/>
          <p:nvPr>
            <p:ph idx="1" type="body"/>
          </p:nvPr>
        </p:nvSpPr>
        <p:spPr>
          <a:xfrm>
            <a:off x="304800" y="3567425"/>
            <a:ext cx="79938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term in this summation is a </a:t>
            </a:r>
            <a:r>
              <a:rPr b="1" lang="en">
                <a:solidFill>
                  <a:srgbClr val="4285F4"/>
                </a:solidFill>
              </a:rPr>
              <a:t>"trial"</a:t>
            </a:r>
            <a:r>
              <a:rPr lang="en"/>
              <a:t> of a different memory.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memories will </a:t>
            </a:r>
            <a:r>
              <a:rPr b="1" lang="en">
                <a:solidFill>
                  <a:srgbClr val="4285F4"/>
                </a:solidFill>
              </a:rPr>
              <a:t>succeed</a:t>
            </a:r>
            <a:r>
              <a:rPr lang="en"/>
              <a:t>, others won't.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b="1" lang="en">
                <a:solidFill>
                  <a:schemeClr val="accent1"/>
                </a:solidFill>
              </a:rPr>
              <a:t>ORQA: Use gradient descent to maximize this quantity  </a:t>
            </a:r>
            <a:r>
              <a:rPr lang="en">
                <a:solidFill>
                  <a:schemeClr val="accent1"/>
                </a:solidFill>
              </a:rPr>
              <a:t>(more precisely, the log of this) </a:t>
            </a:r>
            <a:endParaRPr>
              <a:solidFill>
                <a:schemeClr val="accent1"/>
              </a:solidFill>
            </a:endParaRPr>
          </a:p>
          <a:p>
            <a:pPr indent="-30861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71184"/>
              <a:buChar char="●"/>
            </a:pPr>
            <a:r>
              <a:rPr i="1" lang="en" sz="2528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528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(memory | input)</a:t>
            </a:r>
            <a:r>
              <a:rPr lang="en">
                <a:solidFill>
                  <a:schemeClr val="accent1"/>
                </a:solidFill>
              </a:rPr>
              <a:t> will naturally place its mass on good memories.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8" name="Google Shape;1408;p92"/>
          <p:cNvSpPr txBox="1"/>
          <p:nvPr>
            <p:ph idx="1" type="body"/>
          </p:nvPr>
        </p:nvSpPr>
        <p:spPr>
          <a:xfrm>
            <a:off x="311700" y="1000075"/>
            <a:ext cx="85206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If we randomly sample a memory and then generate an answer…</a:t>
            </a:r>
            <a:br>
              <a:rPr lang="en"/>
            </a:br>
            <a:r>
              <a:rPr lang="en"/>
              <a:t>what is the probability that we get the answer right?</a:t>
            </a:r>
            <a:endParaRPr/>
          </a:p>
        </p:txBody>
      </p:sp>
      <p:sp>
        <p:nvSpPr>
          <p:cNvPr id="1409" name="Google Shape;1409;p9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idea</a:t>
            </a:r>
            <a:endParaRPr/>
          </a:p>
        </p:txBody>
      </p:sp>
      <p:grpSp>
        <p:nvGrpSpPr>
          <p:cNvPr id="1410" name="Google Shape;1410;p92"/>
          <p:cNvGrpSpPr/>
          <p:nvPr/>
        </p:nvGrpSpPr>
        <p:grpSpPr>
          <a:xfrm>
            <a:off x="4072200" y="2503800"/>
            <a:ext cx="4006500" cy="872675"/>
            <a:chOff x="4072200" y="2503800"/>
            <a:chExt cx="4006500" cy="872675"/>
          </a:xfrm>
        </p:grpSpPr>
        <p:cxnSp>
          <p:nvCxnSpPr>
            <p:cNvPr id="1411" name="Google Shape;1411;p92"/>
            <p:cNvCxnSpPr/>
            <p:nvPr/>
          </p:nvCxnSpPr>
          <p:spPr>
            <a:xfrm>
              <a:off x="4072200" y="2503900"/>
              <a:ext cx="40065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92"/>
            <p:cNvCxnSpPr/>
            <p:nvPr/>
          </p:nvCxnSpPr>
          <p:spPr>
            <a:xfrm>
              <a:off x="6094175" y="2503800"/>
              <a:ext cx="101100" cy="32430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3" name="Google Shape;1413;p92"/>
            <p:cNvSpPr txBox="1"/>
            <p:nvPr/>
          </p:nvSpPr>
          <p:spPr>
            <a:xfrm>
              <a:off x="5667800" y="2830175"/>
              <a:ext cx="13752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Reader: </a:t>
              </a:r>
              <a:r>
                <a:rPr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succeed or fail</a:t>
              </a:r>
              <a:endParaRPr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414" name="Google Shape;1414;p92"/>
          <p:cNvGrpSpPr/>
          <p:nvPr/>
        </p:nvGrpSpPr>
        <p:grpSpPr>
          <a:xfrm>
            <a:off x="1585525" y="2503800"/>
            <a:ext cx="2486550" cy="872675"/>
            <a:chOff x="1585525" y="2503800"/>
            <a:chExt cx="2486550" cy="872675"/>
          </a:xfrm>
        </p:grpSpPr>
        <p:cxnSp>
          <p:nvCxnSpPr>
            <p:cNvPr id="1415" name="Google Shape;1415;p92"/>
            <p:cNvCxnSpPr/>
            <p:nvPr/>
          </p:nvCxnSpPr>
          <p:spPr>
            <a:xfrm rot="10800000">
              <a:off x="2637675" y="2507950"/>
              <a:ext cx="210300" cy="35370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92"/>
            <p:cNvCxnSpPr/>
            <p:nvPr/>
          </p:nvCxnSpPr>
          <p:spPr>
            <a:xfrm>
              <a:off x="1585525" y="2503800"/>
              <a:ext cx="22179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7" name="Google Shape;1417;p92"/>
            <p:cNvSpPr txBox="1"/>
            <p:nvPr/>
          </p:nvSpPr>
          <p:spPr>
            <a:xfrm>
              <a:off x="1894975" y="2830175"/>
              <a:ext cx="21771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Retriever:</a:t>
              </a:r>
              <a:endParaRPr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propose memory</a:t>
              </a:r>
              <a:endParaRPr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9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pic>
        <p:nvPicPr>
          <p:cNvPr id="1423" name="Google Shape;1423;p93" title="Chart"/>
          <p:cNvPicPr preferRelativeResize="0"/>
          <p:nvPr/>
        </p:nvPicPr>
        <p:blipFill rotWithShape="1">
          <a:blip r:embed="rId3">
            <a:alphaModFix/>
          </a:blip>
          <a:srcRect b="0" l="0" r="33479" t="0"/>
          <a:stretch/>
        </p:blipFill>
        <p:spPr>
          <a:xfrm>
            <a:off x="990600" y="789125"/>
            <a:ext cx="5281374" cy="2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pic>
        <p:nvPicPr>
          <p:cNvPr id="1429" name="Google Shape;1429;p94" title="Chart"/>
          <p:cNvPicPr preferRelativeResize="0"/>
          <p:nvPr/>
        </p:nvPicPr>
        <p:blipFill rotWithShape="1">
          <a:blip r:embed="rId3">
            <a:alphaModFix/>
          </a:blip>
          <a:srcRect b="0" l="0" r="19672" t="0"/>
          <a:stretch/>
        </p:blipFill>
        <p:spPr>
          <a:xfrm>
            <a:off x="990600" y="789125"/>
            <a:ext cx="6377726" cy="2701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0" name="Google Shape;1430;p94"/>
          <p:cNvGrpSpPr/>
          <p:nvPr/>
        </p:nvGrpSpPr>
        <p:grpSpPr>
          <a:xfrm>
            <a:off x="4556129" y="3436450"/>
            <a:ext cx="2266800" cy="901175"/>
            <a:chOff x="4556129" y="3436450"/>
            <a:chExt cx="2266800" cy="901175"/>
          </a:xfrm>
        </p:grpSpPr>
        <p:sp>
          <p:nvSpPr>
            <p:cNvPr id="1431" name="Google Shape;1431;p94"/>
            <p:cNvSpPr txBox="1"/>
            <p:nvPr/>
          </p:nvSpPr>
          <p:spPr>
            <a:xfrm>
              <a:off x="4556129" y="3722025"/>
              <a:ext cx="2266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needs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gold passages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432" name="Google Shape;1432;p94"/>
            <p:cNvCxnSpPr/>
            <p:nvPr/>
          </p:nvCxnSpPr>
          <p:spPr>
            <a:xfrm rot="10800000">
              <a:off x="5647550" y="3436450"/>
              <a:ext cx="0" cy="36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33" name="Google Shape;1433;p94"/>
          <p:cNvSpPr txBox="1"/>
          <p:nvPr/>
        </p:nvSpPr>
        <p:spPr>
          <a:xfrm>
            <a:off x="78350" y="4334650"/>
            <a:ext cx="8852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(query, answer)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pairs are weaker signal than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(query, passage, answer)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But it is easier to find (query, answer) data  -- maybe we can get more of it?</a:t>
            </a:r>
            <a:endParaRPr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434" name="Google Shape;1434;p94"/>
          <p:cNvGrpSpPr/>
          <p:nvPr/>
        </p:nvGrpSpPr>
        <p:grpSpPr>
          <a:xfrm>
            <a:off x="6613525" y="3444850"/>
            <a:ext cx="2427600" cy="831275"/>
            <a:chOff x="6613525" y="3444850"/>
            <a:chExt cx="2427600" cy="831275"/>
          </a:xfrm>
        </p:grpSpPr>
        <p:sp>
          <p:nvSpPr>
            <p:cNvPr id="1435" name="Google Shape;1435;p94"/>
            <p:cNvSpPr txBox="1"/>
            <p:nvPr/>
          </p:nvSpPr>
          <p:spPr>
            <a:xfrm>
              <a:off x="6613525" y="3722025"/>
              <a:ext cx="242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Google Sans"/>
                  <a:ea typeface="Google Sans"/>
                  <a:cs typeface="Google Sans"/>
                  <a:sym typeface="Google Sans"/>
                </a:rPr>
                <a:t>outperforms T5 at same size.</a:t>
              </a:r>
              <a:endParaRPr sz="1200"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Google Sans"/>
                  <a:ea typeface="Google Sans"/>
                  <a:cs typeface="Google Sans"/>
                  <a:sym typeface="Google Sans"/>
                </a:rPr>
                <a:t>near T5 @ </a:t>
              </a:r>
              <a:r>
                <a:rPr b="1" lang="en" sz="1200">
                  <a:latin typeface="Google Sans"/>
                  <a:ea typeface="Google Sans"/>
                  <a:cs typeface="Google Sans"/>
                  <a:sym typeface="Google Sans"/>
                </a:rPr>
                <a:t>15x</a:t>
              </a:r>
              <a:r>
                <a:rPr lang="en" sz="1200">
                  <a:latin typeface="Google Sans"/>
                  <a:ea typeface="Google Sans"/>
                  <a:cs typeface="Google Sans"/>
                  <a:sym typeface="Google Sans"/>
                </a:rPr>
                <a:t> larger size.</a:t>
              </a:r>
              <a:endParaRPr sz="1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436" name="Google Shape;1436;p94"/>
            <p:cNvCxnSpPr/>
            <p:nvPr/>
          </p:nvCxnSpPr>
          <p:spPr>
            <a:xfrm rot="10800000">
              <a:off x="6898850" y="3444850"/>
              <a:ext cx="272700" cy="356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get countless </a:t>
            </a:r>
            <a:r>
              <a:rPr b="1" lang="en"/>
              <a:t>(query, answer)</a:t>
            </a:r>
            <a:r>
              <a:rPr lang="en"/>
              <a:t> pairs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44"/>
              <a:t>(</a:t>
            </a:r>
            <a:r>
              <a:rPr b="1" lang="en" sz="2244"/>
              <a:t>REALM:</a:t>
            </a:r>
            <a:r>
              <a:rPr lang="en" sz="2244"/>
              <a:t> </a:t>
            </a:r>
            <a:r>
              <a:rPr lang="en" sz="2244" u="sng">
                <a:solidFill>
                  <a:schemeClr val="hlink"/>
                </a:solidFill>
                <a:hlinkClick r:id="rId3"/>
              </a:rPr>
              <a:t>Guu et al, 2020</a:t>
            </a:r>
            <a:r>
              <a:rPr lang="en" sz="2244"/>
              <a:t>)</a:t>
            </a:r>
            <a:endParaRPr sz="2244"/>
          </a:p>
        </p:txBody>
      </p:sp>
      <p:sp>
        <p:nvSpPr>
          <p:cNvPr id="1442" name="Google Shape;1442;p95"/>
          <p:cNvSpPr txBox="1"/>
          <p:nvPr>
            <p:ph idx="1" type="body"/>
          </p:nvPr>
        </p:nvSpPr>
        <p:spPr>
          <a:xfrm>
            <a:off x="311700" y="120802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b="1" lang="en" sz="2000">
                <a:solidFill>
                  <a:srgbClr val="4285F4"/>
                </a:solidFill>
              </a:rPr>
              <a:t>Typical (query, answer) pair: </a:t>
            </a:r>
            <a:endParaRPr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"Who is the bad guy in lord of the rings?" → "Sauron"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b="1" lang="en" sz="2000">
                <a:solidFill>
                  <a:srgbClr val="4285F4"/>
                </a:solidFill>
              </a:rPr>
              <a:t>F</a:t>
            </a:r>
            <a:r>
              <a:rPr b="1" lang="en" sz="2000">
                <a:solidFill>
                  <a:srgbClr val="4285F4"/>
                </a:solidFill>
              </a:rPr>
              <a:t>ill-in-the-blank format</a:t>
            </a:r>
            <a:r>
              <a:rPr lang="en" sz="2000">
                <a:solidFill>
                  <a:srgbClr val="4285F4"/>
                </a:solidFill>
              </a:rPr>
              <a:t>:</a:t>
            </a:r>
            <a:endParaRPr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"The bad guy in lord of the rings is ______"   →  "Sauron"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lang="en" sz="2000">
                <a:solidFill>
                  <a:srgbClr val="4285F4"/>
                </a:solidFill>
              </a:rPr>
              <a:t>It is easy to create fill-in-the-blank questions:</a:t>
            </a:r>
            <a:endParaRPr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Just take any sentence, and blank out one of the entities.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"The Eiffel Tower is located in the city of </a:t>
            </a:r>
            <a:r>
              <a:rPr lang="en" sz="1600" u="sng">
                <a:latin typeface="Consolas"/>
                <a:ea typeface="Consolas"/>
                <a:cs typeface="Consolas"/>
                <a:sym typeface="Consolas"/>
              </a:rPr>
              <a:t>Paris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is just like </a:t>
            </a:r>
            <a:r>
              <a:rPr b="1" lang="en" sz="1600"/>
              <a:t>BERT-style language model pre-training.</a:t>
            </a:r>
            <a:endParaRPr b="1" sz="16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285F4"/>
              </a:buClr>
              <a:buSzPts val="2000"/>
              <a:buChar char="●"/>
            </a:pPr>
            <a:r>
              <a:rPr lang="en" sz="2000">
                <a:solidFill>
                  <a:srgbClr val="4285F4"/>
                </a:solidFill>
              </a:rPr>
              <a:t>Use</a:t>
            </a:r>
            <a:r>
              <a:rPr lang="en" sz="2000">
                <a:solidFill>
                  <a:srgbClr val="4285F4"/>
                </a:solidFill>
              </a:rPr>
              <a:t> </a:t>
            </a:r>
            <a:r>
              <a:rPr b="1" lang="en" sz="2000">
                <a:solidFill>
                  <a:srgbClr val="4285F4"/>
                </a:solidFill>
              </a:rPr>
              <a:t>end-to-end training</a:t>
            </a:r>
            <a:r>
              <a:rPr lang="en" sz="2000">
                <a:solidFill>
                  <a:srgbClr val="4285F4"/>
                </a:solidFill>
              </a:rPr>
              <a:t> just like ORQA:</a:t>
            </a:r>
            <a:endParaRPr sz="2000">
              <a:solidFill>
                <a:srgbClr val="4285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Pre-train</a:t>
            </a:r>
            <a:r>
              <a:rPr lang="en" sz="1600"/>
              <a:t> on fill-in-the-blank questions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Fine-tune</a:t>
            </a:r>
            <a:r>
              <a:rPr lang="en" sz="1600"/>
              <a:t> on real questions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9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pic>
        <p:nvPicPr>
          <p:cNvPr id="1448" name="Google Shape;1448;p96" title="Chart"/>
          <p:cNvPicPr preferRelativeResize="0"/>
          <p:nvPr/>
        </p:nvPicPr>
        <p:blipFill rotWithShape="1">
          <a:blip r:embed="rId3">
            <a:alphaModFix/>
          </a:blip>
          <a:srcRect b="0" l="0" r="19231" t="0"/>
          <a:stretch/>
        </p:blipFill>
        <p:spPr>
          <a:xfrm>
            <a:off x="533400" y="865325"/>
            <a:ext cx="6412675" cy="2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9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it work?</a:t>
            </a:r>
            <a:endParaRPr/>
          </a:p>
        </p:txBody>
      </p:sp>
      <p:sp>
        <p:nvSpPr>
          <p:cNvPr id="1454" name="Google Shape;1454;p97"/>
          <p:cNvSpPr txBox="1"/>
          <p:nvPr/>
        </p:nvSpPr>
        <p:spPr>
          <a:xfrm>
            <a:off x="78350" y="3725050"/>
            <a:ext cx="8852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pre-training on fill-in-the-blank questions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Almost completely closes the gap with DPR, despite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 gold passages.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Outperforms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pure Transformer model, using same data, fewer parameters.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55" name="Google Shape;1455;p9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65325"/>
            <a:ext cx="7939625" cy="27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Fill-in-the-blank</a:t>
            </a:r>
            <a:r>
              <a:rPr lang="en"/>
              <a:t> applies to many tasks:</a:t>
            </a:r>
            <a:endParaRPr/>
          </a:p>
        </p:txBody>
      </p:sp>
      <p:sp>
        <p:nvSpPr>
          <p:cNvPr id="1461" name="Google Shape;1461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Blank out a patch of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Blank out a segment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Blank out a chapter in a textbook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task produces a </a:t>
            </a:r>
            <a:r>
              <a:rPr b="1" lang="en">
                <a:solidFill>
                  <a:srgbClr val="4285F4"/>
                </a:solidFill>
              </a:rPr>
              <a:t>memory retriever</a:t>
            </a:r>
            <a:r>
              <a:rPr lang="en"/>
              <a:t> specialized for that domain.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need to collect any retrieval training data!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467" name="Google Shape;1467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retriever is a function, </a:t>
            </a:r>
            <a:r>
              <a:rPr b="1" lang="en">
                <a:solidFill>
                  <a:srgbClr val="4285F4"/>
                </a:solidFill>
              </a:rPr>
              <a:t>f(input, memory) → score</a:t>
            </a:r>
            <a:endParaRPr>
              <a:solidFill>
                <a:srgbClr val="4285F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1800"/>
              <a:buChar char="●"/>
            </a:pPr>
            <a:r>
              <a:rPr b="1" lang="en">
                <a:solidFill>
                  <a:srgbClr val="4285F4"/>
                </a:solidFill>
              </a:rPr>
              <a:t>Supervised </a:t>
            </a:r>
            <a:r>
              <a:rPr b="1" lang="en">
                <a:solidFill>
                  <a:srgbClr val="4285F4"/>
                </a:solidFill>
              </a:rPr>
              <a:t>learning</a:t>
            </a:r>
            <a:r>
              <a:rPr b="1" lang="en">
                <a:solidFill>
                  <a:srgbClr val="4285F4"/>
                </a:solidFill>
              </a:rPr>
              <a:t>:</a:t>
            </a:r>
            <a:endParaRPr b="1"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input, provide </a:t>
            </a:r>
            <a:r>
              <a:rPr b="1" lang="en"/>
              <a:t>positive</a:t>
            </a:r>
            <a:r>
              <a:rPr lang="en"/>
              <a:t> memories and </a:t>
            </a:r>
            <a:r>
              <a:rPr b="1" lang="en"/>
              <a:t>negative</a:t>
            </a:r>
            <a:r>
              <a:rPr lang="en"/>
              <a:t> memories.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the retriever to score the positive ones higher.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don't have supervision, use </a:t>
            </a:r>
            <a:r>
              <a:rPr b="1" lang="en">
                <a:solidFill>
                  <a:srgbClr val="4285F4"/>
                </a:solidFill>
              </a:rPr>
              <a:t>end-to-end learning</a:t>
            </a:r>
            <a:endParaRPr>
              <a:solidFill>
                <a:srgbClr val="4285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Trial and error</a:t>
            </a:r>
            <a:r>
              <a:rPr lang="en"/>
              <a:t> approach: if a memory helps the model, score it higher.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With end-to-end learning, you can often </a:t>
            </a:r>
            <a:r>
              <a:rPr b="1" lang="en">
                <a:solidFill>
                  <a:srgbClr val="4285F4"/>
                </a:solidFill>
              </a:rPr>
              <a:t>create infinite data</a:t>
            </a:r>
            <a:r>
              <a:rPr lang="en"/>
              <a:t> using </a:t>
            </a:r>
            <a:r>
              <a:rPr b="1" lang="en">
                <a:solidFill>
                  <a:srgbClr val="4285F4"/>
                </a:solidFill>
              </a:rPr>
              <a:t>fill-in-the-blank</a:t>
            </a:r>
            <a:r>
              <a:rPr lang="en"/>
              <a:t> training  (aka language modeling).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00"/>
          <p:cNvSpPr txBox="1"/>
          <p:nvPr>
            <p:ph type="title"/>
          </p:nvPr>
        </p:nvSpPr>
        <p:spPr>
          <a:xfrm>
            <a:off x="265500" y="1476000"/>
            <a:ext cx="7931100" cy="20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memories</a:t>
            </a:r>
            <a:endParaRPr sz="2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memories?</a:t>
            </a:r>
            <a:endParaRPr/>
          </a:p>
        </p:txBody>
      </p:sp>
      <p:sp>
        <p:nvSpPr>
          <p:cNvPr id="1478" name="Google Shape;1478;p101"/>
          <p:cNvSpPr/>
          <p:nvPr/>
        </p:nvSpPr>
        <p:spPr>
          <a:xfrm>
            <a:off x="1092325" y="22723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9" name="Google Shape;1479;p101"/>
          <p:cNvSpPr/>
          <p:nvPr/>
        </p:nvSpPr>
        <p:spPr>
          <a:xfrm>
            <a:off x="3200400" y="15302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0" name="Google Shape;1480;p101"/>
          <p:cNvSpPr/>
          <p:nvPr/>
        </p:nvSpPr>
        <p:spPr>
          <a:xfrm>
            <a:off x="3200400" y="20130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1" name="Google Shape;1481;p101"/>
          <p:cNvSpPr/>
          <p:nvPr/>
        </p:nvSpPr>
        <p:spPr>
          <a:xfrm>
            <a:off x="3200400" y="24957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2" name="Google Shape;1482;p101"/>
          <p:cNvSpPr/>
          <p:nvPr/>
        </p:nvSpPr>
        <p:spPr>
          <a:xfrm>
            <a:off x="3200400" y="29784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83" name="Google Shape;1483;p101"/>
          <p:cNvCxnSpPr>
            <a:stCxn id="1478" idx="3"/>
            <a:endCxn id="1479" idx="1"/>
          </p:cNvCxnSpPr>
          <p:nvPr/>
        </p:nvCxnSpPr>
        <p:spPr>
          <a:xfrm flipH="1" rot="10800000">
            <a:off x="2262625" y="17188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101"/>
          <p:cNvCxnSpPr>
            <a:stCxn id="1478" idx="3"/>
            <a:endCxn id="1480" idx="1"/>
          </p:cNvCxnSpPr>
          <p:nvPr/>
        </p:nvCxnSpPr>
        <p:spPr>
          <a:xfrm flipH="1" rot="10800000">
            <a:off x="2262625" y="22018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101"/>
          <p:cNvCxnSpPr>
            <a:stCxn id="1478" idx="3"/>
            <a:endCxn id="1481" idx="1"/>
          </p:cNvCxnSpPr>
          <p:nvPr/>
        </p:nvCxnSpPr>
        <p:spPr>
          <a:xfrm>
            <a:off x="2262625" y="24610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101"/>
          <p:cNvCxnSpPr>
            <a:stCxn id="1478" idx="3"/>
            <a:endCxn id="1482" idx="1"/>
          </p:cNvCxnSpPr>
          <p:nvPr/>
        </p:nvCxnSpPr>
        <p:spPr>
          <a:xfrm>
            <a:off x="2262625" y="24610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101"/>
          <p:cNvSpPr txBox="1"/>
          <p:nvPr/>
        </p:nvSpPr>
        <p:spPr>
          <a:xfrm>
            <a:off x="2623300" y="1877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8" name="Google Shape;1488;p101"/>
          <p:cNvSpPr txBox="1"/>
          <p:nvPr/>
        </p:nvSpPr>
        <p:spPr>
          <a:xfrm>
            <a:off x="2623300" y="21826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9" name="Google Shape;1489;p101"/>
          <p:cNvSpPr txBox="1"/>
          <p:nvPr/>
        </p:nvSpPr>
        <p:spPr>
          <a:xfrm>
            <a:off x="2623300" y="2487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0" name="Google Shape;1490;p101"/>
          <p:cNvSpPr txBox="1"/>
          <p:nvPr/>
        </p:nvSpPr>
        <p:spPr>
          <a:xfrm>
            <a:off x="2623300" y="27922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1" name="Google Shape;1491;p101"/>
          <p:cNvSpPr/>
          <p:nvPr/>
        </p:nvSpPr>
        <p:spPr>
          <a:xfrm>
            <a:off x="2913925" y="3943900"/>
            <a:ext cx="17649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92" name="Google Shape;1492;p101"/>
          <p:cNvCxnSpPr>
            <a:endCxn id="1491" idx="0"/>
          </p:cNvCxnSpPr>
          <p:nvPr/>
        </p:nvCxnSpPr>
        <p:spPr>
          <a:xfrm>
            <a:off x="3796375" y="335590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101"/>
          <p:cNvCxnSpPr>
            <a:stCxn id="1478" idx="2"/>
            <a:endCxn id="1491" idx="1"/>
          </p:cNvCxnSpPr>
          <p:nvPr/>
        </p:nvCxnSpPr>
        <p:spPr>
          <a:xfrm flipH="1" rot="-5400000">
            <a:off x="1463125" y="2864100"/>
            <a:ext cx="1665300" cy="1236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4" name="Google Shape;1494;p101"/>
          <p:cNvSpPr/>
          <p:nvPr/>
        </p:nvSpPr>
        <p:spPr>
          <a:xfrm>
            <a:off x="6168000" y="412630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answer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95" name="Google Shape;1495;p101"/>
          <p:cNvCxnSpPr>
            <a:stCxn id="1491" idx="3"/>
            <a:endCxn id="1494" idx="1"/>
          </p:cNvCxnSpPr>
          <p:nvPr/>
        </p:nvCxnSpPr>
        <p:spPr>
          <a:xfrm>
            <a:off x="4678825" y="4315000"/>
            <a:ext cx="148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6" name="Google Shape;1496;p101"/>
          <p:cNvSpPr txBox="1"/>
          <p:nvPr/>
        </p:nvSpPr>
        <p:spPr>
          <a:xfrm>
            <a:off x="4428425" y="2950850"/>
            <a:ext cx="26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The main antagonist is Sauron…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7" name="Google Shape;1497;p101"/>
          <p:cNvSpPr txBox="1"/>
          <p:nvPr/>
        </p:nvSpPr>
        <p:spPr>
          <a:xfrm>
            <a:off x="815825" y="1491850"/>
            <a:ext cx="16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Who is the bad guy in lord of the rings?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838850" y="1324500"/>
            <a:ext cx="705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dict()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['name'] = 'kelvin'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['food'] = 'pizza'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Key-value memory</a:t>
            </a:r>
            <a:endParaRPr b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 model</a:t>
            </a:r>
            <a:endParaRPr/>
          </a:p>
        </p:txBody>
      </p:sp>
      <p:sp>
        <p:nvSpPr>
          <p:cNvPr id="1503" name="Google Shape;1503;p102"/>
          <p:cNvSpPr/>
          <p:nvPr/>
        </p:nvSpPr>
        <p:spPr>
          <a:xfrm>
            <a:off x="340450" y="1561350"/>
            <a:ext cx="48414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Sequence encoder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4" name="Google Shape;1504;p102"/>
          <p:cNvSpPr/>
          <p:nvPr/>
        </p:nvSpPr>
        <p:spPr>
          <a:xfrm>
            <a:off x="6050725" y="1561350"/>
            <a:ext cx="29313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Sequence decoder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05" name="Google Shape;1505;p102"/>
          <p:cNvCxnSpPr>
            <a:stCxn id="1503" idx="3"/>
            <a:endCxn id="1504" idx="1"/>
          </p:cNvCxnSpPr>
          <p:nvPr/>
        </p:nvCxnSpPr>
        <p:spPr>
          <a:xfrm>
            <a:off x="5181850" y="1932450"/>
            <a:ext cx="86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06" name="Google Shape;1506;p102"/>
          <p:cNvGrpSpPr/>
          <p:nvPr/>
        </p:nvGrpSpPr>
        <p:grpSpPr>
          <a:xfrm>
            <a:off x="1750" y="2303450"/>
            <a:ext cx="5581800" cy="651625"/>
            <a:chOff x="1750" y="2303450"/>
            <a:chExt cx="5581800" cy="651625"/>
          </a:xfrm>
        </p:grpSpPr>
        <p:cxnSp>
          <p:nvCxnSpPr>
            <p:cNvPr id="1507" name="Google Shape;1507;p102"/>
            <p:cNvCxnSpPr/>
            <p:nvPr/>
          </p:nvCxnSpPr>
          <p:spPr>
            <a:xfrm rot="10800000">
              <a:off x="2767025" y="2303450"/>
              <a:ext cx="0" cy="33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8" name="Google Shape;1508;p102"/>
            <p:cNvSpPr txBox="1"/>
            <p:nvPr/>
          </p:nvSpPr>
          <p:spPr>
            <a:xfrm>
              <a:off x="1750" y="2570175"/>
              <a:ext cx="558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Who is the bad guy in lord of the rings? | The main </a:t>
              </a: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antagonist</a:t>
              </a: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 is Sauron… 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509" name="Google Shape;1509;p102"/>
          <p:cNvGrpSpPr/>
          <p:nvPr/>
        </p:nvGrpSpPr>
        <p:grpSpPr>
          <a:xfrm>
            <a:off x="6876175" y="885050"/>
            <a:ext cx="1375500" cy="683700"/>
            <a:chOff x="6876175" y="885050"/>
            <a:chExt cx="1375500" cy="683700"/>
          </a:xfrm>
        </p:grpSpPr>
        <p:sp>
          <p:nvSpPr>
            <p:cNvPr id="1510" name="Google Shape;1510;p102"/>
            <p:cNvSpPr txBox="1"/>
            <p:nvPr/>
          </p:nvSpPr>
          <p:spPr>
            <a:xfrm>
              <a:off x="6876175" y="885050"/>
              <a:ext cx="137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Sauron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511" name="Google Shape;1511;p102"/>
            <p:cNvCxnSpPr/>
            <p:nvPr/>
          </p:nvCxnSpPr>
          <p:spPr>
            <a:xfrm rot="10800000">
              <a:off x="7567625" y="1236650"/>
              <a:ext cx="0" cy="33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12" name="Google Shape;1512;p102"/>
          <p:cNvSpPr txBox="1"/>
          <p:nvPr>
            <p:ph idx="1" type="body"/>
          </p:nvPr>
        </p:nvSpPr>
        <p:spPr>
          <a:xfrm>
            <a:off x="311700" y="4000850"/>
            <a:ext cx="852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r>
              <a:rPr lang="en"/>
              <a:t> is text, </a:t>
            </a:r>
            <a:r>
              <a:rPr b="1" lang="en"/>
              <a:t>output</a:t>
            </a:r>
            <a:r>
              <a:rPr lang="en"/>
              <a:t> is also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 can be trained using standard </a:t>
            </a:r>
            <a:r>
              <a:rPr b="1" lang="en"/>
              <a:t>seq2seq</a:t>
            </a:r>
            <a:r>
              <a:rPr lang="en"/>
              <a:t> training.</a:t>
            </a:r>
            <a:endParaRPr/>
          </a:p>
        </p:txBody>
      </p:sp>
      <p:grpSp>
        <p:nvGrpSpPr>
          <p:cNvPr id="1513" name="Google Shape;1513;p102"/>
          <p:cNvGrpSpPr/>
          <p:nvPr/>
        </p:nvGrpSpPr>
        <p:grpSpPr>
          <a:xfrm>
            <a:off x="3171050" y="2961000"/>
            <a:ext cx="2378400" cy="872675"/>
            <a:chOff x="3171050" y="2961000"/>
            <a:chExt cx="2378400" cy="872675"/>
          </a:xfrm>
        </p:grpSpPr>
        <p:cxnSp>
          <p:nvCxnSpPr>
            <p:cNvPr id="1514" name="Google Shape;1514;p102"/>
            <p:cNvCxnSpPr/>
            <p:nvPr/>
          </p:nvCxnSpPr>
          <p:spPr>
            <a:xfrm>
              <a:off x="3171050" y="2961100"/>
              <a:ext cx="23784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102"/>
            <p:cNvCxnSpPr/>
            <p:nvPr/>
          </p:nvCxnSpPr>
          <p:spPr>
            <a:xfrm>
              <a:off x="4341575" y="2961000"/>
              <a:ext cx="101100" cy="32430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6" name="Google Shape;1516;p102"/>
            <p:cNvSpPr txBox="1"/>
            <p:nvPr/>
          </p:nvSpPr>
          <p:spPr>
            <a:xfrm>
              <a:off x="3610400" y="3287375"/>
              <a:ext cx="19239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retrieved memory</a:t>
              </a:r>
              <a:endParaRPr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517" name="Google Shape;1517;p102"/>
          <p:cNvGrpSpPr/>
          <p:nvPr/>
        </p:nvGrpSpPr>
        <p:grpSpPr>
          <a:xfrm>
            <a:off x="137650" y="2955075"/>
            <a:ext cx="2655000" cy="878600"/>
            <a:chOff x="137650" y="2955075"/>
            <a:chExt cx="2655000" cy="878600"/>
          </a:xfrm>
        </p:grpSpPr>
        <p:cxnSp>
          <p:nvCxnSpPr>
            <p:cNvPr id="1518" name="Google Shape;1518;p102"/>
            <p:cNvCxnSpPr>
              <a:endCxn id="1508" idx="2"/>
            </p:cNvCxnSpPr>
            <p:nvPr/>
          </p:nvCxnSpPr>
          <p:spPr>
            <a:xfrm flipH="1" rot="10800000">
              <a:off x="137650" y="2955075"/>
              <a:ext cx="2655000" cy="600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102"/>
            <p:cNvCxnSpPr/>
            <p:nvPr/>
          </p:nvCxnSpPr>
          <p:spPr>
            <a:xfrm rot="10800000">
              <a:off x="1570875" y="2965150"/>
              <a:ext cx="210300" cy="35370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0" name="Google Shape;1520;p102"/>
            <p:cNvSpPr txBox="1"/>
            <p:nvPr/>
          </p:nvSpPr>
          <p:spPr>
            <a:xfrm>
              <a:off x="1174575" y="3287375"/>
              <a:ext cx="13752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original input</a:t>
              </a:r>
              <a:endParaRPr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521" name="Google Shape;1521;p102"/>
          <p:cNvSpPr txBox="1"/>
          <p:nvPr/>
        </p:nvSpPr>
        <p:spPr>
          <a:xfrm>
            <a:off x="6219400" y="2584500"/>
            <a:ext cx="2655000" cy="15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Text fusion:</a:t>
            </a:r>
            <a:endParaRPr b="1" sz="1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Original input and retrieved memory are both text.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Just concatenate them.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incorporate memories</a:t>
            </a:r>
            <a:endParaRPr/>
          </a:p>
        </p:txBody>
      </p:sp>
      <p:grpSp>
        <p:nvGrpSpPr>
          <p:cNvPr id="1527" name="Google Shape;1527;p103"/>
          <p:cNvGrpSpPr/>
          <p:nvPr/>
        </p:nvGrpSpPr>
        <p:grpSpPr>
          <a:xfrm>
            <a:off x="434825" y="2063675"/>
            <a:ext cx="4480100" cy="2515900"/>
            <a:chOff x="434825" y="2063675"/>
            <a:chExt cx="4480100" cy="2515900"/>
          </a:xfrm>
        </p:grpSpPr>
        <p:sp>
          <p:nvSpPr>
            <p:cNvPr id="1528" name="Google Shape;1528;p103"/>
            <p:cNvSpPr/>
            <p:nvPr/>
          </p:nvSpPr>
          <p:spPr>
            <a:xfrm>
              <a:off x="711325" y="2805750"/>
              <a:ext cx="1170300" cy="37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29" name="Google Shape;1529;p103"/>
            <p:cNvSpPr/>
            <p:nvPr/>
          </p:nvSpPr>
          <p:spPr>
            <a:xfrm>
              <a:off x="2362200" y="2063675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key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0" name="Google Shape;1530;p103"/>
            <p:cNvSpPr/>
            <p:nvPr/>
          </p:nvSpPr>
          <p:spPr>
            <a:xfrm>
              <a:off x="2362200" y="2546400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key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1" name="Google Shape;1531;p103"/>
            <p:cNvSpPr/>
            <p:nvPr/>
          </p:nvSpPr>
          <p:spPr>
            <a:xfrm>
              <a:off x="2362200" y="3029125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key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2" name="Google Shape;1532;p103"/>
            <p:cNvSpPr/>
            <p:nvPr/>
          </p:nvSpPr>
          <p:spPr>
            <a:xfrm>
              <a:off x="2362200" y="3511850"/>
              <a:ext cx="1170300" cy="377400"/>
            </a:xfrm>
            <a:prstGeom prst="rect">
              <a:avLst/>
            </a:prstGeom>
            <a:solidFill>
              <a:srgbClr val="D9EAD3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key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3" name="Google Shape;1533;p103"/>
            <p:cNvSpPr/>
            <p:nvPr/>
          </p:nvSpPr>
          <p:spPr>
            <a:xfrm>
              <a:off x="3744625" y="2063675"/>
              <a:ext cx="1170300" cy="377400"/>
            </a:xfrm>
            <a:prstGeom prst="trapezoid">
              <a:avLst>
                <a:gd fmla="val 25000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value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4" name="Google Shape;1534;p103"/>
            <p:cNvSpPr/>
            <p:nvPr/>
          </p:nvSpPr>
          <p:spPr>
            <a:xfrm>
              <a:off x="3744625" y="2546400"/>
              <a:ext cx="1170300" cy="377400"/>
            </a:xfrm>
            <a:prstGeom prst="trapezoid">
              <a:avLst>
                <a:gd fmla="val 25000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value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5" name="Google Shape;1535;p103"/>
            <p:cNvSpPr/>
            <p:nvPr/>
          </p:nvSpPr>
          <p:spPr>
            <a:xfrm>
              <a:off x="3744625" y="3029125"/>
              <a:ext cx="1170300" cy="377400"/>
            </a:xfrm>
            <a:prstGeom prst="trapezoid">
              <a:avLst>
                <a:gd fmla="val 25000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value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36" name="Google Shape;1536;p103"/>
            <p:cNvSpPr/>
            <p:nvPr/>
          </p:nvSpPr>
          <p:spPr>
            <a:xfrm>
              <a:off x="3744625" y="3511850"/>
              <a:ext cx="1170300" cy="377400"/>
            </a:xfrm>
            <a:prstGeom prst="trapezoid">
              <a:avLst>
                <a:gd fmla="val 25000" name="adj"/>
              </a:avLst>
            </a:prstGeom>
            <a:solidFill>
              <a:srgbClr val="FCE5CD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value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537" name="Google Shape;1537;p103"/>
            <p:cNvCxnSpPr>
              <a:stCxn id="1528" idx="3"/>
              <a:endCxn id="1529" idx="1"/>
            </p:cNvCxnSpPr>
            <p:nvPr/>
          </p:nvCxnSpPr>
          <p:spPr>
            <a:xfrm flipH="1" rot="10800000">
              <a:off x="1881625" y="2252250"/>
              <a:ext cx="480600" cy="7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103"/>
            <p:cNvCxnSpPr>
              <a:stCxn id="1528" idx="3"/>
              <a:endCxn id="1530" idx="1"/>
            </p:cNvCxnSpPr>
            <p:nvPr/>
          </p:nvCxnSpPr>
          <p:spPr>
            <a:xfrm flipH="1" rot="10800000">
              <a:off x="1881625" y="2735250"/>
              <a:ext cx="480600" cy="25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103"/>
            <p:cNvCxnSpPr>
              <a:stCxn id="1528" idx="3"/>
              <a:endCxn id="1531" idx="1"/>
            </p:cNvCxnSpPr>
            <p:nvPr/>
          </p:nvCxnSpPr>
          <p:spPr>
            <a:xfrm>
              <a:off x="1881625" y="2994450"/>
              <a:ext cx="480600" cy="22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103"/>
            <p:cNvCxnSpPr>
              <a:stCxn id="1528" idx="3"/>
              <a:endCxn id="1532" idx="1"/>
            </p:cNvCxnSpPr>
            <p:nvPr/>
          </p:nvCxnSpPr>
          <p:spPr>
            <a:xfrm>
              <a:off x="1881625" y="2994450"/>
              <a:ext cx="480600" cy="70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1" name="Google Shape;1541;p103"/>
            <p:cNvSpPr txBox="1"/>
            <p:nvPr/>
          </p:nvSpPr>
          <p:spPr>
            <a:xfrm>
              <a:off x="434825" y="2177650"/>
              <a:ext cx="1642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Who is the bad guy in lord of the rings?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42" name="Google Shape;1542;p103"/>
            <p:cNvSpPr txBox="1"/>
            <p:nvPr/>
          </p:nvSpPr>
          <p:spPr>
            <a:xfrm>
              <a:off x="2126250" y="3994575"/>
              <a:ext cx="1642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Who is the main villain in LOTR?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43" name="Google Shape;1543;p103"/>
            <p:cNvSpPr txBox="1"/>
            <p:nvPr/>
          </p:nvSpPr>
          <p:spPr>
            <a:xfrm>
              <a:off x="3885150" y="4070775"/>
              <a:ext cx="884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latin typeface="Google Sans"/>
                  <a:ea typeface="Google Sans"/>
                  <a:cs typeface="Google Sans"/>
                  <a:sym typeface="Google Sans"/>
                </a:rPr>
                <a:t>Sauron</a:t>
              </a:r>
              <a:endParaRPr i="1" sz="13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544" name="Google Shape;1544;p103"/>
          <p:cNvSpPr txBox="1"/>
          <p:nvPr/>
        </p:nvSpPr>
        <p:spPr>
          <a:xfrm>
            <a:off x="1397125" y="1140550"/>
            <a:ext cx="312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Memory contains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(query, answer) pairs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5" name="Google Shape;1545;p103"/>
          <p:cNvSpPr txBox="1"/>
          <p:nvPr/>
        </p:nvSpPr>
        <p:spPr>
          <a:xfrm>
            <a:off x="5483250" y="1923875"/>
            <a:ext cx="300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input question looks similar to an existing question in the memory.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If they are similar enough, maybe they have the same answer.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46" name="Google Shape;1546;p103"/>
          <p:cNvGrpSpPr/>
          <p:nvPr/>
        </p:nvGrpSpPr>
        <p:grpSpPr>
          <a:xfrm>
            <a:off x="4769550" y="3650950"/>
            <a:ext cx="3443500" cy="615600"/>
            <a:chOff x="4769550" y="3650950"/>
            <a:chExt cx="3443500" cy="615600"/>
          </a:xfrm>
        </p:grpSpPr>
        <p:sp>
          <p:nvSpPr>
            <p:cNvPr id="1547" name="Google Shape;1547;p103"/>
            <p:cNvSpPr txBox="1"/>
            <p:nvPr/>
          </p:nvSpPr>
          <p:spPr>
            <a:xfrm>
              <a:off x="5900950" y="3650950"/>
              <a:ext cx="231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oogle Sans"/>
                  <a:ea typeface="Google Sans"/>
                  <a:cs typeface="Google Sans"/>
                  <a:sym typeface="Google Sans"/>
                </a:rPr>
                <a:t>Just copy this label as your answer.</a:t>
              </a:r>
              <a:endParaRPr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548" name="Google Shape;1548;p103"/>
            <p:cNvCxnSpPr>
              <a:stCxn id="1543" idx="3"/>
              <a:endCxn id="1547" idx="1"/>
            </p:cNvCxnSpPr>
            <p:nvPr/>
          </p:nvCxnSpPr>
          <p:spPr>
            <a:xfrm flipH="1" rot="10800000">
              <a:off x="4769550" y="3958725"/>
              <a:ext cx="1131300" cy="304500"/>
            </a:xfrm>
            <a:prstGeom prst="curvedConnector3">
              <a:avLst>
                <a:gd fmla="val 50004" name="adj1"/>
              </a:avLst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  <p:sp>
        <p:nvSpPr>
          <p:cNvPr id="1549" name="Google Shape;1549;p103"/>
          <p:cNvSpPr txBox="1"/>
          <p:nvPr/>
        </p:nvSpPr>
        <p:spPr>
          <a:xfrm>
            <a:off x="5541275" y="4647550"/>
            <a:ext cx="3519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 smearing,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aka </a:t>
            </a: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neighbors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failure modes</a:t>
            </a:r>
            <a:endParaRPr/>
          </a:p>
        </p:txBody>
      </p:sp>
      <p:sp>
        <p:nvSpPr>
          <p:cNvPr id="1555" name="Google Shape;1555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Underutilization:</a:t>
            </a:r>
            <a:r>
              <a:rPr lang="en"/>
              <a:t> model ignores retrieved memories.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b="1" lang="en"/>
              <a:t>Overreliance:</a:t>
            </a:r>
            <a:r>
              <a:rPr lang="en"/>
              <a:t> model depends too much on memories!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Underutilization</a:t>
            </a:r>
            <a:r>
              <a:rPr lang="en"/>
              <a:t> of memories </a:t>
            </a:r>
            <a:r>
              <a:rPr lang="en" sz="2355"/>
              <a:t>(</a:t>
            </a:r>
            <a:r>
              <a:rPr lang="en" sz="2355" u="sng">
                <a:solidFill>
                  <a:schemeClr val="hlink"/>
                </a:solidFill>
                <a:hlinkClick r:id="rId3"/>
              </a:rPr>
              <a:t>Longpre et al, 2022</a:t>
            </a:r>
            <a:r>
              <a:rPr lang="en" sz="2355"/>
              <a:t>)</a:t>
            </a:r>
            <a:endParaRPr sz="2355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Underutilization</a:t>
            </a:r>
            <a:r>
              <a:rPr lang="en"/>
              <a:t> of memories </a:t>
            </a:r>
            <a:r>
              <a:rPr lang="en" sz="2355"/>
              <a:t>(</a:t>
            </a:r>
            <a:r>
              <a:rPr lang="en" sz="2355" u="sng">
                <a:solidFill>
                  <a:schemeClr val="hlink"/>
                </a:solidFill>
                <a:hlinkClick r:id="rId3"/>
              </a:rPr>
              <a:t>Longpre et al, 2022</a:t>
            </a:r>
            <a:r>
              <a:rPr lang="en" sz="2355"/>
              <a:t>)</a:t>
            </a:r>
            <a:endParaRPr sz="2355"/>
          </a:p>
        </p:txBody>
      </p:sp>
      <p:sp>
        <p:nvSpPr>
          <p:cNvPr id="1566" name="Google Shape;1566;p106"/>
          <p:cNvSpPr/>
          <p:nvPr/>
        </p:nvSpPr>
        <p:spPr>
          <a:xfrm>
            <a:off x="558925" y="23485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7" name="Google Shape;1567;p106"/>
          <p:cNvSpPr/>
          <p:nvPr/>
        </p:nvSpPr>
        <p:spPr>
          <a:xfrm>
            <a:off x="2667000" y="16064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8" name="Google Shape;1568;p106"/>
          <p:cNvSpPr/>
          <p:nvPr/>
        </p:nvSpPr>
        <p:spPr>
          <a:xfrm>
            <a:off x="2667000" y="20892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9" name="Google Shape;1569;p106"/>
          <p:cNvSpPr/>
          <p:nvPr/>
        </p:nvSpPr>
        <p:spPr>
          <a:xfrm>
            <a:off x="2667000" y="25719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0" name="Google Shape;1570;p106"/>
          <p:cNvSpPr/>
          <p:nvPr/>
        </p:nvSpPr>
        <p:spPr>
          <a:xfrm>
            <a:off x="2667000" y="30546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71" name="Google Shape;1571;p106"/>
          <p:cNvCxnSpPr>
            <a:stCxn id="1566" idx="3"/>
            <a:endCxn id="1567" idx="1"/>
          </p:cNvCxnSpPr>
          <p:nvPr/>
        </p:nvCxnSpPr>
        <p:spPr>
          <a:xfrm flipH="1" rot="10800000">
            <a:off x="1729225" y="17950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106"/>
          <p:cNvCxnSpPr>
            <a:stCxn id="1566" idx="3"/>
            <a:endCxn id="1568" idx="1"/>
          </p:cNvCxnSpPr>
          <p:nvPr/>
        </p:nvCxnSpPr>
        <p:spPr>
          <a:xfrm flipH="1" rot="10800000">
            <a:off x="1729225" y="22780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106"/>
          <p:cNvCxnSpPr>
            <a:stCxn id="1566" idx="3"/>
            <a:endCxn id="1569" idx="1"/>
          </p:cNvCxnSpPr>
          <p:nvPr/>
        </p:nvCxnSpPr>
        <p:spPr>
          <a:xfrm>
            <a:off x="1729225" y="25372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106"/>
          <p:cNvCxnSpPr>
            <a:stCxn id="1566" idx="3"/>
            <a:endCxn id="1570" idx="1"/>
          </p:cNvCxnSpPr>
          <p:nvPr/>
        </p:nvCxnSpPr>
        <p:spPr>
          <a:xfrm>
            <a:off x="1729225" y="25372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5" name="Google Shape;1575;p106"/>
          <p:cNvSpPr txBox="1"/>
          <p:nvPr/>
        </p:nvSpPr>
        <p:spPr>
          <a:xfrm>
            <a:off x="2089900" y="1954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6" name="Google Shape;1576;p106"/>
          <p:cNvSpPr txBox="1"/>
          <p:nvPr/>
        </p:nvSpPr>
        <p:spPr>
          <a:xfrm>
            <a:off x="2089900" y="2258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7" name="Google Shape;1577;p106"/>
          <p:cNvSpPr txBox="1"/>
          <p:nvPr/>
        </p:nvSpPr>
        <p:spPr>
          <a:xfrm>
            <a:off x="2089900" y="25636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8" name="Google Shape;1578;p106"/>
          <p:cNvSpPr txBox="1"/>
          <p:nvPr/>
        </p:nvSpPr>
        <p:spPr>
          <a:xfrm>
            <a:off x="2089900" y="2868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9" name="Google Shape;1579;p106"/>
          <p:cNvSpPr/>
          <p:nvPr/>
        </p:nvSpPr>
        <p:spPr>
          <a:xfrm>
            <a:off x="2380525" y="4020100"/>
            <a:ext cx="17649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80" name="Google Shape;1580;p106"/>
          <p:cNvCxnSpPr>
            <a:endCxn id="1579" idx="0"/>
          </p:cNvCxnSpPr>
          <p:nvPr/>
        </p:nvCxnSpPr>
        <p:spPr>
          <a:xfrm>
            <a:off x="3262975" y="343210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1" name="Google Shape;1581;p106"/>
          <p:cNvCxnSpPr>
            <a:stCxn id="1566" idx="2"/>
            <a:endCxn id="1579" idx="1"/>
          </p:cNvCxnSpPr>
          <p:nvPr/>
        </p:nvCxnSpPr>
        <p:spPr>
          <a:xfrm flipH="1" rot="-5400000">
            <a:off x="929725" y="2940300"/>
            <a:ext cx="1665300" cy="1236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2" name="Google Shape;1582;p106"/>
          <p:cNvSpPr/>
          <p:nvPr/>
        </p:nvSpPr>
        <p:spPr>
          <a:xfrm>
            <a:off x="5634600" y="420250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answer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83" name="Google Shape;1583;p106"/>
          <p:cNvCxnSpPr>
            <a:stCxn id="1579" idx="3"/>
            <a:endCxn id="1582" idx="1"/>
          </p:cNvCxnSpPr>
          <p:nvPr/>
        </p:nvCxnSpPr>
        <p:spPr>
          <a:xfrm>
            <a:off x="4145425" y="4391200"/>
            <a:ext cx="148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106"/>
          <p:cNvSpPr txBox="1"/>
          <p:nvPr/>
        </p:nvSpPr>
        <p:spPr>
          <a:xfrm>
            <a:off x="282425" y="1568050"/>
            <a:ext cx="164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5" name="Google Shape;1585;p106"/>
          <p:cNvSpPr txBox="1"/>
          <p:nvPr/>
        </p:nvSpPr>
        <p:spPr>
          <a:xfrm>
            <a:off x="4028900" y="2733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The image of the gates in popular culture is… gold gates in the clouds, guarded by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Saint Peter</a:t>
            </a: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86" name="Google Shape;1586;p106"/>
          <p:cNvGrpSpPr/>
          <p:nvPr/>
        </p:nvGrpSpPr>
        <p:grpSpPr>
          <a:xfrm>
            <a:off x="6899100" y="4106500"/>
            <a:ext cx="1608828" cy="452450"/>
            <a:chOff x="6899100" y="4106500"/>
            <a:chExt cx="1608828" cy="452450"/>
          </a:xfrm>
        </p:grpSpPr>
        <p:sp>
          <p:nvSpPr>
            <p:cNvPr id="1587" name="Google Shape;1587;p106"/>
            <p:cNvSpPr txBox="1"/>
            <p:nvPr/>
          </p:nvSpPr>
          <p:spPr>
            <a:xfrm>
              <a:off x="6899100" y="4158750"/>
              <a:ext cx="117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Google Sans"/>
                  <a:ea typeface="Google Sans"/>
                  <a:cs typeface="Google Sans"/>
                  <a:sym typeface="Google Sans"/>
                </a:rPr>
                <a:t>Saint Peter</a:t>
              </a:r>
              <a:endParaRPr i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1588" name="Google Shape;1588;p1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64893" y="4106500"/>
              <a:ext cx="443035" cy="41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Underutilization</a:t>
            </a:r>
            <a:r>
              <a:rPr lang="en"/>
              <a:t> of memories </a:t>
            </a:r>
            <a:r>
              <a:rPr lang="en" sz="2355"/>
              <a:t>(</a:t>
            </a:r>
            <a:r>
              <a:rPr lang="en" sz="235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Longpre et al, 2022</a:t>
            </a:r>
            <a:r>
              <a:rPr lang="en" sz="2355"/>
              <a:t>)</a:t>
            </a:r>
            <a:endParaRPr/>
          </a:p>
        </p:txBody>
      </p:sp>
      <p:sp>
        <p:nvSpPr>
          <p:cNvPr id="1594" name="Google Shape;1594;p107"/>
          <p:cNvSpPr/>
          <p:nvPr/>
        </p:nvSpPr>
        <p:spPr>
          <a:xfrm>
            <a:off x="558925" y="234855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5" name="Google Shape;1595;p107"/>
          <p:cNvSpPr/>
          <p:nvPr/>
        </p:nvSpPr>
        <p:spPr>
          <a:xfrm>
            <a:off x="2667000" y="160647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6" name="Google Shape;1596;p107"/>
          <p:cNvSpPr/>
          <p:nvPr/>
        </p:nvSpPr>
        <p:spPr>
          <a:xfrm>
            <a:off x="2667000" y="208920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7" name="Google Shape;1597;p107"/>
          <p:cNvSpPr/>
          <p:nvPr/>
        </p:nvSpPr>
        <p:spPr>
          <a:xfrm>
            <a:off x="2667000" y="2571925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8" name="Google Shape;1598;p107"/>
          <p:cNvSpPr/>
          <p:nvPr/>
        </p:nvSpPr>
        <p:spPr>
          <a:xfrm>
            <a:off x="2667000" y="3054650"/>
            <a:ext cx="1170300" cy="3774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99" name="Google Shape;1599;p107"/>
          <p:cNvCxnSpPr>
            <a:stCxn id="1594" idx="3"/>
            <a:endCxn id="1595" idx="1"/>
          </p:cNvCxnSpPr>
          <p:nvPr/>
        </p:nvCxnSpPr>
        <p:spPr>
          <a:xfrm flipH="1" rot="10800000">
            <a:off x="1729225" y="1795050"/>
            <a:ext cx="9378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107"/>
          <p:cNvCxnSpPr>
            <a:stCxn id="1594" idx="3"/>
            <a:endCxn id="1596" idx="1"/>
          </p:cNvCxnSpPr>
          <p:nvPr/>
        </p:nvCxnSpPr>
        <p:spPr>
          <a:xfrm flipH="1" rot="10800000">
            <a:off x="1729225" y="2278050"/>
            <a:ext cx="93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107"/>
          <p:cNvCxnSpPr>
            <a:stCxn id="1594" idx="3"/>
            <a:endCxn id="1597" idx="1"/>
          </p:cNvCxnSpPr>
          <p:nvPr/>
        </p:nvCxnSpPr>
        <p:spPr>
          <a:xfrm>
            <a:off x="1729225" y="2537250"/>
            <a:ext cx="9378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107"/>
          <p:cNvCxnSpPr>
            <a:stCxn id="1594" idx="3"/>
            <a:endCxn id="1598" idx="1"/>
          </p:cNvCxnSpPr>
          <p:nvPr/>
        </p:nvCxnSpPr>
        <p:spPr>
          <a:xfrm>
            <a:off x="1729225" y="2537250"/>
            <a:ext cx="9378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107"/>
          <p:cNvSpPr txBox="1"/>
          <p:nvPr/>
        </p:nvSpPr>
        <p:spPr>
          <a:xfrm>
            <a:off x="2089900" y="19540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1.2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4" name="Google Shape;1604;p107"/>
          <p:cNvSpPr txBox="1"/>
          <p:nvPr/>
        </p:nvSpPr>
        <p:spPr>
          <a:xfrm>
            <a:off x="2089900" y="22588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0.3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5" name="Google Shape;1605;p107"/>
          <p:cNvSpPr txBox="1"/>
          <p:nvPr/>
        </p:nvSpPr>
        <p:spPr>
          <a:xfrm>
            <a:off x="2089900" y="25636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6.8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6" name="Google Shape;1606;p107"/>
          <p:cNvSpPr txBox="1"/>
          <p:nvPr/>
        </p:nvSpPr>
        <p:spPr>
          <a:xfrm>
            <a:off x="2089900" y="2868450"/>
            <a:ext cx="3855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oogle Sans"/>
                <a:ea typeface="Google Sans"/>
                <a:cs typeface="Google Sans"/>
                <a:sym typeface="Google Sans"/>
              </a:rPr>
              <a:t>7.1</a:t>
            </a:r>
            <a:endParaRPr b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7" name="Google Shape;1607;p107"/>
          <p:cNvSpPr/>
          <p:nvPr/>
        </p:nvSpPr>
        <p:spPr>
          <a:xfrm>
            <a:off x="2380525" y="4020100"/>
            <a:ext cx="1764900" cy="74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08" name="Google Shape;1608;p107"/>
          <p:cNvCxnSpPr>
            <a:endCxn id="1607" idx="0"/>
          </p:cNvCxnSpPr>
          <p:nvPr/>
        </p:nvCxnSpPr>
        <p:spPr>
          <a:xfrm>
            <a:off x="3262975" y="343210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9" name="Google Shape;1609;p107"/>
          <p:cNvCxnSpPr>
            <a:stCxn id="1594" idx="2"/>
            <a:endCxn id="1607" idx="1"/>
          </p:cNvCxnSpPr>
          <p:nvPr/>
        </p:nvCxnSpPr>
        <p:spPr>
          <a:xfrm flipH="1" rot="-5400000">
            <a:off x="929725" y="2940300"/>
            <a:ext cx="1665300" cy="1236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0" name="Google Shape;1610;p107"/>
          <p:cNvSpPr/>
          <p:nvPr/>
        </p:nvSpPr>
        <p:spPr>
          <a:xfrm>
            <a:off x="5634600" y="4202500"/>
            <a:ext cx="11703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answer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11" name="Google Shape;1611;p107"/>
          <p:cNvCxnSpPr>
            <a:stCxn id="1607" idx="3"/>
            <a:endCxn id="1610" idx="1"/>
          </p:cNvCxnSpPr>
          <p:nvPr/>
        </p:nvCxnSpPr>
        <p:spPr>
          <a:xfrm>
            <a:off x="4145425" y="4391200"/>
            <a:ext cx="148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2" name="Google Shape;1612;p107"/>
          <p:cNvSpPr txBox="1"/>
          <p:nvPr/>
        </p:nvSpPr>
        <p:spPr>
          <a:xfrm>
            <a:off x="282425" y="1568050"/>
            <a:ext cx="164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i="1"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3" name="Google Shape;1613;p107"/>
          <p:cNvSpPr txBox="1"/>
          <p:nvPr/>
        </p:nvSpPr>
        <p:spPr>
          <a:xfrm>
            <a:off x="4028900" y="2733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The image of the gates in popular culture is… gold gates in the clouds, guarded by </a:t>
            </a:r>
            <a:r>
              <a:rPr b="1" i="1" lang="en" u="sng">
                <a:latin typeface="Google Sans"/>
                <a:ea typeface="Google Sans"/>
                <a:cs typeface="Google Sans"/>
                <a:sym typeface="Google Sans"/>
              </a:rPr>
              <a:t>the United Nations</a:t>
            </a: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4" name="Google Shape;1614;p107"/>
          <p:cNvGrpSpPr/>
          <p:nvPr/>
        </p:nvGrpSpPr>
        <p:grpSpPr>
          <a:xfrm>
            <a:off x="6975300" y="3930150"/>
            <a:ext cx="1655425" cy="831300"/>
            <a:chOff x="6975300" y="3930150"/>
            <a:chExt cx="1655425" cy="831300"/>
          </a:xfrm>
        </p:grpSpPr>
        <p:sp>
          <p:nvSpPr>
            <p:cNvPr id="1615" name="Google Shape;1615;p107"/>
            <p:cNvSpPr txBox="1"/>
            <p:nvPr/>
          </p:nvSpPr>
          <p:spPr>
            <a:xfrm>
              <a:off x="6975300" y="3930150"/>
              <a:ext cx="1283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Google Sans"/>
                  <a:ea typeface="Google Sans"/>
                  <a:cs typeface="Google Sans"/>
                  <a:sym typeface="Google Sans"/>
                </a:rPr>
                <a:t>STILL PREDICTS</a:t>
              </a:r>
              <a:r>
                <a:rPr b="1" i="1" lang="en"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b="1" i="1" lang="en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Saint Peter</a:t>
              </a:r>
              <a:endParaRPr i="1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1616" name="Google Shape;1616;p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7700" y="4030326"/>
              <a:ext cx="443025" cy="416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serious is this problem?</a:t>
            </a:r>
            <a:endParaRPr/>
          </a:p>
        </p:txBody>
      </p:sp>
      <p:sp>
        <p:nvSpPr>
          <p:cNvPr id="1622" name="Google Shape;1622;p108"/>
          <p:cNvSpPr txBox="1"/>
          <p:nvPr/>
        </p:nvSpPr>
        <p:spPr>
          <a:xfrm>
            <a:off x="2296200" y="4642075"/>
            <a:ext cx="65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(This is evaluated on the subset of examples that the original model got right.)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23" name="Google Shape;1623;p108"/>
          <p:cNvGrpSpPr/>
          <p:nvPr/>
        </p:nvGrpSpPr>
        <p:grpSpPr>
          <a:xfrm>
            <a:off x="537400" y="1270675"/>
            <a:ext cx="7387400" cy="1999800"/>
            <a:chOff x="537400" y="1270675"/>
            <a:chExt cx="7387400" cy="1999800"/>
          </a:xfrm>
        </p:grpSpPr>
        <p:pic>
          <p:nvPicPr>
            <p:cNvPr id="1624" name="Google Shape;1624;p108"/>
            <p:cNvPicPr preferRelativeResize="0"/>
            <p:nvPr/>
          </p:nvPicPr>
          <p:blipFill rotWithShape="1">
            <a:blip r:embed="rId3">
              <a:alphaModFix/>
            </a:blip>
            <a:srcRect b="69618" l="5508" r="0" t="0"/>
            <a:stretch/>
          </p:blipFill>
          <p:spPr>
            <a:xfrm>
              <a:off x="791925" y="1270675"/>
              <a:ext cx="6980475" cy="8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5" name="Google Shape;1625;p108"/>
            <p:cNvPicPr preferRelativeResize="0"/>
            <p:nvPr/>
          </p:nvPicPr>
          <p:blipFill rotWithShape="1">
            <a:blip r:embed="rId3">
              <a:alphaModFix/>
            </a:blip>
            <a:srcRect b="0" l="0" r="0" t="78308"/>
            <a:stretch/>
          </p:blipFill>
          <p:spPr>
            <a:xfrm>
              <a:off x="537400" y="2654875"/>
              <a:ext cx="7387400" cy="61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09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happening?</a:t>
            </a:r>
            <a:endParaRPr/>
          </a:p>
        </p:txBody>
      </p:sp>
      <p:grpSp>
        <p:nvGrpSpPr>
          <p:cNvPr id="1631" name="Google Shape;1631;p109"/>
          <p:cNvGrpSpPr/>
          <p:nvPr/>
        </p:nvGrpSpPr>
        <p:grpSpPr>
          <a:xfrm>
            <a:off x="39150" y="1037450"/>
            <a:ext cx="9019075" cy="2146225"/>
            <a:chOff x="39150" y="1037450"/>
            <a:chExt cx="9019075" cy="2146225"/>
          </a:xfrm>
        </p:grpSpPr>
        <p:cxnSp>
          <p:nvCxnSpPr>
            <p:cNvPr id="1632" name="Google Shape;1632;p109"/>
            <p:cNvCxnSpPr>
              <a:stCxn id="1633" idx="3"/>
              <a:endCxn id="1634" idx="1"/>
            </p:cNvCxnSpPr>
            <p:nvPr/>
          </p:nvCxnSpPr>
          <p:spPr>
            <a:xfrm>
              <a:off x="5258050" y="2084850"/>
              <a:ext cx="868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35" name="Google Shape;1635;p109"/>
            <p:cNvGrpSpPr/>
            <p:nvPr/>
          </p:nvGrpSpPr>
          <p:grpSpPr>
            <a:xfrm>
              <a:off x="39150" y="1037450"/>
              <a:ext cx="9019075" cy="2146225"/>
              <a:chOff x="39150" y="1037450"/>
              <a:chExt cx="9019075" cy="2146225"/>
            </a:xfrm>
          </p:grpSpPr>
          <p:cxnSp>
            <p:nvCxnSpPr>
              <p:cNvPr id="1636" name="Google Shape;1636;p109"/>
              <p:cNvCxnSpPr/>
              <p:nvPr/>
            </p:nvCxnSpPr>
            <p:spPr>
              <a:xfrm rot="10800000">
                <a:off x="2919425" y="2455850"/>
                <a:ext cx="0" cy="33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33" name="Google Shape;1633;p109"/>
              <p:cNvSpPr/>
              <p:nvPr/>
            </p:nvSpPr>
            <p:spPr>
              <a:xfrm>
                <a:off x="416650" y="1713750"/>
                <a:ext cx="4841400" cy="742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Google Sans"/>
                    <a:ea typeface="Google Sans"/>
                    <a:cs typeface="Google Sans"/>
                    <a:sym typeface="Google Sans"/>
                  </a:rPr>
                  <a:t>Sequence encoder</a:t>
                </a:r>
                <a:endParaRPr b="1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634" name="Google Shape;1634;p109"/>
              <p:cNvSpPr/>
              <p:nvPr/>
            </p:nvSpPr>
            <p:spPr>
              <a:xfrm>
                <a:off x="6126925" y="1713750"/>
                <a:ext cx="2931300" cy="742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Google Sans"/>
                    <a:ea typeface="Google Sans"/>
                    <a:cs typeface="Google Sans"/>
                    <a:sym typeface="Google Sans"/>
                  </a:rPr>
                  <a:t>Sequence decoder</a:t>
                </a:r>
                <a:endParaRPr b="1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637" name="Google Shape;1637;p109"/>
              <p:cNvSpPr txBox="1"/>
              <p:nvPr/>
            </p:nvSpPr>
            <p:spPr>
              <a:xfrm>
                <a:off x="39150" y="2798775"/>
                <a:ext cx="5889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Who do you meet at the gates of heaven? |  … guarded by the United Nations</a:t>
                </a:r>
                <a:endParaRPr i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638" name="Google Shape;1638;p109"/>
              <p:cNvSpPr txBox="1"/>
              <p:nvPr/>
            </p:nvSpPr>
            <p:spPr>
              <a:xfrm>
                <a:off x="6952375" y="1037450"/>
                <a:ext cx="13755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latin typeface="Google Sans"/>
                    <a:ea typeface="Google Sans"/>
                    <a:cs typeface="Google Sans"/>
                    <a:sym typeface="Google Sans"/>
                  </a:rPr>
                  <a:t>Saint Peter</a:t>
                </a:r>
                <a:endParaRPr i="1" sz="13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cxnSp>
            <p:nvCxnSpPr>
              <p:cNvPr id="1639" name="Google Shape;1639;p109"/>
              <p:cNvCxnSpPr/>
              <p:nvPr/>
            </p:nvCxnSpPr>
            <p:spPr>
              <a:xfrm rot="10800000">
                <a:off x="7643825" y="1389050"/>
                <a:ext cx="0" cy="33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640" name="Google Shape;1640;p109"/>
          <p:cNvSpPr txBox="1"/>
          <p:nvPr/>
        </p:nvSpPr>
        <p:spPr>
          <a:xfrm>
            <a:off x="839950" y="3715625"/>
            <a:ext cx="49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are both powerful Transformers that have their own </a:t>
            </a:r>
            <a:r>
              <a:rPr b="1"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parametric memory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641" name="Google Shape;164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252" y="3457871"/>
            <a:ext cx="2859950" cy="148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2" name="Google Shape;1642;p109"/>
          <p:cNvSpPr txBox="1"/>
          <p:nvPr/>
        </p:nvSpPr>
        <p:spPr>
          <a:xfrm>
            <a:off x="188750" y="4477625"/>
            <a:ext cx="55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They learned to store the answer in their parametric memory,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rather than learning to read the retrieved memory.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this problem?</a:t>
            </a:r>
            <a:endParaRPr/>
          </a:p>
        </p:txBody>
      </p:sp>
      <p:sp>
        <p:nvSpPr>
          <p:cNvPr id="1648" name="Google Shape;1648;p110"/>
          <p:cNvSpPr/>
          <p:nvPr/>
        </p:nvSpPr>
        <p:spPr>
          <a:xfrm>
            <a:off x="558925" y="1617200"/>
            <a:ext cx="19035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49" name="Google Shape;1649;p110"/>
          <p:cNvSpPr/>
          <p:nvPr/>
        </p:nvSpPr>
        <p:spPr>
          <a:xfrm>
            <a:off x="3116675" y="1098650"/>
            <a:ext cx="2998800" cy="1482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50" name="Google Shape;1650;p110"/>
          <p:cNvCxnSpPr>
            <a:stCxn id="1648" idx="3"/>
            <a:endCxn id="1649" idx="1"/>
          </p:cNvCxnSpPr>
          <p:nvPr/>
        </p:nvCxnSpPr>
        <p:spPr>
          <a:xfrm>
            <a:off x="2462425" y="1839650"/>
            <a:ext cx="65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110"/>
          <p:cNvSpPr/>
          <p:nvPr/>
        </p:nvSpPr>
        <p:spPr>
          <a:xfrm>
            <a:off x="3664325" y="2902125"/>
            <a:ext cx="1903500" cy="44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retrieved</a:t>
            </a:r>
            <a:r>
              <a:rPr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52" name="Google Shape;1652;p110"/>
          <p:cNvCxnSpPr>
            <a:stCxn id="1651" idx="0"/>
            <a:endCxn id="1649" idx="2"/>
          </p:cNvCxnSpPr>
          <p:nvPr/>
        </p:nvCxnSpPr>
        <p:spPr>
          <a:xfrm rot="10800000">
            <a:off x="4616075" y="2580525"/>
            <a:ext cx="0" cy="3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110"/>
          <p:cNvSpPr/>
          <p:nvPr/>
        </p:nvSpPr>
        <p:spPr>
          <a:xfrm>
            <a:off x="3255975" y="1617200"/>
            <a:ext cx="1586700" cy="7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parametric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54" name="Google Shape;1654;p110"/>
          <p:cNvSpPr/>
          <p:nvPr/>
        </p:nvSpPr>
        <p:spPr>
          <a:xfrm>
            <a:off x="5870900" y="2749725"/>
            <a:ext cx="2726700" cy="376800"/>
          </a:xfrm>
          <a:prstGeom prst="wedgeRectCallout">
            <a:avLst>
              <a:gd fmla="val -60409" name="adj1"/>
              <a:gd fmla="val 5791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"... guarded by Saint Peter"</a:t>
            </a:r>
            <a:endParaRPr sz="1200"/>
          </a:p>
        </p:txBody>
      </p:sp>
      <p:sp>
        <p:nvSpPr>
          <p:cNvPr id="1655" name="Google Shape;1655;p110"/>
          <p:cNvSpPr/>
          <p:nvPr/>
        </p:nvSpPr>
        <p:spPr>
          <a:xfrm>
            <a:off x="5126025" y="1333375"/>
            <a:ext cx="1368600" cy="376800"/>
          </a:xfrm>
          <a:prstGeom prst="wedgeRectCallout">
            <a:avLst>
              <a:gd fmla="val -69359" name="adj1"/>
              <a:gd fmla="val 5541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"Saint Peter"</a:t>
            </a:r>
            <a:endParaRPr sz="1200"/>
          </a:p>
        </p:txBody>
      </p:sp>
      <p:grpSp>
        <p:nvGrpSpPr>
          <p:cNvPr id="1656" name="Google Shape;1656;p110"/>
          <p:cNvGrpSpPr/>
          <p:nvPr/>
        </p:nvGrpSpPr>
        <p:grpSpPr>
          <a:xfrm>
            <a:off x="6115475" y="1617200"/>
            <a:ext cx="2633800" cy="444900"/>
            <a:chOff x="6115475" y="1617200"/>
            <a:chExt cx="2633800" cy="444900"/>
          </a:xfrm>
        </p:grpSpPr>
        <p:sp>
          <p:nvSpPr>
            <p:cNvPr id="1657" name="Google Shape;1657;p110"/>
            <p:cNvSpPr/>
            <p:nvPr/>
          </p:nvSpPr>
          <p:spPr>
            <a:xfrm>
              <a:off x="7493475" y="1617200"/>
              <a:ext cx="1255800" cy="444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Saint Peter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658" name="Google Shape;1658;p110"/>
            <p:cNvCxnSpPr>
              <a:stCxn id="1649" idx="3"/>
              <a:endCxn id="1657" idx="1"/>
            </p:cNvCxnSpPr>
            <p:nvPr/>
          </p:nvCxnSpPr>
          <p:spPr>
            <a:xfrm>
              <a:off x="6115475" y="1839650"/>
              <a:ext cx="1377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9" name="Google Shape;1659;p110"/>
          <p:cNvSpPr txBox="1"/>
          <p:nvPr>
            <p:ph idx="1" type="body"/>
          </p:nvPr>
        </p:nvSpPr>
        <p:spPr>
          <a:xfrm>
            <a:off x="311700" y="3667075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teach the Transformer that it should NOT rely on what it memorized in its feedforward layers.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Instead, it should rely on what the external retrieved memory says.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this problem?</a:t>
            </a:r>
            <a:endParaRPr/>
          </a:p>
        </p:txBody>
      </p:sp>
      <p:sp>
        <p:nvSpPr>
          <p:cNvPr id="1665" name="Google Shape;1665;p111"/>
          <p:cNvSpPr/>
          <p:nvPr/>
        </p:nvSpPr>
        <p:spPr>
          <a:xfrm>
            <a:off x="558925" y="1617200"/>
            <a:ext cx="19035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Who do you meet at the gates of heaven?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6" name="Google Shape;1666;p111"/>
          <p:cNvSpPr/>
          <p:nvPr/>
        </p:nvSpPr>
        <p:spPr>
          <a:xfrm>
            <a:off x="3116675" y="1098650"/>
            <a:ext cx="2998800" cy="1482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Reader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67" name="Google Shape;1667;p111"/>
          <p:cNvCxnSpPr>
            <a:stCxn id="1665" idx="3"/>
            <a:endCxn id="1666" idx="1"/>
          </p:cNvCxnSpPr>
          <p:nvPr/>
        </p:nvCxnSpPr>
        <p:spPr>
          <a:xfrm>
            <a:off x="2462425" y="1839650"/>
            <a:ext cx="65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8" name="Google Shape;1668;p111"/>
          <p:cNvSpPr/>
          <p:nvPr/>
        </p:nvSpPr>
        <p:spPr>
          <a:xfrm>
            <a:off x="3664325" y="2902125"/>
            <a:ext cx="1903500" cy="44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retrieved</a:t>
            </a:r>
            <a:r>
              <a:rPr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69" name="Google Shape;1669;p111"/>
          <p:cNvCxnSpPr>
            <a:stCxn id="1668" idx="0"/>
            <a:endCxn id="1666" idx="2"/>
          </p:cNvCxnSpPr>
          <p:nvPr/>
        </p:nvCxnSpPr>
        <p:spPr>
          <a:xfrm rot="10800000">
            <a:off x="4616075" y="2580525"/>
            <a:ext cx="0" cy="3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0" name="Google Shape;1670;p111"/>
          <p:cNvSpPr/>
          <p:nvPr/>
        </p:nvSpPr>
        <p:spPr>
          <a:xfrm>
            <a:off x="3255975" y="1617200"/>
            <a:ext cx="1586700" cy="7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parametric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memory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1" name="Google Shape;1671;p111"/>
          <p:cNvSpPr/>
          <p:nvPr/>
        </p:nvSpPr>
        <p:spPr>
          <a:xfrm>
            <a:off x="5870900" y="2749725"/>
            <a:ext cx="2726700" cy="376800"/>
          </a:xfrm>
          <a:prstGeom prst="wedgeRectCallout">
            <a:avLst>
              <a:gd fmla="val -60409" name="adj1"/>
              <a:gd fmla="val 5791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"... guarded by Saint Peter"</a:t>
            </a:r>
            <a:endParaRPr sz="1200"/>
          </a:p>
        </p:txBody>
      </p:sp>
      <p:sp>
        <p:nvSpPr>
          <p:cNvPr id="1672" name="Google Shape;1672;p111"/>
          <p:cNvSpPr/>
          <p:nvPr/>
        </p:nvSpPr>
        <p:spPr>
          <a:xfrm>
            <a:off x="5126025" y="1333375"/>
            <a:ext cx="1368600" cy="376800"/>
          </a:xfrm>
          <a:prstGeom prst="wedgeRectCallout">
            <a:avLst>
              <a:gd fmla="val -69359" name="adj1"/>
              <a:gd fmla="val 5541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"Saint Peter"</a:t>
            </a:r>
            <a:endParaRPr sz="1200"/>
          </a:p>
        </p:txBody>
      </p:sp>
      <p:sp>
        <p:nvSpPr>
          <p:cNvPr id="1673" name="Google Shape;1673;p111"/>
          <p:cNvSpPr/>
          <p:nvPr/>
        </p:nvSpPr>
        <p:spPr>
          <a:xfrm>
            <a:off x="7493475" y="1617200"/>
            <a:ext cx="1255800" cy="4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Saint Peter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74" name="Google Shape;1674;p111"/>
          <p:cNvCxnSpPr>
            <a:stCxn id="1666" idx="3"/>
            <a:endCxn id="1673" idx="1"/>
          </p:cNvCxnSpPr>
          <p:nvPr/>
        </p:nvCxnSpPr>
        <p:spPr>
          <a:xfrm>
            <a:off x="6115475" y="1839650"/>
            <a:ext cx="137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5" name="Google Shape;1675;p111"/>
          <p:cNvSpPr txBox="1"/>
          <p:nvPr>
            <p:ph idx="1" type="body"/>
          </p:nvPr>
        </p:nvSpPr>
        <p:spPr>
          <a:xfrm>
            <a:off x="311700" y="3667075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case, </a:t>
            </a:r>
            <a:r>
              <a:rPr b="1" lang="en"/>
              <a:t>parametric</a:t>
            </a:r>
            <a:r>
              <a:rPr lang="en"/>
              <a:t> and </a:t>
            </a:r>
            <a:r>
              <a:rPr b="1" lang="en"/>
              <a:t>retrieved</a:t>
            </a:r>
            <a:r>
              <a:rPr lang="en"/>
              <a:t> are both right, so model can choose to use either one.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We need examples where </a:t>
            </a:r>
            <a:r>
              <a:rPr b="1" lang="en"/>
              <a:t>parametric</a:t>
            </a:r>
            <a:r>
              <a:rPr lang="en"/>
              <a:t> is wrong, </a:t>
            </a:r>
            <a:r>
              <a:rPr b="1" lang="en"/>
              <a:t>retrieved</a:t>
            </a:r>
            <a:r>
              <a:rPr lang="en"/>
              <a:t> is right.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