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9" r:id="rId4"/>
    <p:sldId id="259" r:id="rId5"/>
    <p:sldId id="260" r:id="rId6"/>
    <p:sldId id="261" r:id="rId7"/>
    <p:sldId id="280" r:id="rId8"/>
    <p:sldId id="262" r:id="rId9"/>
    <p:sldId id="275" r:id="rId10"/>
    <p:sldId id="263" r:id="rId11"/>
    <p:sldId id="264" r:id="rId12"/>
    <p:sldId id="273" r:id="rId13"/>
    <p:sldId id="274" r:id="rId14"/>
    <p:sldId id="265" r:id="rId15"/>
    <p:sldId id="266" r:id="rId16"/>
    <p:sldId id="267" r:id="rId17"/>
    <p:sldId id="276" r:id="rId18"/>
    <p:sldId id="268" r:id="rId19"/>
    <p:sldId id="269" r:id="rId20"/>
    <p:sldId id="278" r:id="rId21"/>
    <p:sldId id="270" r:id="rId22"/>
    <p:sldId id="271" r:id="rId23"/>
    <p:sldId id="272" r:id="rId24"/>
    <p:sldId id="283"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2" d="100"/>
          <a:sy n="82" d="100"/>
        </p:scale>
        <p:origin x="-1026"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459CF55-A06A-4B1C-A075-C8C32697EB0F}" type="datetimeFigureOut">
              <a:rPr lang="en-US" smtClean="0"/>
              <a:pPr/>
              <a:t>8/21/2019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F6F572E-27D5-4907-BC56-295963DCA0E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59CF55-A06A-4B1C-A075-C8C32697EB0F}" type="datetimeFigureOut">
              <a:rPr lang="en-US" smtClean="0"/>
              <a:pPr/>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F572E-27D5-4907-BC56-295963DCA0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59CF55-A06A-4B1C-A075-C8C32697EB0F}" type="datetimeFigureOut">
              <a:rPr lang="en-US" smtClean="0"/>
              <a:pPr/>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F572E-27D5-4907-BC56-295963DCA0E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59CF55-A06A-4B1C-A075-C8C32697EB0F}" type="datetimeFigureOut">
              <a:rPr lang="en-US" smtClean="0"/>
              <a:pPr/>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F572E-27D5-4907-BC56-295963DCA0E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59CF55-A06A-4B1C-A075-C8C32697EB0F}" type="datetimeFigureOut">
              <a:rPr lang="en-US" smtClean="0"/>
              <a:pPr/>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F572E-27D5-4907-BC56-295963DCA0E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59CF55-A06A-4B1C-A075-C8C32697EB0F}" type="datetimeFigureOut">
              <a:rPr lang="en-US" smtClean="0"/>
              <a:pPr/>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6F572E-27D5-4907-BC56-295963DCA0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459CF55-A06A-4B1C-A075-C8C32697EB0F}" type="datetimeFigureOut">
              <a:rPr lang="en-US" smtClean="0"/>
              <a:pPr/>
              <a:t>8/21/2019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6F572E-27D5-4907-BC56-295963DCA0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59CF55-A06A-4B1C-A075-C8C32697EB0F}" type="datetimeFigureOut">
              <a:rPr lang="en-US" smtClean="0"/>
              <a:pPr/>
              <a:t>8/21/2019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6F572E-27D5-4907-BC56-295963DCA0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59CF55-A06A-4B1C-A075-C8C32697EB0F}" type="datetimeFigureOut">
              <a:rPr lang="en-US" smtClean="0"/>
              <a:pPr/>
              <a:t>8/21/2019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6F572E-27D5-4907-BC56-295963DCA0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59CF55-A06A-4B1C-A075-C8C32697EB0F}" type="datetimeFigureOut">
              <a:rPr lang="en-US" smtClean="0"/>
              <a:pPr/>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6F572E-27D5-4907-BC56-295963DCA0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59CF55-A06A-4B1C-A075-C8C32697EB0F}" type="datetimeFigureOut">
              <a:rPr lang="en-US" smtClean="0"/>
              <a:pPr/>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F6F572E-27D5-4907-BC56-295963DCA0E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459CF55-A06A-4B1C-A075-C8C32697EB0F}" type="datetimeFigureOut">
              <a:rPr lang="en-US" smtClean="0"/>
              <a:pPr/>
              <a:t>8/21/2019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F6F572E-27D5-4907-BC56-295963DCA0E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0"/>
            <a:ext cx="7772400" cy="1470025"/>
          </a:xfrm>
        </p:spPr>
        <p:txBody>
          <a:bodyPr>
            <a:normAutofit/>
          </a:bodyPr>
          <a:lstStyle/>
          <a:p>
            <a:r>
              <a:rPr lang="en-US" sz="9600" dirty="0" smtClean="0">
                <a:solidFill>
                  <a:schemeClr val="tx2">
                    <a:lumMod val="60000"/>
                    <a:lumOff val="40000"/>
                  </a:schemeClr>
                </a:solidFill>
                <a:latin typeface="Arial Rounded MT Bold" pitchFamily="34" charset="0"/>
              </a:rPr>
              <a:t>WELLCOME</a:t>
            </a:r>
            <a:endParaRPr lang="en-US" sz="9600" dirty="0">
              <a:solidFill>
                <a:schemeClr val="tx2">
                  <a:lumMod val="60000"/>
                  <a:lumOff val="40000"/>
                </a:schemeClr>
              </a:solidFill>
              <a:latin typeface="Arial Rounded MT Bold" pitchFamily="34" charset="0"/>
            </a:endParaRPr>
          </a:p>
        </p:txBody>
      </p:sp>
      <p:sp>
        <p:nvSpPr>
          <p:cNvPr id="3" name="Subtitle 2"/>
          <p:cNvSpPr>
            <a:spLocks noGrp="1"/>
          </p:cNvSpPr>
          <p:nvPr>
            <p:ph type="subTitle" idx="1"/>
          </p:nvPr>
        </p:nvSpPr>
        <p:spPr>
          <a:xfrm>
            <a:off x="1143000" y="2514600"/>
            <a:ext cx="6400800" cy="1752600"/>
          </a:xfrm>
        </p:spPr>
        <p:txBody>
          <a:bodyPr>
            <a:noAutofit/>
          </a:bodyPr>
          <a:lstStyle/>
          <a:p>
            <a:pPr algn="ctr"/>
            <a:r>
              <a:rPr lang="en-US" sz="7200" smtClean="0">
                <a:solidFill>
                  <a:schemeClr val="accent4">
                    <a:lumMod val="60000"/>
                    <a:lumOff val="40000"/>
                  </a:schemeClr>
                </a:solidFill>
                <a:latin typeface="Bauhaus 93" pitchFamily="82" charset="0"/>
              </a:rPr>
              <a:t>TO </a:t>
            </a:r>
            <a:r>
              <a:rPr lang="en-US" sz="7200" smtClean="0">
                <a:solidFill>
                  <a:schemeClr val="accent4">
                    <a:lumMod val="60000"/>
                    <a:lumOff val="40000"/>
                  </a:schemeClr>
                </a:solidFill>
                <a:latin typeface="Bauhaus 93" pitchFamily="82" charset="0"/>
              </a:rPr>
              <a:t>OUR</a:t>
            </a:r>
            <a:r>
              <a:rPr lang="en-US" sz="7200" smtClean="0">
                <a:solidFill>
                  <a:schemeClr val="accent4">
                    <a:lumMod val="60000"/>
                    <a:lumOff val="40000"/>
                  </a:schemeClr>
                </a:solidFill>
                <a:latin typeface="Bauhaus 93" pitchFamily="82" charset="0"/>
              </a:rPr>
              <a:t> </a:t>
            </a:r>
            <a:r>
              <a:rPr lang="en-US" sz="7200" dirty="0" smtClean="0">
                <a:solidFill>
                  <a:schemeClr val="accent4">
                    <a:lumMod val="60000"/>
                    <a:lumOff val="40000"/>
                  </a:schemeClr>
                </a:solidFill>
                <a:latin typeface="Bauhaus 93" pitchFamily="82" charset="0"/>
              </a:rPr>
              <a:t>PRESENTATION</a:t>
            </a:r>
            <a:endParaRPr lang="en-US" sz="7200" dirty="0">
              <a:solidFill>
                <a:schemeClr val="accent4">
                  <a:lumMod val="60000"/>
                  <a:lumOff val="40000"/>
                </a:schemeClr>
              </a:solidFill>
              <a:latin typeface="Bauhaus 93"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style>
          <a:lnRef idx="0">
            <a:schemeClr val="accent2"/>
          </a:lnRef>
          <a:fillRef idx="3">
            <a:schemeClr val="accent2"/>
          </a:fillRef>
          <a:effectRef idx="3">
            <a:schemeClr val="accent2"/>
          </a:effectRef>
          <a:fontRef idx="minor">
            <a:schemeClr val="lt1"/>
          </a:fontRef>
        </p:style>
        <p:txBody>
          <a:bodyPr/>
          <a:lstStyle/>
          <a:p>
            <a:pPr algn="ctr"/>
            <a:r>
              <a:rPr lang="en-US" dirty="0" smtClean="0"/>
              <a:t>Data Flow Diagram</a:t>
            </a:r>
            <a:endParaRPr lang="en-US" dirty="0"/>
          </a:p>
        </p:txBody>
      </p:sp>
      <p:pic>
        <p:nvPicPr>
          <p:cNvPr id="4" name="Content Placeholder 3" descr="DFD.png"/>
          <p:cNvPicPr>
            <a:picLocks noGrp="1" noChangeAspect="1"/>
          </p:cNvPicPr>
          <p:nvPr>
            <p:ph idx="1"/>
          </p:nvPr>
        </p:nvPicPr>
        <p:blipFill>
          <a:blip r:embed="rId2"/>
          <a:stretch>
            <a:fillRect/>
          </a:stretch>
        </p:blipFill>
        <p:spPr>
          <a:xfrm>
            <a:off x="533400" y="2239963"/>
            <a:ext cx="8153400" cy="4389437"/>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990600"/>
          </a:xfrm>
        </p:spPr>
        <p:style>
          <a:lnRef idx="0">
            <a:schemeClr val="accent3"/>
          </a:lnRef>
          <a:fillRef idx="3">
            <a:schemeClr val="accent3"/>
          </a:fillRef>
          <a:effectRef idx="3">
            <a:schemeClr val="accent3"/>
          </a:effectRef>
          <a:fontRef idx="minor">
            <a:schemeClr val="lt1"/>
          </a:fontRef>
        </p:style>
        <p:txBody>
          <a:bodyPr/>
          <a:lstStyle/>
          <a:p>
            <a:pPr algn="ctr"/>
            <a:r>
              <a:rPr lang="en-US" dirty="0" smtClean="0"/>
              <a:t>Index Page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533400" y="2057400"/>
            <a:ext cx="8229600" cy="4389437"/>
          </a:xfrm>
          <a:prstGeom prst="rect">
            <a:avLst/>
          </a:prstGeom>
          <a:noFill/>
          <a:ln w="9525">
            <a:noFill/>
            <a:miter lim="800000"/>
            <a:headEnd/>
            <a:tailEnd/>
          </a:ln>
          <a:effectLst/>
        </p:spPr>
      </p:pic>
      <p:sp>
        <p:nvSpPr>
          <p:cNvPr id="4" name="Left Arrow 3"/>
          <p:cNvSpPr/>
          <p:nvPr/>
        </p:nvSpPr>
        <p:spPr>
          <a:xfrm>
            <a:off x="5867400" y="4343400"/>
            <a:ext cx="1219200" cy="68580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style>
          <a:lnRef idx="1">
            <a:schemeClr val="accent3"/>
          </a:lnRef>
          <a:fillRef idx="2">
            <a:schemeClr val="accent3"/>
          </a:fillRef>
          <a:effectRef idx="1">
            <a:schemeClr val="accent3"/>
          </a:effectRef>
          <a:fontRef idx="minor">
            <a:schemeClr val="dk1"/>
          </a:fontRef>
        </p:style>
        <p:txBody>
          <a:bodyPr/>
          <a:lstStyle/>
          <a:p>
            <a:pPr algn="ctr"/>
            <a:r>
              <a:rPr lang="en-US" b="1" dirty="0" smtClean="0">
                <a:solidFill>
                  <a:schemeClr val="tx1"/>
                </a:solidFill>
              </a:rPr>
              <a:t>View Student Information</a:t>
            </a:r>
            <a:endParaRPr lang="en-US" b="1" dirty="0">
              <a:solidFill>
                <a:schemeClr val="tx1"/>
              </a:solidFill>
            </a:endParaRPr>
          </a:p>
        </p:txBody>
      </p:sp>
      <p:pic>
        <p:nvPicPr>
          <p:cNvPr id="10242" name="Picture 2"/>
          <p:cNvPicPr>
            <a:picLocks noGrp="1" noChangeAspect="1" noChangeArrowheads="1"/>
          </p:cNvPicPr>
          <p:nvPr>
            <p:ph idx="1"/>
          </p:nvPr>
        </p:nvPicPr>
        <p:blipFill>
          <a:blip r:embed="rId2"/>
          <a:srcRect/>
          <a:stretch>
            <a:fillRect/>
          </a:stretch>
        </p:blipFill>
        <p:spPr bwMode="auto">
          <a:xfrm>
            <a:off x="457200" y="2163763"/>
            <a:ext cx="8229600"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990600"/>
          </a:xfrm>
        </p:spPr>
        <p:style>
          <a:lnRef idx="0">
            <a:schemeClr val="accent3"/>
          </a:lnRef>
          <a:fillRef idx="3">
            <a:schemeClr val="accent3"/>
          </a:fillRef>
          <a:effectRef idx="3">
            <a:schemeClr val="accent3"/>
          </a:effectRef>
          <a:fontRef idx="minor">
            <a:schemeClr val="lt1"/>
          </a:fontRef>
        </p:style>
        <p:txBody>
          <a:bodyPr/>
          <a:lstStyle/>
          <a:p>
            <a:pPr algn="ctr"/>
            <a:r>
              <a:rPr lang="en-US" dirty="0" smtClean="0"/>
              <a:t>Index Page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533400" y="2057400"/>
            <a:ext cx="8229600" cy="4389437"/>
          </a:xfrm>
          <a:prstGeom prst="rect">
            <a:avLst/>
          </a:prstGeom>
          <a:noFill/>
          <a:ln w="9525">
            <a:noFill/>
            <a:miter lim="800000"/>
            <a:headEnd/>
            <a:tailEnd/>
          </a:ln>
          <a:effectLst/>
        </p:spPr>
      </p:pic>
      <p:sp>
        <p:nvSpPr>
          <p:cNvPr id="4" name="Left Arrow 3"/>
          <p:cNvSpPr/>
          <p:nvPr/>
        </p:nvSpPr>
        <p:spPr>
          <a:xfrm>
            <a:off x="4495800" y="2590800"/>
            <a:ext cx="1295400" cy="53340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a:solidFill>
            <a:schemeClr val="bg2">
              <a:lumMod val="50000"/>
            </a:schemeClr>
          </a:solidFill>
        </p:spPr>
        <p:style>
          <a:lnRef idx="0">
            <a:schemeClr val="accent2"/>
          </a:lnRef>
          <a:fillRef idx="3">
            <a:schemeClr val="accent2"/>
          </a:fillRef>
          <a:effectRef idx="3">
            <a:schemeClr val="accent2"/>
          </a:effectRef>
          <a:fontRef idx="minor">
            <a:schemeClr val="lt1"/>
          </a:fontRef>
        </p:style>
        <p:txBody>
          <a:bodyPr/>
          <a:lstStyle/>
          <a:p>
            <a:pPr algn="ctr"/>
            <a:r>
              <a:rPr lang="en-US" dirty="0" smtClean="0"/>
              <a:t>Admin Login Page</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457200" y="2133600"/>
            <a:ext cx="8229600" cy="4389437"/>
          </a:xfrm>
          <a:prstGeom prst="rect">
            <a:avLst/>
          </a:prstGeom>
          <a:noFill/>
          <a:ln w="9525">
            <a:noFill/>
            <a:miter lim="800000"/>
            <a:headEnd/>
            <a:tailEnd/>
          </a:ln>
          <a:effectLst/>
        </p:spPr>
      </p:pic>
      <p:sp>
        <p:nvSpPr>
          <p:cNvPr id="4" name="Right Arrow 3"/>
          <p:cNvSpPr/>
          <p:nvPr/>
        </p:nvSpPr>
        <p:spPr>
          <a:xfrm>
            <a:off x="3429000" y="4267200"/>
            <a:ext cx="1752600" cy="838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Login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90600"/>
          </a:xfrm>
        </p:spPr>
        <p:style>
          <a:lnRef idx="0">
            <a:schemeClr val="accent3"/>
          </a:lnRef>
          <a:fillRef idx="3">
            <a:schemeClr val="accent3"/>
          </a:fillRef>
          <a:effectRef idx="3">
            <a:schemeClr val="accent3"/>
          </a:effectRef>
          <a:fontRef idx="minor">
            <a:schemeClr val="lt1"/>
          </a:fontRef>
        </p:style>
        <p:txBody>
          <a:bodyPr/>
          <a:lstStyle/>
          <a:p>
            <a:pPr algn="ctr"/>
            <a:r>
              <a:rPr lang="en-US" dirty="0" smtClean="0"/>
              <a:t>ADMIN PANEL</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457200" y="2133600"/>
            <a:ext cx="8229600"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1008888"/>
          </a:xfrm>
        </p:spPr>
        <p:style>
          <a:lnRef idx="0">
            <a:schemeClr val="accent5"/>
          </a:lnRef>
          <a:fillRef idx="3">
            <a:schemeClr val="accent5"/>
          </a:fillRef>
          <a:effectRef idx="3">
            <a:schemeClr val="accent5"/>
          </a:effectRef>
          <a:fontRef idx="minor">
            <a:schemeClr val="lt1"/>
          </a:fontRef>
        </p:style>
        <p:txBody>
          <a:bodyPr/>
          <a:lstStyle/>
          <a:p>
            <a:pPr algn="ctr"/>
            <a:r>
              <a:rPr lang="en-US" dirty="0" smtClean="0"/>
              <a:t>ADD STUDENT</a:t>
            </a:r>
            <a:endParaRPr lang="en-US" dirty="0"/>
          </a:p>
        </p:txBody>
      </p:sp>
      <p:sp>
        <p:nvSpPr>
          <p:cNvPr id="6" name="Left Arrow 5"/>
          <p:cNvSpPr/>
          <p:nvPr/>
        </p:nvSpPr>
        <p:spPr>
          <a:xfrm>
            <a:off x="1295400" y="3200400"/>
            <a:ext cx="1219200" cy="45720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Click Add Stu</a:t>
            </a:r>
            <a:endParaRPr lang="en-US" sz="1100" dirty="0">
              <a:solidFill>
                <a:schemeClr val="bg1"/>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429815" y="2057400"/>
            <a:ext cx="8131969" cy="4572000"/>
          </a:xfrm>
          <a:prstGeom prst="rect">
            <a:avLst/>
          </a:prstGeom>
          <a:noFill/>
          <a:ln w="9525">
            <a:noFill/>
            <a:miter lim="800000"/>
            <a:headEnd/>
            <a:tailEnd/>
          </a:ln>
          <a:effectLst/>
        </p:spPr>
      </p:pic>
      <p:sp>
        <p:nvSpPr>
          <p:cNvPr id="7" name="Left Arrow 6"/>
          <p:cNvSpPr/>
          <p:nvPr/>
        </p:nvSpPr>
        <p:spPr>
          <a:xfrm>
            <a:off x="1371600" y="3200400"/>
            <a:ext cx="14478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a:solidFill>
                    <a:srgbClr val="FF0000"/>
                  </a:solidFill>
                </a:ln>
                <a:solidFill>
                  <a:srgbClr val="FF0000"/>
                </a:solidFill>
              </a:rPr>
              <a:t>Click  add </a:t>
            </a:r>
            <a:r>
              <a:rPr lang="en-US" dirty="0" err="1" smtClean="0">
                <a:ln>
                  <a:solidFill>
                    <a:srgbClr val="FF0000"/>
                  </a:solidFill>
                </a:ln>
                <a:solidFill>
                  <a:srgbClr val="FF0000"/>
                </a:solidFill>
              </a:rPr>
              <a:t>stu</a:t>
            </a:r>
            <a:r>
              <a:rPr lang="en-US" dirty="0" smtClean="0">
                <a:ln>
                  <a:solidFill>
                    <a:srgbClr val="FF0000"/>
                  </a:solidFill>
                </a:ln>
                <a:solidFill>
                  <a:srgbClr val="FF0000"/>
                </a:solidFill>
              </a:rPr>
              <a:t> </a:t>
            </a:r>
            <a:endParaRPr lang="en-US" dirty="0">
              <a:ln>
                <a:solidFill>
                  <a:srgbClr val="FF0000"/>
                </a:solidFill>
              </a:ln>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1008888"/>
          </a:xfrm>
        </p:spPr>
        <p:style>
          <a:lnRef idx="0">
            <a:schemeClr val="accent5"/>
          </a:lnRef>
          <a:fillRef idx="3">
            <a:schemeClr val="accent5"/>
          </a:fillRef>
          <a:effectRef idx="3">
            <a:schemeClr val="accent5"/>
          </a:effectRef>
          <a:fontRef idx="minor">
            <a:schemeClr val="lt1"/>
          </a:fontRef>
        </p:style>
        <p:txBody>
          <a:bodyPr/>
          <a:lstStyle/>
          <a:p>
            <a:pPr algn="ctr"/>
            <a:r>
              <a:rPr lang="en-US" dirty="0" smtClean="0"/>
              <a:t>ADD STUDENT</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381000" y="2057400"/>
            <a:ext cx="82296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style>
          <a:lnRef idx="0">
            <a:schemeClr val="accent4"/>
          </a:lnRef>
          <a:fillRef idx="3">
            <a:schemeClr val="accent4"/>
          </a:fillRef>
          <a:effectRef idx="3">
            <a:schemeClr val="accent4"/>
          </a:effectRef>
          <a:fontRef idx="minor">
            <a:schemeClr val="lt1"/>
          </a:fontRef>
        </p:style>
        <p:txBody>
          <a:bodyPr/>
          <a:lstStyle/>
          <a:p>
            <a:pPr algn="ctr"/>
            <a:r>
              <a:rPr lang="en-US" dirty="0" smtClean="0"/>
              <a:t>VIEW ALL STUDENT</a:t>
            </a:r>
            <a:endParaRPr lang="en-US" dirty="0"/>
          </a:p>
        </p:txBody>
      </p:sp>
      <p:sp>
        <p:nvSpPr>
          <p:cNvPr id="6" name="Rectangle 5"/>
          <p:cNvSpPr/>
          <p:nvPr/>
        </p:nvSpPr>
        <p:spPr>
          <a:xfrm>
            <a:off x="533400" y="3657600"/>
            <a:ext cx="1905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506015" y="2133600"/>
            <a:ext cx="8131969" cy="4572000"/>
          </a:xfrm>
          <a:prstGeom prst="rect">
            <a:avLst/>
          </a:prstGeom>
          <a:noFill/>
          <a:ln w="9525">
            <a:noFill/>
            <a:miter lim="800000"/>
            <a:headEnd/>
            <a:tailEnd/>
          </a:ln>
          <a:effectLst/>
        </p:spPr>
      </p:pic>
      <p:sp>
        <p:nvSpPr>
          <p:cNvPr id="7" name="Left Arrow 6"/>
          <p:cNvSpPr/>
          <p:nvPr/>
        </p:nvSpPr>
        <p:spPr>
          <a:xfrm>
            <a:off x="1219200" y="3276600"/>
            <a:ext cx="1066800" cy="38100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All Student</a:t>
            </a:r>
            <a:endParaRPr lang="en-US" sz="1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914400"/>
          </a:xfrm>
        </p:spPr>
        <p:style>
          <a:lnRef idx="0">
            <a:schemeClr val="accent1"/>
          </a:lnRef>
          <a:fillRef idx="3">
            <a:schemeClr val="accent1"/>
          </a:fillRef>
          <a:effectRef idx="3">
            <a:schemeClr val="accent1"/>
          </a:effectRef>
          <a:fontRef idx="minor">
            <a:schemeClr val="lt1"/>
          </a:fontRef>
        </p:style>
        <p:txBody>
          <a:bodyPr>
            <a:normAutofit/>
          </a:bodyPr>
          <a:lstStyle/>
          <a:p>
            <a:r>
              <a:rPr lang="en-US" dirty="0" smtClean="0">
                <a:latin typeface="Constantia (Body)"/>
              </a:rPr>
              <a:t>Update and Delete Student</a:t>
            </a:r>
            <a:endParaRPr lang="en-US" dirty="0">
              <a:latin typeface="Constantia (Body)"/>
            </a:endParaRPr>
          </a:p>
        </p:txBody>
      </p:sp>
      <p:pic>
        <p:nvPicPr>
          <p:cNvPr id="6147" name="Picture 3"/>
          <p:cNvPicPr>
            <a:picLocks noGrp="1" noChangeAspect="1" noChangeArrowheads="1"/>
          </p:cNvPicPr>
          <p:nvPr>
            <p:ph idx="1"/>
          </p:nvPr>
        </p:nvPicPr>
        <p:blipFill>
          <a:blip r:embed="rId2"/>
          <a:srcRect/>
          <a:stretch>
            <a:fillRect/>
          </a:stretch>
        </p:blipFill>
        <p:spPr bwMode="auto">
          <a:xfrm>
            <a:off x="457200" y="2002509"/>
            <a:ext cx="8229600" cy="4626891"/>
          </a:xfrm>
          <a:prstGeom prst="rect">
            <a:avLst/>
          </a:prstGeom>
          <a:noFill/>
          <a:ln w="9525">
            <a:noFill/>
            <a:miter lim="800000"/>
            <a:headEnd/>
            <a:tailEnd/>
          </a:ln>
          <a:effectLst/>
        </p:spPr>
      </p:pic>
      <p:sp>
        <p:nvSpPr>
          <p:cNvPr id="7" name="Left Arrow 6"/>
          <p:cNvSpPr/>
          <p:nvPr/>
        </p:nvSpPr>
        <p:spPr>
          <a:xfrm>
            <a:off x="8534400" y="4343400"/>
            <a:ext cx="762000" cy="53340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Edit</a:t>
            </a:r>
            <a:endParaRPr lang="en-US"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oper Black" pitchFamily="18" charset="0"/>
              </a:rPr>
              <a:t>ENROLLMENT SYSTEM</a:t>
            </a:r>
            <a:endParaRPr lang="en-US" dirty="0">
              <a:latin typeface="Cooper Black" pitchFamily="18" charset="0"/>
            </a:endParaRPr>
          </a:p>
        </p:txBody>
      </p:sp>
      <p:sp>
        <p:nvSpPr>
          <p:cNvPr id="3" name="Content Placeholder 2"/>
          <p:cNvSpPr>
            <a:spLocks noGrp="1"/>
          </p:cNvSpPr>
          <p:nvPr>
            <p:ph idx="1"/>
          </p:nvPr>
        </p:nvSpPr>
        <p:spPr/>
        <p:txBody>
          <a:bodyPr>
            <a:normAutofit fontScale="70000" lnSpcReduction="20000"/>
          </a:bodyPr>
          <a:lstStyle/>
          <a:p>
            <a:pPr algn="ctr">
              <a:buNone/>
            </a:pPr>
            <a:r>
              <a:rPr lang="en-US" sz="3200" dirty="0" smtClean="0">
                <a:solidFill>
                  <a:schemeClr val="bg2">
                    <a:lumMod val="50000"/>
                  </a:schemeClr>
                </a:solidFill>
                <a:latin typeface="Cooper Black" pitchFamily="18" charset="0"/>
              </a:rPr>
              <a:t>Presenter</a:t>
            </a:r>
          </a:p>
          <a:p>
            <a:pPr algn="ctr">
              <a:buNone/>
            </a:pPr>
            <a:endParaRPr lang="en-US" sz="1700" dirty="0" smtClean="0">
              <a:solidFill>
                <a:schemeClr val="bg2">
                  <a:lumMod val="50000"/>
                </a:schemeClr>
              </a:solidFill>
              <a:latin typeface="Cooper Black" pitchFamily="18" charset="0"/>
            </a:endParaRPr>
          </a:p>
          <a:p>
            <a:pPr algn="ctr">
              <a:buNone/>
            </a:pPr>
            <a:r>
              <a:rPr lang="en-US" sz="3200" dirty="0" smtClean="0">
                <a:solidFill>
                  <a:schemeClr val="bg2">
                    <a:lumMod val="50000"/>
                  </a:schemeClr>
                </a:solidFill>
                <a:latin typeface="Cooper Black" pitchFamily="18" charset="0"/>
              </a:rPr>
              <a:t>Md. </a:t>
            </a:r>
            <a:r>
              <a:rPr lang="en-US" sz="3200" dirty="0" err="1" smtClean="0">
                <a:solidFill>
                  <a:schemeClr val="bg2">
                    <a:lumMod val="50000"/>
                  </a:schemeClr>
                </a:solidFill>
                <a:latin typeface="Cooper Black" pitchFamily="18" charset="0"/>
              </a:rPr>
              <a:t>Towhidul</a:t>
            </a:r>
            <a:r>
              <a:rPr lang="en-US" sz="3200" dirty="0" smtClean="0">
                <a:solidFill>
                  <a:schemeClr val="bg2">
                    <a:lumMod val="50000"/>
                  </a:schemeClr>
                </a:solidFill>
                <a:latin typeface="Cooper Black" pitchFamily="18" charset="0"/>
              </a:rPr>
              <a:t> Islam</a:t>
            </a:r>
          </a:p>
          <a:p>
            <a:pPr algn="ctr">
              <a:buNone/>
            </a:pPr>
            <a:r>
              <a:rPr lang="en-US" sz="3200" dirty="0" err="1" smtClean="0">
                <a:solidFill>
                  <a:schemeClr val="bg2">
                    <a:lumMod val="50000"/>
                  </a:schemeClr>
                </a:solidFill>
                <a:latin typeface="Cooper Black" pitchFamily="18" charset="0"/>
              </a:rPr>
              <a:t>Shrouve</a:t>
            </a:r>
            <a:r>
              <a:rPr lang="en-US" sz="3200" dirty="0" smtClean="0">
                <a:solidFill>
                  <a:schemeClr val="bg2">
                    <a:lumMod val="50000"/>
                  </a:schemeClr>
                </a:solidFill>
                <a:latin typeface="Cooper Black" pitchFamily="18" charset="0"/>
              </a:rPr>
              <a:t> </a:t>
            </a:r>
            <a:r>
              <a:rPr lang="en-US" sz="3200" dirty="0" err="1" smtClean="0">
                <a:solidFill>
                  <a:schemeClr val="bg2">
                    <a:lumMod val="50000"/>
                  </a:schemeClr>
                </a:solidFill>
                <a:latin typeface="Cooper Black" pitchFamily="18" charset="0"/>
              </a:rPr>
              <a:t>Jamil</a:t>
            </a:r>
            <a:r>
              <a:rPr lang="en-US" sz="3200" dirty="0" smtClean="0">
                <a:solidFill>
                  <a:schemeClr val="bg2">
                    <a:lumMod val="50000"/>
                  </a:schemeClr>
                </a:solidFill>
                <a:latin typeface="Cooper Black" pitchFamily="18" charset="0"/>
              </a:rPr>
              <a:t> </a:t>
            </a:r>
            <a:r>
              <a:rPr lang="en-US" sz="3200" dirty="0" err="1" smtClean="0">
                <a:solidFill>
                  <a:schemeClr val="bg2">
                    <a:lumMod val="50000"/>
                  </a:schemeClr>
                </a:solidFill>
                <a:latin typeface="Cooper Black" pitchFamily="18" charset="0"/>
              </a:rPr>
              <a:t>Biswhs</a:t>
            </a:r>
            <a:endParaRPr lang="en-US" sz="3200" dirty="0" smtClean="0">
              <a:solidFill>
                <a:schemeClr val="bg2">
                  <a:lumMod val="50000"/>
                </a:schemeClr>
              </a:solidFill>
              <a:latin typeface="Cooper Black" pitchFamily="18" charset="0"/>
            </a:endParaRPr>
          </a:p>
          <a:p>
            <a:pPr algn="ctr">
              <a:buNone/>
            </a:pPr>
            <a:endParaRPr lang="en-US" sz="3200" dirty="0" smtClean="0">
              <a:solidFill>
                <a:schemeClr val="bg2">
                  <a:lumMod val="50000"/>
                </a:schemeClr>
              </a:solidFill>
              <a:latin typeface="Cooper Black" pitchFamily="18" charset="0"/>
            </a:endParaRPr>
          </a:p>
          <a:p>
            <a:pPr algn="ctr">
              <a:buNone/>
            </a:pPr>
            <a:r>
              <a:rPr lang="en-US" sz="3200" dirty="0" smtClean="0">
                <a:solidFill>
                  <a:schemeClr val="bg2">
                    <a:lumMod val="50000"/>
                  </a:schemeClr>
                </a:solidFill>
                <a:latin typeface="Cooper Black" pitchFamily="18" charset="0"/>
              </a:rPr>
              <a:t>Subject: Software Engineering Practical</a:t>
            </a:r>
          </a:p>
          <a:p>
            <a:pPr algn="ctr">
              <a:buNone/>
            </a:pPr>
            <a:endParaRPr lang="en-US" sz="1400" dirty="0" smtClean="0">
              <a:solidFill>
                <a:schemeClr val="bg2">
                  <a:lumMod val="50000"/>
                </a:schemeClr>
              </a:solidFill>
              <a:latin typeface="Cooper Black" pitchFamily="18" charset="0"/>
            </a:endParaRPr>
          </a:p>
          <a:p>
            <a:pPr algn="ctr">
              <a:buNone/>
            </a:pPr>
            <a:r>
              <a:rPr lang="en-US" sz="3200" dirty="0" smtClean="0">
                <a:solidFill>
                  <a:schemeClr val="bg2">
                    <a:lumMod val="50000"/>
                  </a:schemeClr>
                </a:solidFill>
                <a:latin typeface="Cooper Black" pitchFamily="18" charset="0"/>
              </a:rPr>
              <a:t>(CSE-322)</a:t>
            </a:r>
          </a:p>
          <a:p>
            <a:pPr algn="ctr">
              <a:buNone/>
            </a:pPr>
            <a:endParaRPr lang="en-US" sz="1600" dirty="0" smtClean="0">
              <a:solidFill>
                <a:schemeClr val="bg2">
                  <a:lumMod val="50000"/>
                </a:schemeClr>
              </a:solidFill>
              <a:latin typeface="Cooper Black" pitchFamily="18" charset="0"/>
            </a:endParaRPr>
          </a:p>
          <a:p>
            <a:pPr algn="ctr">
              <a:buNone/>
            </a:pPr>
            <a:r>
              <a:rPr lang="en-US" sz="3200" dirty="0" smtClean="0">
                <a:solidFill>
                  <a:schemeClr val="bg2">
                    <a:lumMod val="50000"/>
                  </a:schemeClr>
                </a:solidFill>
                <a:latin typeface="Cooper Black" pitchFamily="18" charset="0"/>
              </a:rPr>
              <a:t>Session: 2015-2016</a:t>
            </a:r>
          </a:p>
          <a:p>
            <a:pPr algn="ctr">
              <a:buNone/>
            </a:pPr>
            <a:endParaRPr lang="en-US" sz="3200" dirty="0" smtClean="0">
              <a:solidFill>
                <a:schemeClr val="bg2">
                  <a:lumMod val="50000"/>
                </a:schemeClr>
              </a:solidFill>
              <a:latin typeface="Cooper Black" pitchFamily="18" charset="0"/>
            </a:endParaRPr>
          </a:p>
          <a:p>
            <a:pPr algn="ctr">
              <a:buNone/>
            </a:pPr>
            <a:r>
              <a:rPr lang="en-US" sz="3200" dirty="0" smtClean="0">
                <a:solidFill>
                  <a:schemeClr val="bg2">
                    <a:lumMod val="50000"/>
                  </a:schemeClr>
                </a:solidFill>
                <a:latin typeface="Cooper Black" pitchFamily="18" charset="0"/>
              </a:rPr>
              <a:t>Department: CSE(6TH semester)</a:t>
            </a:r>
          </a:p>
          <a:p>
            <a:pPr algn="ctr">
              <a:buNone/>
            </a:pPr>
            <a:endParaRPr lang="en-US" sz="1600" dirty="0" smtClean="0">
              <a:solidFill>
                <a:schemeClr val="bg2">
                  <a:lumMod val="50000"/>
                </a:schemeClr>
              </a:solidFill>
              <a:latin typeface="Cooper Black" pitchFamily="18" charset="0"/>
            </a:endParaRPr>
          </a:p>
          <a:p>
            <a:pPr algn="ctr">
              <a:buNone/>
            </a:pPr>
            <a:r>
              <a:rPr lang="en-US" sz="3200" dirty="0" smtClean="0">
                <a:solidFill>
                  <a:schemeClr val="bg2">
                    <a:lumMod val="50000"/>
                  </a:schemeClr>
                </a:solidFill>
                <a:latin typeface="Cooper Black" pitchFamily="18" charset="0"/>
              </a:rPr>
              <a:t>Roll:324,309</a:t>
            </a:r>
            <a:endParaRPr lang="en-US" sz="3200" dirty="0">
              <a:solidFill>
                <a:schemeClr val="bg2">
                  <a:lumMod val="50000"/>
                </a:schemeClr>
              </a:solidFill>
              <a:latin typeface="Cooper Black"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pPr algn="ctr"/>
            <a:r>
              <a:rPr lang="en-US" dirty="0" err="1" smtClean="0"/>
              <a:t>Upadate</a:t>
            </a:r>
            <a:r>
              <a:rPr lang="en-US" dirty="0" smtClean="0"/>
              <a:t> Student Info</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457200" y="1935163"/>
            <a:ext cx="8229600"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style>
          <a:lnRef idx="1">
            <a:schemeClr val="accent6"/>
          </a:lnRef>
          <a:fillRef idx="2">
            <a:schemeClr val="accent6"/>
          </a:fillRef>
          <a:effectRef idx="1">
            <a:schemeClr val="accent6"/>
          </a:effectRef>
          <a:fontRef idx="minor">
            <a:schemeClr val="dk1"/>
          </a:fontRef>
        </p:style>
        <p:txBody>
          <a:bodyPr/>
          <a:lstStyle/>
          <a:p>
            <a:pPr algn="ctr"/>
            <a:r>
              <a:rPr lang="en-US" dirty="0" smtClean="0"/>
              <a:t>ALL USERS</a:t>
            </a:r>
            <a:endParaRPr lang="en-US" dirty="0"/>
          </a:p>
        </p:txBody>
      </p:sp>
      <p:pic>
        <p:nvPicPr>
          <p:cNvPr id="7171" name="Picture 3"/>
          <p:cNvPicPr>
            <a:picLocks noGrp="1" noChangeAspect="1" noChangeArrowheads="1"/>
          </p:cNvPicPr>
          <p:nvPr>
            <p:ph idx="1"/>
          </p:nvPr>
        </p:nvPicPr>
        <p:blipFill>
          <a:blip r:embed="rId2"/>
          <a:srcRect/>
          <a:stretch>
            <a:fillRect/>
          </a:stretch>
        </p:blipFill>
        <p:spPr bwMode="auto">
          <a:xfrm>
            <a:off x="457200" y="2133600"/>
            <a:ext cx="8229600" cy="4389438"/>
          </a:xfrm>
          <a:prstGeom prst="rect">
            <a:avLst/>
          </a:prstGeom>
          <a:noFill/>
          <a:ln w="9525">
            <a:noFill/>
            <a:miter lim="800000"/>
            <a:headEnd/>
            <a:tailEnd/>
          </a:ln>
          <a:effectLst/>
        </p:spPr>
      </p:pic>
      <p:sp>
        <p:nvSpPr>
          <p:cNvPr id="5" name="Left Arrow 4"/>
          <p:cNvSpPr/>
          <p:nvPr/>
        </p:nvSpPr>
        <p:spPr>
          <a:xfrm>
            <a:off x="2743200" y="2514600"/>
            <a:ext cx="1066800" cy="38100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Click Profile</a:t>
            </a:r>
            <a:endParaRPr lang="en-US" sz="1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style>
          <a:lnRef idx="0">
            <a:schemeClr val="accent6"/>
          </a:lnRef>
          <a:fillRef idx="3">
            <a:schemeClr val="accent6"/>
          </a:fillRef>
          <a:effectRef idx="3">
            <a:schemeClr val="accent6"/>
          </a:effectRef>
          <a:fontRef idx="minor">
            <a:schemeClr val="lt1"/>
          </a:fontRef>
        </p:style>
        <p:txBody>
          <a:bodyPr/>
          <a:lstStyle/>
          <a:p>
            <a:pPr algn="ctr"/>
            <a:r>
              <a:rPr lang="en-US" dirty="0" smtClean="0"/>
              <a:t>Add Users</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668372" y="2133600"/>
            <a:ext cx="7807256" cy="43894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style>
          <a:lnRef idx="1">
            <a:schemeClr val="accent3"/>
          </a:lnRef>
          <a:fillRef idx="3">
            <a:schemeClr val="accent3"/>
          </a:fillRef>
          <a:effectRef idx="2">
            <a:schemeClr val="accent3"/>
          </a:effectRef>
          <a:fontRef idx="minor">
            <a:schemeClr val="lt1"/>
          </a:fontRef>
        </p:style>
        <p:txBody>
          <a:bodyPr>
            <a:noAutofit/>
          </a:bodyPr>
          <a:lstStyle/>
          <a:p>
            <a:pPr algn="ctr"/>
            <a:r>
              <a:rPr lang="en-US" sz="4800" dirty="0" smtClean="0"/>
              <a:t>View Profile And Update</a:t>
            </a:r>
            <a:endParaRPr lang="en-US" sz="4800" dirty="0"/>
          </a:p>
        </p:txBody>
      </p:sp>
      <p:sp>
        <p:nvSpPr>
          <p:cNvPr id="6" name="Rectangle 5"/>
          <p:cNvSpPr/>
          <p:nvPr/>
        </p:nvSpPr>
        <p:spPr>
          <a:xfrm>
            <a:off x="2057400" y="2590800"/>
            <a:ext cx="8382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457200" y="2163763"/>
            <a:ext cx="8229600" cy="4389437"/>
          </a:xfrm>
          <a:prstGeom prst="rect">
            <a:avLst/>
          </a:prstGeom>
          <a:noFill/>
          <a:ln w="9525">
            <a:noFill/>
            <a:miter lim="800000"/>
            <a:headEnd/>
            <a:tailEnd/>
          </a:ln>
          <a:effectLst/>
        </p:spPr>
      </p:pic>
      <p:sp>
        <p:nvSpPr>
          <p:cNvPr id="7" name="Rectangle 6"/>
          <p:cNvSpPr/>
          <p:nvPr/>
        </p:nvSpPr>
        <p:spPr>
          <a:xfrm>
            <a:off x="1676400" y="2590800"/>
            <a:ext cx="685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style>
          <a:lnRef idx="0">
            <a:schemeClr val="accent1"/>
          </a:lnRef>
          <a:fillRef idx="3">
            <a:schemeClr val="accent1"/>
          </a:fillRef>
          <a:effectRef idx="3">
            <a:schemeClr val="accent1"/>
          </a:effectRef>
          <a:fontRef idx="minor">
            <a:schemeClr val="lt1"/>
          </a:fontRef>
        </p:style>
        <p:txBody>
          <a:bodyPr/>
          <a:lstStyle/>
          <a:p>
            <a:pPr algn="ctr"/>
            <a:r>
              <a:rPr lang="en-US" dirty="0" smtClean="0"/>
              <a:t>Future Plan</a:t>
            </a:r>
            <a:endParaRPr lang="en-US" dirty="0"/>
          </a:p>
        </p:txBody>
      </p:sp>
      <p:sp>
        <p:nvSpPr>
          <p:cNvPr id="3" name="Content Placeholder 2"/>
          <p:cNvSpPr>
            <a:spLocks noGrp="1"/>
          </p:cNvSpPr>
          <p:nvPr>
            <p:ph idx="1"/>
          </p:nvPr>
        </p:nvSpPr>
        <p:spPr>
          <a:xfrm>
            <a:off x="457200" y="2164080"/>
            <a:ext cx="8229600" cy="4389120"/>
          </a:xfrm>
        </p:spPr>
        <p:txBody>
          <a:bodyPr/>
          <a:lstStyle/>
          <a:p>
            <a:r>
              <a:rPr lang="en-US" dirty="0" smtClean="0"/>
              <a:t>In future, we </a:t>
            </a:r>
            <a:r>
              <a:rPr lang="en-US" dirty="0" err="1" smtClean="0"/>
              <a:t>develope</a:t>
            </a:r>
            <a:r>
              <a:rPr lang="en-US" dirty="0" smtClean="0"/>
              <a:t> our software ‍so that we can get used to our college work.</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lstStyle/>
          <a:p>
            <a:pPr algn="ctr"/>
            <a:r>
              <a:rPr lang="en-US" dirty="0" smtClean="0"/>
              <a:t>Limitation/Problem</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Student can not log in if admin did not logged in.</a:t>
            </a:r>
          </a:p>
          <a:p>
            <a:pPr>
              <a:buFont typeface="Wingdings" pitchFamily="2" charset="2"/>
              <a:buChar char="Ø"/>
            </a:pPr>
            <a:r>
              <a:rPr lang="en-US" dirty="0" smtClean="0"/>
              <a:t> When we update student information then the photo need to upload again.</a:t>
            </a:r>
          </a:p>
          <a:p>
            <a:pPr>
              <a:buFont typeface="Wingdings" pitchFamily="2" charset="2"/>
              <a:buChar char="Ø"/>
            </a:pPr>
            <a:r>
              <a:rPr lang="en-US" dirty="0" smtClean="0"/>
              <a:t>Header location Cannot Properly Work.</a:t>
            </a:r>
          </a:p>
          <a:p>
            <a:pPr>
              <a:buFont typeface="Wingdings" pitchFamily="2" charset="2"/>
              <a:buChar char="Ø"/>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pPr algn="ctr"/>
            <a:r>
              <a:rPr lang="en-US" dirty="0" err="1" smtClean="0"/>
              <a:t>Colclusion</a:t>
            </a:r>
            <a:endParaRPr lang="en-US" dirty="0"/>
          </a:p>
        </p:txBody>
      </p:sp>
      <p:sp>
        <p:nvSpPr>
          <p:cNvPr id="3" name="Content Placeholder 2"/>
          <p:cNvSpPr>
            <a:spLocks noGrp="1"/>
          </p:cNvSpPr>
          <p:nvPr>
            <p:ph idx="1"/>
          </p:nvPr>
        </p:nvSpPr>
        <p:spPr/>
        <p:txBody>
          <a:bodyPr>
            <a:normAutofit/>
          </a:bodyPr>
          <a:lstStyle/>
          <a:p>
            <a:pPr algn="just">
              <a:buNone/>
            </a:pPr>
            <a:r>
              <a:rPr lang="en-US" sz="2000" dirty="0" smtClean="0">
                <a:latin typeface="Times New Roman" pitchFamily="18" charset="0"/>
                <a:cs typeface="Times New Roman" pitchFamily="18" charset="0"/>
              </a:rPr>
              <a:t>    Implementing the Enrollment System, the registration procedure has been simplified. Previously student had to go door to door in order to get the documents acknowledged from the concerned officials whereas the currently developed system offers an efficient way to perform these operations. The students can access the registration portal online either from a computer or a smart phone, and fill the necessary information and submit it for further approval. This web application provides us with ease of access, user friendliness and transparency. On the other hand, from organizations viewpoint, it helps in maintaining transparency, data consistency, data accessibility and easy maintenance.</a:t>
            </a:r>
          </a:p>
          <a:p>
            <a:pPr>
              <a:buNone/>
            </a:pP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style>
          <a:lnRef idx="1">
            <a:schemeClr val="accent3"/>
          </a:lnRef>
          <a:fillRef idx="3">
            <a:schemeClr val="accent3"/>
          </a:fillRef>
          <a:effectRef idx="2">
            <a:schemeClr val="accent3"/>
          </a:effectRef>
          <a:fontRef idx="minor">
            <a:schemeClr val="lt1"/>
          </a:fontRef>
        </p:style>
        <p:txBody>
          <a:bodyPr/>
          <a:lstStyle/>
          <a:p>
            <a:pPr algn="ctr"/>
            <a:r>
              <a:rPr lang="en-US" dirty="0" smtClean="0"/>
              <a:t>Introduction</a:t>
            </a:r>
            <a:endParaRPr lang="en-US" dirty="0"/>
          </a:p>
        </p:txBody>
      </p:sp>
      <p:sp>
        <p:nvSpPr>
          <p:cNvPr id="3" name="Content Placeholder 2"/>
          <p:cNvSpPr>
            <a:spLocks noGrp="1"/>
          </p:cNvSpPr>
          <p:nvPr>
            <p:ph idx="1"/>
          </p:nvPr>
        </p:nvSpPr>
        <p:spPr>
          <a:xfrm>
            <a:off x="457200" y="2316480"/>
            <a:ext cx="8229600" cy="4389120"/>
          </a:xfrm>
        </p:spPr>
        <p:txBody>
          <a:bodyPr>
            <a:normAutofit/>
          </a:bodyPr>
          <a:lstStyle/>
          <a:p>
            <a:r>
              <a:rPr lang="en-US" sz="2200" dirty="0" smtClean="0">
                <a:latin typeface="+mj-lt"/>
              </a:rPr>
              <a:t>Enrollment system is one of the most important and evident, not only in a university, but also in lower levels of education. An accurate and efficient enrollment records helps to ensure a good impression of the institution on possible enrollees encouraging them to matriculate in the institution. The purpose of an enrollment process is to provide a means for staffs and the faculty to write down data that are essential to enrollment. As the enrollees increase every year, the enrollment procedures become harder and harder to deal. The amount of information that needs to be jot down also increases. This only serves to slower process and confusion among the staffs and faculty.</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ooper Black" pitchFamily="18" charset="0"/>
              </a:rPr>
              <a:t>OBJECTIVE</a:t>
            </a:r>
            <a:endParaRPr lang="en-US" dirty="0">
              <a:latin typeface="Cooper Black" pitchFamily="18" charset="0"/>
            </a:endParaRPr>
          </a:p>
        </p:txBody>
      </p:sp>
      <p:cxnSp>
        <p:nvCxnSpPr>
          <p:cNvPr id="5" name="Straight Connector 4"/>
          <p:cNvCxnSpPr/>
          <p:nvPr/>
        </p:nvCxnSpPr>
        <p:spPr>
          <a:xfrm>
            <a:off x="2286000" y="1828800"/>
            <a:ext cx="441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Content Placeholder 6"/>
          <p:cNvSpPr>
            <a:spLocks noGrp="1"/>
          </p:cNvSpPr>
          <p:nvPr>
            <p:ph idx="1"/>
          </p:nvPr>
        </p:nvSpPr>
        <p:spPr/>
        <p:txBody>
          <a:bodyPr/>
          <a:lstStyle/>
          <a:p>
            <a:pPr algn="just">
              <a:buNone/>
            </a:pPr>
            <a:r>
              <a:rPr lang="en-US" dirty="0" smtClean="0"/>
              <a:t>   </a:t>
            </a:r>
            <a:r>
              <a:rPr lang="en-US" sz="1800" dirty="0" smtClean="0">
                <a:latin typeface="Calibri" pitchFamily="34" charset="0"/>
                <a:cs typeface="Calibri" pitchFamily="34" charset="0"/>
              </a:rPr>
              <a:t>Enrollment System is system for maintaining the student on the daily basis in the college or Scholl. Each student will be given with a separate username and password based on the subject. Here he/she/admin can add ,delete ,view search ,update their </a:t>
            </a:r>
            <a:r>
              <a:rPr lang="en-US" sz="1800" dirty="0" err="1" smtClean="0">
                <a:latin typeface="Calibri" pitchFamily="34" charset="0"/>
                <a:cs typeface="Calibri" pitchFamily="34" charset="0"/>
              </a:rPr>
              <a:t>informations</a:t>
            </a:r>
            <a:r>
              <a:rPr lang="en-US" sz="1800" dirty="0" smtClean="0">
                <a:latin typeface="Calibri" pitchFamily="34" charset="0"/>
                <a:cs typeface="Calibri" pitchFamily="34" charset="0"/>
              </a:rPr>
              <a:t> and also student panel use to view student information and add, update student information.</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1143000"/>
          </a:xfrm>
        </p:spPr>
        <p:txBody>
          <a:bodyPr>
            <a:normAutofit fontScale="90000"/>
          </a:bodyPr>
          <a:lstStyle/>
          <a:p>
            <a:r>
              <a:rPr lang="en-US" sz="4900" dirty="0" smtClean="0">
                <a:solidFill>
                  <a:schemeClr val="tx2">
                    <a:lumMod val="75000"/>
                  </a:schemeClr>
                </a:solidFill>
              </a:rPr>
              <a:t>Hardware and Software information</a:t>
            </a:r>
            <a:r>
              <a:rPr lang="en-US" dirty="0" smtClean="0">
                <a:solidFill>
                  <a:schemeClr val="tx2">
                    <a:lumMod val="75000"/>
                  </a:schemeClr>
                </a:solidFill>
              </a:rPr>
              <a:t/>
            </a:r>
            <a:br>
              <a:rPr lang="en-US" dirty="0" smtClean="0">
                <a:solidFill>
                  <a:schemeClr val="tx2">
                    <a:lumMod val="75000"/>
                  </a:schemeClr>
                </a:solidFill>
              </a:rPr>
            </a:br>
            <a:endParaRPr lang="en-US" dirty="0">
              <a:solidFill>
                <a:schemeClr val="tx2">
                  <a:lumMod val="75000"/>
                </a:schemeClr>
              </a:solidFill>
            </a:endParaRPr>
          </a:p>
        </p:txBody>
      </p:sp>
      <p:sp>
        <p:nvSpPr>
          <p:cNvPr id="3" name="Content Placeholder 2"/>
          <p:cNvSpPr>
            <a:spLocks noGrp="1"/>
          </p:cNvSpPr>
          <p:nvPr>
            <p:ph idx="1"/>
          </p:nvPr>
        </p:nvSpPr>
        <p:spPr/>
        <p:txBody>
          <a:bodyPr>
            <a:normAutofit fontScale="47500" lnSpcReduction="20000"/>
          </a:bodyPr>
          <a:lstStyle/>
          <a:p>
            <a:pPr>
              <a:buNone/>
            </a:pPr>
            <a:endParaRPr lang="en-US" dirty="0" smtClean="0"/>
          </a:p>
          <a:p>
            <a:pPr algn="ctr">
              <a:buNone/>
            </a:pPr>
            <a:r>
              <a:rPr lang="en-US" sz="5500" dirty="0" smtClean="0">
                <a:solidFill>
                  <a:schemeClr val="accent2"/>
                </a:solidFill>
                <a:latin typeface="Arial Black" pitchFamily="34" charset="0"/>
              </a:rPr>
              <a:t>Hardware information:</a:t>
            </a:r>
          </a:p>
          <a:p>
            <a:pPr>
              <a:buNone/>
            </a:pPr>
            <a:endParaRPr lang="en-US" dirty="0" smtClean="0"/>
          </a:p>
          <a:p>
            <a:pPr>
              <a:lnSpc>
                <a:spcPct val="120000"/>
              </a:lnSpc>
              <a:buFont typeface="Wingdings" pitchFamily="2" charset="2"/>
              <a:buChar char="v"/>
            </a:pPr>
            <a:r>
              <a:rPr lang="en-US" sz="5100" dirty="0" smtClean="0">
                <a:latin typeface="+mj-lt"/>
              </a:rPr>
              <a:t>A computer</a:t>
            </a:r>
          </a:p>
          <a:p>
            <a:pPr>
              <a:lnSpc>
                <a:spcPct val="120000"/>
              </a:lnSpc>
              <a:buFont typeface="Wingdings" pitchFamily="2" charset="2"/>
              <a:buChar char="v"/>
            </a:pPr>
            <a:r>
              <a:rPr lang="en-US" sz="5100" dirty="0" smtClean="0">
                <a:latin typeface="+mj-lt"/>
              </a:rPr>
              <a:t>RAM: 4GB</a:t>
            </a:r>
          </a:p>
          <a:p>
            <a:pPr>
              <a:lnSpc>
                <a:spcPct val="120000"/>
              </a:lnSpc>
              <a:buFont typeface="Wingdings" pitchFamily="2" charset="2"/>
              <a:buChar char="v"/>
            </a:pPr>
            <a:r>
              <a:rPr lang="en-US" sz="5100" dirty="0" smtClean="0">
                <a:latin typeface="+mj-lt"/>
              </a:rPr>
              <a:t>Software information:</a:t>
            </a:r>
          </a:p>
          <a:p>
            <a:pPr>
              <a:lnSpc>
                <a:spcPct val="120000"/>
              </a:lnSpc>
              <a:buFont typeface="Wingdings" pitchFamily="2" charset="2"/>
              <a:buChar char="v"/>
            </a:pPr>
            <a:r>
              <a:rPr lang="en-US" sz="5100" dirty="0" smtClean="0">
                <a:latin typeface="+mj-lt"/>
              </a:rPr>
              <a:t>XAMPP Control Panel</a:t>
            </a:r>
          </a:p>
          <a:p>
            <a:pPr>
              <a:lnSpc>
                <a:spcPct val="120000"/>
              </a:lnSpc>
              <a:buFont typeface="Wingdings" pitchFamily="2" charset="2"/>
              <a:buChar char="v"/>
            </a:pPr>
            <a:r>
              <a:rPr lang="en-US" sz="5100" dirty="0" smtClean="0">
                <a:latin typeface="+mj-lt"/>
              </a:rPr>
              <a:t>Windows OS</a:t>
            </a:r>
          </a:p>
          <a:p>
            <a:pPr>
              <a:lnSpc>
                <a:spcPct val="120000"/>
              </a:lnSpc>
              <a:buFont typeface="Wingdings" pitchFamily="2" charset="2"/>
              <a:buChar char="v"/>
            </a:pPr>
            <a:r>
              <a:rPr lang="en-US" sz="5100" dirty="0" smtClean="0">
                <a:latin typeface="+mj-lt"/>
              </a:rPr>
              <a:t>64 bit operating system</a:t>
            </a:r>
          </a:p>
          <a:p>
            <a:pPr>
              <a:lnSpc>
                <a:spcPct val="120000"/>
              </a:lnSpc>
              <a:buFont typeface="Wingdings" pitchFamily="2" charset="2"/>
              <a:buChar char="v"/>
            </a:pPr>
            <a:r>
              <a:rPr lang="en-US" sz="5100" dirty="0" smtClean="0">
                <a:latin typeface="+mj-lt"/>
              </a:rPr>
              <a:t>Sublime Text 3/Notepad/Net beans.</a:t>
            </a:r>
            <a:endParaRPr lang="en-US" sz="5100" dirty="0">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382000" cy="4389120"/>
          </a:xfrm>
        </p:spPr>
        <p:txBody>
          <a:bodyPr>
            <a:normAutofit fontScale="85000" lnSpcReduction="10000"/>
          </a:bodyPr>
          <a:lstStyle/>
          <a:p>
            <a:pPr algn="just">
              <a:buNone/>
            </a:pPr>
            <a:r>
              <a:rPr lang="en-US" dirty="0" smtClean="0"/>
              <a:t>  </a:t>
            </a:r>
            <a:r>
              <a:rPr lang="en-US" b="1" dirty="0" smtClean="0">
                <a:solidFill>
                  <a:schemeClr val="bg2">
                    <a:lumMod val="50000"/>
                  </a:schemeClr>
                </a:solidFill>
                <a:latin typeface="+mj-lt"/>
              </a:rPr>
              <a:t>Enrollment  System is a system for maintaining of the students on the daily basis in the college and school. This system follows the approach of waterfall model.</a:t>
            </a:r>
          </a:p>
          <a:p>
            <a:pPr>
              <a:buNone/>
            </a:pPr>
            <a:endParaRPr lang="en-US" dirty="0" smtClean="0"/>
          </a:p>
          <a:p>
            <a:pPr>
              <a:buFont typeface="Wingdings" pitchFamily="2" charset="2"/>
              <a:buChar char="Ø"/>
            </a:pPr>
            <a:r>
              <a:rPr lang="en-US" b="1" dirty="0" smtClean="0">
                <a:solidFill>
                  <a:srgbClr val="FF0000"/>
                </a:solidFill>
              </a:rPr>
              <a:t>Waterfall Model</a:t>
            </a:r>
          </a:p>
          <a:p>
            <a:pPr>
              <a:buNone/>
            </a:pPr>
            <a:endParaRPr lang="en-US" sz="1100" dirty="0" smtClean="0"/>
          </a:p>
          <a:p>
            <a:pPr>
              <a:buFont typeface="Wingdings" pitchFamily="2" charset="2"/>
              <a:buChar char="ü"/>
            </a:pPr>
            <a:r>
              <a:rPr lang="en-US" dirty="0" smtClean="0">
                <a:solidFill>
                  <a:srgbClr val="002060"/>
                </a:solidFill>
              </a:rPr>
              <a:t>The waterfall model is a sequential approach, where each</a:t>
            </a:r>
          </a:p>
          <a:p>
            <a:pPr>
              <a:buNone/>
            </a:pPr>
            <a:r>
              <a:rPr lang="en-US" dirty="0" smtClean="0">
                <a:solidFill>
                  <a:srgbClr val="002060"/>
                </a:solidFill>
              </a:rPr>
              <a:t>fundamental activity of a process represented as a separate phase,</a:t>
            </a:r>
          </a:p>
          <a:p>
            <a:pPr>
              <a:buNone/>
            </a:pPr>
            <a:r>
              <a:rPr lang="en-US" dirty="0" smtClean="0">
                <a:solidFill>
                  <a:srgbClr val="002060"/>
                </a:solidFill>
              </a:rPr>
              <a:t>arranged in linear order.</a:t>
            </a:r>
          </a:p>
          <a:p>
            <a:pPr>
              <a:buNone/>
            </a:pPr>
            <a:endParaRPr lang="en-US" sz="1100" dirty="0" smtClean="0"/>
          </a:p>
          <a:p>
            <a:pPr>
              <a:buFont typeface="Wingdings" pitchFamily="2" charset="2"/>
              <a:buChar char="ü"/>
            </a:pPr>
            <a:r>
              <a:rPr lang="en-US" dirty="0" smtClean="0">
                <a:solidFill>
                  <a:srgbClr val="002060"/>
                </a:solidFill>
              </a:rPr>
              <a:t>In the waterfall model, you must plan and schedule all of the</a:t>
            </a:r>
          </a:p>
          <a:p>
            <a:pPr>
              <a:buNone/>
            </a:pPr>
            <a:r>
              <a:rPr lang="en-US" dirty="0" smtClean="0">
                <a:solidFill>
                  <a:srgbClr val="002060"/>
                </a:solidFill>
              </a:rPr>
              <a:t>activities before starting working on them (plan-driven process).</a:t>
            </a:r>
            <a:endParaRPr lang="en-US" dirty="0">
              <a:solidFill>
                <a:srgbClr val="002060"/>
              </a:solidFill>
            </a:endParaRPr>
          </a:p>
        </p:txBody>
      </p:sp>
      <p:pic>
        <p:nvPicPr>
          <p:cNvPr id="5" name="Picture 4" descr="waterfall-model.png"/>
          <p:cNvPicPr>
            <a:picLocks noChangeAspect="1"/>
          </p:cNvPicPr>
          <p:nvPr/>
        </p:nvPicPr>
        <p:blipFill>
          <a:blip r:embed="rId2"/>
          <a:stretch>
            <a:fillRect/>
          </a:stretch>
        </p:blipFill>
        <p:spPr>
          <a:xfrm>
            <a:off x="1752600" y="4694374"/>
            <a:ext cx="5334000" cy="216362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990600"/>
          </a:xfrm>
          <a:ln>
            <a:noFill/>
          </a:ln>
        </p:spPr>
        <p:style>
          <a:lnRef idx="1">
            <a:schemeClr val="accent2"/>
          </a:lnRef>
          <a:fillRef idx="3">
            <a:schemeClr val="accent2"/>
          </a:fillRef>
          <a:effectRef idx="2">
            <a:schemeClr val="accent2"/>
          </a:effectRef>
          <a:fontRef idx="minor">
            <a:schemeClr val="lt1"/>
          </a:fontRef>
        </p:style>
        <p:txBody>
          <a:bodyPr>
            <a:normAutofit fontScale="90000"/>
          </a:bodyPr>
          <a:lstStyle/>
          <a:p>
            <a:pPr algn="ct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5400" dirty="0" smtClean="0"/>
              <a:t/>
            </a:r>
            <a:br>
              <a:rPr lang="en-US" sz="5400" dirty="0" smtClean="0"/>
            </a:br>
            <a:r>
              <a:rPr lang="en-US" sz="5400" dirty="0" smtClean="0"/>
              <a:t>Why Use to Waterfall Model.</a:t>
            </a:r>
            <a:endParaRPr lang="en-US" dirty="0"/>
          </a:p>
        </p:txBody>
      </p:sp>
      <p:sp>
        <p:nvSpPr>
          <p:cNvPr id="3" name="Content Placeholder 2"/>
          <p:cNvSpPr>
            <a:spLocks noGrp="1"/>
          </p:cNvSpPr>
          <p:nvPr>
            <p:ph idx="1"/>
          </p:nvPr>
        </p:nvSpPr>
        <p:spPr>
          <a:xfrm>
            <a:off x="457200" y="2087880"/>
            <a:ext cx="8229600" cy="4389120"/>
          </a:xfrm>
        </p:spPr>
        <p:txBody>
          <a:bodyPr>
            <a:normAutofit fontScale="77500" lnSpcReduction="20000"/>
          </a:bodyPr>
          <a:lstStyle/>
          <a:p>
            <a:r>
              <a:rPr lang="en-US" dirty="0" smtClean="0">
                <a:latin typeface="+mj-lt"/>
              </a:rPr>
              <a:t>This model is used only when the requirements are very well known, clear and fixed.</a:t>
            </a:r>
          </a:p>
          <a:p>
            <a:r>
              <a:rPr lang="en-US" dirty="0" smtClean="0">
                <a:latin typeface="+mj-lt"/>
              </a:rPr>
              <a:t>Product definition is stable.</a:t>
            </a:r>
          </a:p>
          <a:p>
            <a:r>
              <a:rPr lang="en-US" dirty="0" smtClean="0">
                <a:latin typeface="+mj-lt"/>
              </a:rPr>
              <a:t>Technology is understood.</a:t>
            </a:r>
          </a:p>
          <a:p>
            <a:r>
              <a:rPr lang="en-US" dirty="0" smtClean="0">
                <a:latin typeface="+mj-lt"/>
              </a:rPr>
              <a:t>There are no ambiguous requirements</a:t>
            </a:r>
          </a:p>
          <a:p>
            <a:r>
              <a:rPr lang="en-US" dirty="0" smtClean="0">
                <a:latin typeface="+mj-lt"/>
              </a:rPr>
              <a:t>Ample resources with required expertise are available freely</a:t>
            </a:r>
          </a:p>
          <a:p>
            <a:r>
              <a:rPr lang="en-US" dirty="0" smtClean="0">
                <a:latin typeface="+mj-lt"/>
              </a:rPr>
              <a:t>The project is short.</a:t>
            </a:r>
          </a:p>
          <a:p>
            <a:r>
              <a:rPr lang="en-US" dirty="0" smtClean="0">
                <a:latin typeface="+mj-lt"/>
              </a:rPr>
              <a:t>In Waterfall model, very less customer interaction is involved during the development of the product. Once the product is ready then only it can be demonstrated to the end users.</a:t>
            </a:r>
          </a:p>
          <a:p>
            <a:r>
              <a:rPr lang="en-US" dirty="0" smtClean="0">
                <a:latin typeface="+mj-lt"/>
              </a:rPr>
              <a:t>Once the product is developed and if any failure occurs then the cost of fixing such issues are very high, because we need to update everything from document till the logic.</a:t>
            </a:r>
          </a:p>
          <a:p>
            <a:r>
              <a:rPr lang="en-US" dirty="0" smtClean="0">
                <a:latin typeface="+mj-lt"/>
              </a:rPr>
              <a:t>In today’s world, Waterfall model has been replaced by other models like iterative, agile etc.</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style>
          <a:lnRef idx="0">
            <a:schemeClr val="accent1"/>
          </a:lnRef>
          <a:fillRef idx="3">
            <a:schemeClr val="accent1"/>
          </a:fillRef>
          <a:effectRef idx="3">
            <a:schemeClr val="accent1"/>
          </a:effectRef>
          <a:fontRef idx="minor">
            <a:schemeClr val="lt1"/>
          </a:fontRef>
        </p:style>
        <p:txBody>
          <a:bodyPr/>
          <a:lstStyle/>
          <a:p>
            <a:pPr algn="ctr"/>
            <a:r>
              <a:rPr lang="en-US" dirty="0" smtClean="0"/>
              <a:t>E-R Diagram</a:t>
            </a:r>
            <a:endParaRPr lang="en-US" dirty="0"/>
          </a:p>
        </p:txBody>
      </p:sp>
      <p:pic>
        <p:nvPicPr>
          <p:cNvPr id="4" name="Content Placeholder 3" descr="Untitled-3.png"/>
          <p:cNvPicPr>
            <a:picLocks noGrp="1" noChangeAspect="1"/>
          </p:cNvPicPr>
          <p:nvPr>
            <p:ph idx="1"/>
          </p:nvPr>
        </p:nvPicPr>
        <p:blipFill>
          <a:blip r:embed="rId2"/>
          <a:stretch>
            <a:fillRect/>
          </a:stretch>
        </p:blipFill>
        <p:spPr>
          <a:xfrm>
            <a:off x="304800" y="2239963"/>
            <a:ext cx="8305799" cy="4389437"/>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style>
          <a:lnRef idx="0">
            <a:schemeClr val="accent1"/>
          </a:lnRef>
          <a:fillRef idx="3">
            <a:schemeClr val="accent1"/>
          </a:fillRef>
          <a:effectRef idx="3">
            <a:schemeClr val="accent1"/>
          </a:effectRef>
          <a:fontRef idx="minor">
            <a:schemeClr val="lt1"/>
          </a:fontRef>
        </p:style>
        <p:txBody>
          <a:bodyPr/>
          <a:lstStyle/>
          <a:p>
            <a:pPr algn="ctr"/>
            <a:r>
              <a:rPr lang="en-US" dirty="0" smtClean="0"/>
              <a:t>Database E-R Diagram</a:t>
            </a:r>
            <a:endParaRPr lang="en-US" dirty="0"/>
          </a:p>
        </p:txBody>
      </p:sp>
      <p:pic>
        <p:nvPicPr>
          <p:cNvPr id="4" name="Content Placeholder 3" descr="Er.png"/>
          <p:cNvPicPr>
            <a:picLocks noGrp="1" noChangeAspect="1"/>
          </p:cNvPicPr>
          <p:nvPr>
            <p:ph idx="1"/>
          </p:nvPr>
        </p:nvPicPr>
        <p:blipFill>
          <a:blip r:embed="rId2"/>
          <a:stretch>
            <a:fillRect/>
          </a:stretch>
        </p:blipFill>
        <p:spPr>
          <a:xfrm>
            <a:off x="381000" y="2209800"/>
            <a:ext cx="8305799" cy="4389437"/>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577</TotalTime>
  <Words>679</Words>
  <Application>Microsoft Office PowerPoint</Application>
  <PresentationFormat>On-screen Show (4:3)</PresentationFormat>
  <Paragraphs>82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Flow</vt:lpstr>
      <vt:lpstr>WELLCOME</vt:lpstr>
      <vt:lpstr>ENROLLMENT SYSTEM</vt:lpstr>
      <vt:lpstr>Introduction</vt:lpstr>
      <vt:lpstr>OBJECTIVE</vt:lpstr>
      <vt:lpstr>Hardware and Software information </vt:lpstr>
      <vt:lpstr>Slide 6</vt:lpstr>
      <vt:lpstr>        Why Use to Waterfall Model.</vt:lpstr>
      <vt:lpstr>E-R Diagram</vt:lpstr>
      <vt:lpstr>Database E-R Diagram</vt:lpstr>
      <vt:lpstr>Data Flow Diagram</vt:lpstr>
      <vt:lpstr>Index Page</vt:lpstr>
      <vt:lpstr>View Student Information</vt:lpstr>
      <vt:lpstr>Index Page</vt:lpstr>
      <vt:lpstr>Admin Login Page</vt:lpstr>
      <vt:lpstr>ADMIN PANEL</vt:lpstr>
      <vt:lpstr>ADD STUDENT</vt:lpstr>
      <vt:lpstr>ADD STUDENT</vt:lpstr>
      <vt:lpstr>VIEW ALL STUDENT</vt:lpstr>
      <vt:lpstr>Update and Delete Student</vt:lpstr>
      <vt:lpstr>Upadate Student Info</vt:lpstr>
      <vt:lpstr>ALL USERS</vt:lpstr>
      <vt:lpstr>Add Users</vt:lpstr>
      <vt:lpstr>View Profile And Update</vt:lpstr>
      <vt:lpstr>Future Plan</vt:lpstr>
      <vt:lpstr>Limitation/Problem</vt:lpstr>
      <vt:lpstr>Colclusion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WELLCOME</dc:title>
  <dc:creator>Towhidul Islam</dc:creator>
  <cp:lastModifiedBy>Towhidul Islam</cp:lastModifiedBy>
  <cp:revision>67</cp:revision>
  <dcterms:created xsi:type="dcterms:W3CDTF">2019-08-07T16:30:06Z</dcterms:created>
  <dcterms:modified xsi:type="dcterms:W3CDTF">2019-08-22T03:23:49Z</dcterms:modified>
</cp:coreProperties>
</file>