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7" r:id="rId3"/>
    <p:sldId id="325" r:id="rId4"/>
    <p:sldId id="322" r:id="rId5"/>
    <p:sldId id="326" r:id="rId6"/>
    <p:sldId id="333" r:id="rId7"/>
    <p:sldId id="334" r:id="rId8"/>
    <p:sldId id="327" r:id="rId9"/>
    <p:sldId id="336" r:id="rId10"/>
    <p:sldId id="335" r:id="rId11"/>
    <p:sldId id="337" r:id="rId12"/>
    <p:sldId id="338" r:id="rId13"/>
    <p:sldId id="339" r:id="rId14"/>
    <p:sldId id="323" r:id="rId15"/>
    <p:sldId id="332" r:id="rId16"/>
    <p:sldId id="321" r:id="rId17"/>
    <p:sldId id="310" r:id="rId18"/>
    <p:sldId id="331" r:id="rId19"/>
    <p:sldId id="324" r:id="rId20"/>
    <p:sldId id="319" r:id="rId21"/>
    <p:sldId id="32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0D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55235" autoAdjust="0"/>
  </p:normalViewPr>
  <p:slideViewPr>
    <p:cSldViewPr snapToGrid="0" snapToObjects="1">
      <p:cViewPr varScale="1">
        <p:scale>
          <a:sx n="66" d="100"/>
          <a:sy n="66" d="100"/>
        </p:scale>
        <p:origin x="2270" y="48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6ED67-7526-406D-8D88-BEE159EE904C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36919-52F3-4202-8996-43E31FD6D0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78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0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64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9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16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8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86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How do you plan to develop an impact on the open science community? How can you make others aware of your work?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973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90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3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0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0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5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7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88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57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08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36919-52F3-4202-8996-43E31FD6D03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8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9" name="Bild 4" descr="huO_rgb-mP.png">
            <a:extLst>
              <a:ext uri="{FF2B5EF4-FFF2-40B4-BE49-F238E27FC236}">
                <a16:creationId xmlns:a16="http://schemas.microsoft.com/office/drawing/2014/main" xmlns="" id="{33B5A747-FAA5-49E4-805D-5C5ECA0A7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41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4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>
            <a:extLst>
              <a:ext uri="{FF2B5EF4-FFF2-40B4-BE49-F238E27FC236}">
                <a16:creationId xmlns:a16="http://schemas.microsoft.com/office/drawing/2014/main" xmlns="" id="{162B1910-2FA4-40A2-8253-E53E7B85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D7F2E1D-7EB7-414B-83BB-C3A10875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xmlns="" id="{7947E400-52E3-4FFB-9DB4-232450EC3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xmlns="" id="{21902F89-C534-4356-B3F6-91A567FF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63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0506" y="682388"/>
            <a:ext cx="504778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77470" y="682388"/>
            <a:ext cx="5154042" cy="570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D501DD1A-594A-4D65-8B53-0C43CD49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xmlns="" id="{ADA6DD52-C665-4F90-BAFD-55BC0EF62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xmlns="" id="{B3CBF15B-5EDE-4C9D-8958-1ABA0141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84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600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506" y="1626445"/>
            <a:ext cx="5157787" cy="46924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86614" y="66849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86614" y="1626446"/>
            <a:ext cx="5183188" cy="4692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xmlns="" id="{E5BD0A64-228A-461D-BB66-F417DD9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xmlns="" id="{B4000ECD-AEB6-4F8B-8279-2BB483B9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xmlns="" id="{75675467-8DE7-4C05-A0D7-38A50DD4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0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xmlns="" id="{3D5AD6AF-1C17-4CE8-8139-1065503C8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xmlns="" id="{48C82D6E-6B52-4E3D-9675-24EDF92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xmlns="" id="{9CD6CF0C-28ED-452A-BB50-6A112B55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9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xmlns="" id="{11FF8BEE-DFF2-4E57-9447-FC7D73C9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xmlns="" id="{B56966DA-E079-41CC-99AD-46620E43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129" y="769938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7602" y="769938"/>
            <a:ext cx="6172200" cy="554411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75" y="2502468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290481" y="649804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0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D9122-EAAB-0342-A7F4-5354771F9A26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9169-2B8F-D945-AD0C-A55B4FC5C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0505" y="66207"/>
            <a:ext cx="10311006" cy="61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0506" y="663520"/>
            <a:ext cx="10311006" cy="56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9802" y="6498049"/>
            <a:ext cx="767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9169-2B8F-D945-AD0C-A55B4FC5C2C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4C4962A7-60B1-4FD9-950F-7B223A93E18F}"/>
              </a:ext>
            </a:extLst>
          </p:cNvPr>
          <p:cNvSpPr/>
          <p:nvPr userDrawn="1"/>
        </p:nvSpPr>
        <p:spPr>
          <a:xfrm>
            <a:off x="0" y="6457053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25737F02-1E29-47AD-9EAA-B38282F26CF9}"/>
              </a:ext>
            </a:extLst>
          </p:cNvPr>
          <p:cNvSpPr/>
          <p:nvPr userDrawn="1"/>
        </p:nvSpPr>
        <p:spPr>
          <a:xfrm>
            <a:off x="-1" y="583206"/>
            <a:ext cx="10366744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4" descr="huO_rgb-mP.png">
            <a:extLst>
              <a:ext uri="{FF2B5EF4-FFF2-40B4-BE49-F238E27FC236}">
                <a16:creationId xmlns:a16="http://schemas.microsoft.com/office/drawing/2014/main" xmlns="" id="{91E6476D-60FA-48D3-9652-99F936E5A1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12.sv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29.sv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hyperlink" Target="https://www.govinfo.gov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publica/Capitol-Words" TargetMode="External"/><Relationship Id="rId3" Type="http://schemas.openxmlformats.org/officeDocument/2006/relationships/hyperlink" Target="https://projects.propublica.org/api-docs/congress-api/" TargetMode="External"/><Relationship Id="rId7" Type="http://schemas.openxmlformats.org/officeDocument/2006/relationships/hyperlink" Target="https://github.com/unitedstates/congr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political-python-1e8eb46c1bc1" TargetMode="External"/><Relationship Id="rId5" Type="http://schemas.openxmlformats.org/officeDocument/2006/relationships/hyperlink" Target="https://www.rdocumentation.org/packages/RTextTools/Versions/1.4.2/topics/USCongress" TargetMode="External"/><Relationship Id="rId4" Type="http://schemas.openxmlformats.org/officeDocument/2006/relationships/hyperlink" Target="https://cran.r-project.org/web/packages/ProPublicaR/index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xmlns="" id="{1849A0BD-CC4C-4610-97A9-793026A4FC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094282" y="5399233"/>
            <a:ext cx="10451725" cy="940316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accent1"/>
                </a:solidFill>
              </a:rPr>
              <a:t>Statistical Programming and Open Science Methods WS19/20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Simone Euler and Tobias Witter</a:t>
            </a:r>
            <a:endParaRPr lang="de-DE" sz="2400" dirty="0">
              <a:solidFill>
                <a:schemeClr val="accent1"/>
              </a:solidFill>
            </a:endParaRPr>
          </a:p>
        </p:txBody>
      </p:sp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xmlns="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1094282" y="261114"/>
            <a:ext cx="9737230" cy="1781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de-DE" sz="4400" b="1" dirty="0" err="1">
                <a:solidFill>
                  <a:schemeClr val="bg1"/>
                </a:solidFill>
              </a:rPr>
              <a:t>crec_scrape</a:t>
            </a:r>
            <a:r>
              <a:rPr lang="de-DE" sz="4400" b="1" dirty="0">
                <a:solidFill>
                  <a:schemeClr val="bg1"/>
                </a:solidFill>
              </a:rPr>
              <a:t>: </a:t>
            </a:r>
          </a:p>
          <a:p>
            <a:pPr algn="l">
              <a:lnSpc>
                <a:spcPct val="100000"/>
              </a:lnSpc>
            </a:pPr>
            <a:r>
              <a:rPr lang="de-DE" sz="4400" dirty="0" err="1">
                <a:solidFill>
                  <a:schemeClr val="bg1"/>
                </a:solidFill>
              </a:rPr>
              <a:t>Scraping</a:t>
            </a:r>
            <a:r>
              <a:rPr lang="de-DE" sz="4400" dirty="0">
                <a:solidFill>
                  <a:schemeClr val="bg1"/>
                </a:solidFill>
              </a:rPr>
              <a:t> U.S. </a:t>
            </a:r>
            <a:r>
              <a:rPr lang="de-DE" sz="4400" dirty="0" err="1">
                <a:solidFill>
                  <a:schemeClr val="bg1"/>
                </a:solidFill>
              </a:rPr>
              <a:t>Congressional</a:t>
            </a:r>
            <a:r>
              <a:rPr lang="de-DE" sz="4400" dirty="0">
                <a:solidFill>
                  <a:schemeClr val="bg1"/>
                </a:solidFill>
              </a:rPr>
              <a:t> Records</a:t>
            </a:r>
            <a:endParaRPr lang="en-US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1" t="13315" r="25881" b="13803"/>
          <a:stretch/>
        </p:blipFill>
        <p:spPr>
          <a:xfrm>
            <a:off x="4176215" y="1924336"/>
            <a:ext cx="3725152" cy="34748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3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10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634999" cy="56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44"/>
            <a:ext cx="5305760" cy="30950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11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35" y="1827044"/>
            <a:ext cx="5309552" cy="309723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54643" y="1273215"/>
            <a:ext cx="637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opinion</a:t>
            </a:r>
            <a:r>
              <a:rPr lang="de-DE" dirty="0" smtClean="0"/>
              <a:t>, </a:t>
            </a:r>
            <a:r>
              <a:rPr lang="de-DE" dirty="0" err="1" smtClean="0"/>
              <a:t>does</a:t>
            </a:r>
            <a:r>
              <a:rPr lang="de-DE" dirty="0" smtClean="0"/>
              <a:t> the </a:t>
            </a:r>
            <a:r>
              <a:rPr lang="de-DE" dirty="0" err="1" smtClean="0"/>
              <a:t>Congress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peace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war?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11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12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53322" cy="55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13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37138" cy="5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7B09CCE4-2DE8-486F-BD68-C4E948B56935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Scraping Process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4C7027B1-C885-493B-83DB-9604A4B7FEAE}"/>
              </a:ext>
            </a:extLst>
          </p:cNvPr>
          <p:cNvGrpSpPr/>
          <p:nvPr/>
        </p:nvGrpSpPr>
        <p:grpSpPr>
          <a:xfrm>
            <a:off x="143626" y="1494872"/>
            <a:ext cx="3220108" cy="2491201"/>
            <a:chOff x="143626" y="725960"/>
            <a:chExt cx="3220108" cy="2491201"/>
          </a:xfrm>
        </p:grpSpPr>
        <p:sp>
          <p:nvSpPr>
            <p:cNvPr id="32" name="Inhaltsplatzhalter 2">
              <a:extLst>
                <a:ext uri="{FF2B5EF4-FFF2-40B4-BE49-F238E27FC236}">
                  <a16:creationId xmlns:a16="http://schemas.microsoft.com/office/drawing/2014/main" xmlns="" id="{B73C8442-401C-4ED8-A3D6-C2C0FB12E87F}"/>
                </a:ext>
              </a:extLst>
            </p:cNvPr>
            <p:cNvSpPr txBox="1">
              <a:spLocks/>
            </p:cNvSpPr>
            <p:nvPr/>
          </p:nvSpPr>
          <p:spPr>
            <a:xfrm>
              <a:off x="190322" y="762173"/>
              <a:ext cx="3173412" cy="226763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sp>
          <p:nvSpPr>
            <p:cNvPr id="23" name="Inhaltsplatzhalter 2">
              <a:extLst>
                <a:ext uri="{FF2B5EF4-FFF2-40B4-BE49-F238E27FC236}">
                  <a16:creationId xmlns:a16="http://schemas.microsoft.com/office/drawing/2014/main" xmlns="" id="{C7B407AD-B5BE-4C2C-8B9E-4E0DEC4B2C44}"/>
                </a:ext>
              </a:extLst>
            </p:cNvPr>
            <p:cNvSpPr txBox="1">
              <a:spLocks/>
            </p:cNvSpPr>
            <p:nvPr/>
          </p:nvSpPr>
          <p:spPr>
            <a:xfrm>
              <a:off x="410612" y="1360980"/>
              <a:ext cx="1258658" cy="3016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1_scraper.R</a:t>
              </a:r>
              <a:endParaRPr lang="en-US" sz="1600" dirty="0"/>
            </a:p>
          </p:txBody>
        </p:sp>
        <p:pic>
          <p:nvPicPr>
            <p:cNvPr id="34" name="Grafik 33" descr="Welt">
              <a:extLst>
                <a:ext uri="{FF2B5EF4-FFF2-40B4-BE49-F238E27FC236}">
                  <a16:creationId xmlns:a16="http://schemas.microsoft.com/office/drawing/2014/main" xmlns="" id="{A800AC59-CAC0-4D27-BCC0-D36A2C0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36516" y="1086587"/>
              <a:ext cx="762000" cy="762000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xmlns="" id="{14165FCC-2898-4EA5-8418-E16DE419162D}"/>
                </a:ext>
              </a:extLst>
            </p:cNvPr>
            <p:cNvCxnSpPr>
              <a:cxnSpLocks/>
            </p:cNvCxnSpPr>
            <p:nvPr/>
          </p:nvCxnSpPr>
          <p:spPr>
            <a:xfrm>
              <a:off x="1812131" y="1422872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xmlns="" id="{98CBE577-09F5-4B95-8653-B627207FA727}"/>
                </a:ext>
              </a:extLst>
            </p:cNvPr>
            <p:cNvSpPr txBox="1"/>
            <p:nvPr/>
          </p:nvSpPr>
          <p:spPr>
            <a:xfrm>
              <a:off x="143626" y="725960"/>
              <a:ext cx="3036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https://www.govinfo.gov/content/pkg/CREC-</a:t>
              </a:r>
              <a:r>
                <a:rPr lang="de-DE" sz="1600" b="1" dirty="0"/>
                <a:t>YYYY-MM-DD</a:t>
              </a:r>
              <a:r>
                <a:rPr lang="de-DE" sz="1600" dirty="0"/>
                <a:t>.zip</a:t>
              </a:r>
              <a:endParaRPr lang="en-US" sz="16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xmlns="" id="{CF8A7F28-CF78-4318-A93C-2E8EB031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836" y="1594361"/>
              <a:ext cx="726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xmlns="" id="{7BA8A4C1-13EC-49CB-B82C-3FF0665F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180" y="1759967"/>
              <a:ext cx="1" cy="517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31676" y="1960475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630510" y="2333171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58" name="Grafik 57" descr="Warnung">
            <a:extLst>
              <a:ext uri="{FF2B5EF4-FFF2-40B4-BE49-F238E27FC236}">
                <a16:creationId xmlns:a16="http://schemas.microsoft.com/office/drawing/2014/main" xmlns="" id="{5ADD6FB5-98E7-495D-A9AC-2584B2D52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pic>
        <p:nvPicPr>
          <p:cNvPr id="59" name="Grafik 58" descr="Glühlampe">
            <a:extLst>
              <a:ext uri="{FF2B5EF4-FFF2-40B4-BE49-F238E27FC236}">
                <a16:creationId xmlns:a16="http://schemas.microsoft.com/office/drawing/2014/main" xmlns="" id="{051FE1DD-05D1-46F4-B78F-B97D09DB24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store large zip files after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do with days where no text data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to stop at errors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a temporary store by using the function </a:t>
            </a:r>
            <a:r>
              <a:rPr lang="en-US" dirty="0" err="1"/>
              <a:t>tempfile</a:t>
            </a:r>
            <a:r>
              <a:rPr lang="en-US" dirty="0"/>
              <a:t>() and unzip data selecting only html from there (low use of server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Warnings introduced, warnings will be saved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 of </a:t>
            </a:r>
            <a:r>
              <a:rPr lang="en-US" dirty="0" err="1"/>
              <a:t>tryCatch</a:t>
            </a:r>
            <a:r>
              <a:rPr lang="en-US" dirty="0"/>
              <a:t> to keep function running with warnings</a:t>
            </a:r>
          </a:p>
        </p:txBody>
      </p:sp>
    </p:spTree>
    <p:extLst>
      <p:ext uri="{BB962C8B-B14F-4D97-AF65-F5344CB8AC3E}">
        <p14:creationId xmlns:p14="http://schemas.microsoft.com/office/powerpoint/2010/main" val="6946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xmlns="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xmlns="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xmlns="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xmlns="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xmlns="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xmlns="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xmlns="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9" name="Grafik 28" descr="Warnung">
            <a:extLst>
              <a:ext uri="{FF2B5EF4-FFF2-40B4-BE49-F238E27FC236}">
                <a16:creationId xmlns:a16="http://schemas.microsoft.com/office/drawing/2014/main" xmlns="" id="{B282B26C-FBD5-4486-BAD6-EF90B5C4B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16765" y="1826399"/>
            <a:ext cx="612000" cy="61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4771581" y="1497121"/>
            <a:ext cx="597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CREC is divided into several html-files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volume, number, date, unit, page from html-text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text, e.g., drop repetitive elements, strip special characters, etc.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xmlns="" id="{AF742355-CE0F-4F69-A0C1-2F898F89C3A5}"/>
              </a:ext>
            </a:extLst>
          </p:cNvPr>
          <p:cNvSpPr txBox="1"/>
          <p:nvPr/>
        </p:nvSpPr>
        <p:spPr>
          <a:xfrm>
            <a:off x="4810436" y="3182872"/>
            <a:ext cx="597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each html-file, split them into a frame and amalgamate them along date and unit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and apply several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text by removing punctuation and special signs, introducing lower case, removing multiple white spaces, removing stop words, removing single characters</a:t>
            </a:r>
          </a:p>
          <a:p>
            <a:endParaRPr lang="en-US" dirty="0"/>
          </a:p>
        </p:txBody>
      </p:sp>
      <p:pic>
        <p:nvPicPr>
          <p:cNvPr id="13" name="Grafik 12" descr="Glühlampe">
            <a:extLst>
              <a:ext uri="{FF2B5EF4-FFF2-40B4-BE49-F238E27FC236}">
                <a16:creationId xmlns:a16="http://schemas.microsoft.com/office/drawing/2014/main" xmlns="" id="{4D085D73-F3C8-441D-AF81-E837128CE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116765" y="3873910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16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How will we make the project FAIR? 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9926" y="1214654"/>
            <a:ext cx="8006817" cy="102358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Discoverable </a:t>
            </a:r>
            <a:r>
              <a:rPr lang="en-US" sz="1800" dirty="0"/>
              <a:t>with metadata, identifiable and locatable by means of a standard identification </a:t>
            </a:r>
            <a:r>
              <a:rPr lang="en-US" sz="1800" dirty="0" smtClean="0"/>
              <a:t>mechanism</a:t>
            </a:r>
          </a:p>
          <a:p>
            <a:r>
              <a:rPr lang="de-DE" sz="1800" dirty="0" smtClean="0"/>
              <a:t>Clear identifier for </a:t>
            </a:r>
            <a:r>
              <a:rPr lang="de-DE" sz="1800" dirty="0" err="1" smtClean="0"/>
              <a:t>daily</a:t>
            </a:r>
            <a:r>
              <a:rPr lang="de-DE" sz="1800" dirty="0" smtClean="0"/>
              <a:t> </a:t>
            </a:r>
            <a:r>
              <a:rPr lang="de-DE" sz="1800" dirty="0" err="1" smtClean="0"/>
              <a:t>machine-readable</a:t>
            </a:r>
            <a:r>
              <a:rPr lang="de-DE" sz="1800" dirty="0" smtClean="0"/>
              <a:t> </a:t>
            </a:r>
            <a:r>
              <a:rPr lang="de-DE" sz="1800" dirty="0" err="1" smtClean="0"/>
              <a:t>text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: vol, no, </a:t>
            </a:r>
            <a:r>
              <a:rPr lang="de-DE" sz="1800" dirty="0" err="1" smtClean="0"/>
              <a:t>date</a:t>
            </a:r>
            <a:r>
              <a:rPr lang="de-DE" sz="1800" dirty="0" smtClean="0"/>
              <a:t>, </a:t>
            </a:r>
            <a:r>
              <a:rPr lang="de-DE" sz="1800" dirty="0" err="1" smtClean="0"/>
              <a:t>unit</a:t>
            </a:r>
            <a:r>
              <a:rPr lang="de-DE" sz="1800" dirty="0" smtClean="0"/>
              <a:t>, </a:t>
            </a:r>
            <a:r>
              <a:rPr lang="de-DE" sz="1800" dirty="0" err="1" smtClean="0"/>
              <a:t>pages</a:t>
            </a:r>
            <a:endParaRPr lang="en-US" sz="1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F10706BB-1C7F-44A5-8A36-CDBB277E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0D9E26CA-D519-4955-8920-592179B1FE22}"/>
              </a:ext>
            </a:extLst>
          </p:cNvPr>
          <p:cNvSpPr/>
          <p:nvPr/>
        </p:nvSpPr>
        <p:spPr>
          <a:xfrm>
            <a:off x="520505" y="1214655"/>
            <a:ext cx="1700284" cy="10235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FINDABLE</a:t>
            </a:r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8BDAC378-DB7A-4385-B0C5-7A7BB8439380}"/>
              </a:ext>
            </a:extLst>
          </p:cNvPr>
          <p:cNvSpPr/>
          <p:nvPr/>
        </p:nvSpPr>
        <p:spPr>
          <a:xfrm>
            <a:off x="520505" y="2371961"/>
            <a:ext cx="1700284" cy="10235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ACCESSIBLE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D2A7043D-6CC0-4509-BAFB-FBAE494991AE}"/>
              </a:ext>
            </a:extLst>
          </p:cNvPr>
          <p:cNvSpPr/>
          <p:nvPr/>
        </p:nvSpPr>
        <p:spPr>
          <a:xfrm>
            <a:off x="520505" y="3529269"/>
            <a:ext cx="1700284" cy="1023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INTEROPERABLE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9D4200A3-BD07-4C63-BBF4-6FC25C2340F6}"/>
              </a:ext>
            </a:extLst>
          </p:cNvPr>
          <p:cNvSpPr/>
          <p:nvPr/>
        </p:nvSpPr>
        <p:spPr>
          <a:xfrm>
            <a:off x="520505" y="4686578"/>
            <a:ext cx="1700284" cy="1023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REUSABLE</a:t>
            </a:r>
            <a:endParaRPr lang="en-US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xmlns="" id="{25CD8A27-4C42-4C1F-A067-291E1390BB52}"/>
              </a:ext>
            </a:extLst>
          </p:cNvPr>
          <p:cNvSpPr txBox="1">
            <a:spLocks/>
          </p:cNvSpPr>
          <p:nvPr/>
        </p:nvSpPr>
        <p:spPr>
          <a:xfrm>
            <a:off x="2359925" y="237196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</a:t>
            </a:r>
            <a:r>
              <a:rPr lang="en-US" sz="1800" dirty="0" smtClean="0"/>
              <a:t>lways </a:t>
            </a:r>
            <a:r>
              <a:rPr lang="en-US" sz="1800" dirty="0"/>
              <a:t>available and obtainable; even if the data is restricted, the metadata is open</a:t>
            </a:r>
          </a:p>
          <a:p>
            <a:r>
              <a:rPr lang="en-US" sz="1800" dirty="0"/>
              <a:t>Public GitHub </a:t>
            </a:r>
            <a:r>
              <a:rPr lang="en-US" sz="1800" dirty="0" smtClean="0"/>
              <a:t>repository (maybe R package): Two step procedure with metadata and text data</a:t>
            </a:r>
            <a:endParaRPr lang="en-US" sz="18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E10592E1-142D-45E9-AF5D-E791C3243C61}"/>
              </a:ext>
            </a:extLst>
          </p:cNvPr>
          <p:cNvSpPr txBox="1">
            <a:spLocks/>
          </p:cNvSpPr>
          <p:nvPr/>
        </p:nvSpPr>
        <p:spPr>
          <a:xfrm>
            <a:off x="2359924" y="352879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common formats and standards and controlled vocabulary </a:t>
            </a:r>
          </a:p>
          <a:p>
            <a:r>
              <a:rPr lang="en-US" sz="1800" dirty="0" smtClean="0"/>
              <a:t>Both </a:t>
            </a:r>
            <a:r>
              <a:rPr lang="en-US" sz="1800" dirty="0"/>
              <a:t>syntactically </a:t>
            </a:r>
            <a:r>
              <a:rPr lang="en-US" sz="1800" dirty="0" err="1"/>
              <a:t>parseable</a:t>
            </a:r>
            <a:r>
              <a:rPr lang="en-US" sz="1800" dirty="0"/>
              <a:t> and semantically understandable, allowing data exchange and reuse between researchers, institutions, </a:t>
            </a:r>
            <a:r>
              <a:rPr lang="en-US" sz="1800" dirty="0" err="1"/>
              <a:t>organisations</a:t>
            </a:r>
            <a:r>
              <a:rPr lang="en-US" sz="1800" dirty="0"/>
              <a:t> or countries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8A5A35EC-35C3-4EEE-B4CA-689F86337F8B}"/>
              </a:ext>
            </a:extLst>
          </p:cNvPr>
          <p:cNvSpPr txBox="1">
            <a:spLocks/>
          </p:cNvSpPr>
          <p:nvPr/>
        </p:nvSpPr>
        <p:spPr>
          <a:xfrm>
            <a:off x="2359926" y="4685620"/>
            <a:ext cx="8006817" cy="102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Well-documented in README and a clear contribution </a:t>
            </a:r>
            <a:r>
              <a:rPr lang="en-US" sz="1800" dirty="0" smtClean="0"/>
              <a:t>policy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7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4" descr="huO_rgb-mP.png">
            <a:extLst>
              <a:ext uri="{FF2B5EF4-FFF2-40B4-BE49-F238E27FC236}">
                <a16:creationId xmlns:a16="http://schemas.microsoft.com/office/drawing/2014/main" xmlns="" id="{A6435E84-959B-4004-9D03-91843F961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512" y="162853"/>
            <a:ext cx="1044575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xmlns="" id="{35C0996D-4546-4A4B-BC03-82C9961E32C9}"/>
              </a:ext>
            </a:extLst>
          </p:cNvPr>
          <p:cNvSpPr txBox="1">
            <a:spLocks/>
          </p:cNvSpPr>
          <p:nvPr/>
        </p:nvSpPr>
        <p:spPr>
          <a:xfrm>
            <a:off x="2152621" y="424250"/>
            <a:ext cx="7540019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698A611-4E59-4D5D-B67A-DF0F2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</a:t>
            </a:r>
            <a:r>
              <a:rPr lang="de-DE" dirty="0" err="1"/>
              <a:t>Slides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A6CB220A-5C57-4688-B3BE-933E90D8A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63F49A-D805-40FE-AC1B-81ED77571640}"/>
              </a:ext>
            </a:extLst>
          </p:cNvPr>
          <p:cNvSpPr/>
          <p:nvPr/>
        </p:nvSpPr>
        <p:spPr>
          <a:xfrm>
            <a:off x="-95534" y="644195"/>
            <a:ext cx="3616656" cy="579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19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Challenges during Tidying Process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xmlns="" id="{7E998845-B930-4515-A6AA-4B80E506F2E6}"/>
              </a:ext>
            </a:extLst>
          </p:cNvPr>
          <p:cNvGrpSpPr/>
          <p:nvPr/>
        </p:nvGrpSpPr>
        <p:grpSpPr>
          <a:xfrm>
            <a:off x="654933" y="1246074"/>
            <a:ext cx="2343565" cy="3260290"/>
            <a:chOff x="290456" y="517103"/>
            <a:chExt cx="2343565" cy="3260290"/>
          </a:xfrm>
        </p:grpSpPr>
        <p:sp>
          <p:nvSpPr>
            <p:cNvPr id="46" name="Inhaltsplatzhalter 2">
              <a:extLst>
                <a:ext uri="{FF2B5EF4-FFF2-40B4-BE49-F238E27FC236}">
                  <a16:creationId xmlns:a16="http://schemas.microsoft.com/office/drawing/2014/main" xmlns="" id="{0F26518F-0A69-4734-BA87-0B8E3EF94156}"/>
                </a:ext>
              </a:extLst>
            </p:cNvPr>
            <p:cNvSpPr txBox="1">
              <a:spLocks/>
            </p:cNvSpPr>
            <p:nvPr/>
          </p:nvSpPr>
          <p:spPr>
            <a:xfrm>
              <a:off x="290456" y="1702357"/>
              <a:ext cx="2343565" cy="205062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endParaRPr lang="en-US" sz="1600" dirty="0"/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xmlns="" id="{7FAB1279-3954-449A-9809-2898A9D30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6121" y="1619796"/>
              <a:ext cx="9994" cy="130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xmlns="" id="{52088609-8CCC-4992-9D44-C791EA8B6B29}"/>
                </a:ext>
              </a:extLst>
            </p:cNvPr>
            <p:cNvSpPr txBox="1">
              <a:spLocks/>
            </p:cNvSpPr>
            <p:nvPr/>
          </p:nvSpPr>
          <p:spPr>
            <a:xfrm>
              <a:off x="576788" y="2180182"/>
              <a:ext cx="1986939" cy="2714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de-DE" sz="1600" dirty="0"/>
                <a:t>2_clean_html_files.R</a:t>
              </a:r>
              <a:endParaRPr lang="en-US" sz="1600" dirty="0"/>
            </a:p>
          </p:txBody>
        </p:sp>
        <p:pic>
          <p:nvPicPr>
            <p:cNvPr id="44" name="Grafik 43" descr="Ordner">
              <a:extLst>
                <a:ext uri="{FF2B5EF4-FFF2-40B4-BE49-F238E27FC236}">
                  <a16:creationId xmlns:a16="http://schemas.microsoft.com/office/drawing/2014/main" xmlns="" id="{0572721C-7090-41E2-85A7-6A154A1ED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29610" y="517103"/>
              <a:ext cx="1256686" cy="1256686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xmlns="" id="{87DAFEBD-6AC9-4113-8438-A166156DC539}"/>
                </a:ext>
              </a:extLst>
            </p:cNvPr>
            <p:cNvSpPr txBox="1"/>
            <p:nvPr/>
          </p:nvSpPr>
          <p:spPr>
            <a:xfrm>
              <a:off x="728444" y="998983"/>
              <a:ext cx="955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output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xmlns="" id="{CA0D2126-51DB-4173-87BE-BAF063EBF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517" y="1592996"/>
              <a:ext cx="0" cy="4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xmlns="" id="{514A1029-992E-4E2E-9A8B-4CDCFC62727A}"/>
                </a:ext>
              </a:extLst>
            </p:cNvPr>
            <p:cNvGrpSpPr/>
            <p:nvPr/>
          </p:nvGrpSpPr>
          <p:grpSpPr>
            <a:xfrm>
              <a:off x="571930" y="2929423"/>
              <a:ext cx="1263514" cy="847970"/>
              <a:chOff x="4462075" y="5314089"/>
              <a:chExt cx="1263514" cy="847970"/>
            </a:xfrm>
          </p:grpSpPr>
          <p:pic>
            <p:nvPicPr>
              <p:cNvPr id="97" name="Grafik 96" descr="Tisch">
                <a:extLst>
                  <a:ext uri="{FF2B5EF4-FFF2-40B4-BE49-F238E27FC236}">
                    <a16:creationId xmlns:a16="http://schemas.microsoft.com/office/drawing/2014/main" xmlns="" id="{E3ED5455-2ACE-4F80-8660-C9C78942E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462075" y="5334071"/>
                <a:ext cx="1263514" cy="827988"/>
              </a:xfrm>
              <a:prstGeom prst="rect">
                <a:avLst/>
              </a:prstGeom>
            </p:spPr>
          </p:pic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xmlns="" id="{82C05C09-9668-4C7B-99B4-6CCD1DF3F8C9}"/>
                  </a:ext>
                </a:extLst>
              </p:cNvPr>
              <p:cNvSpPr/>
              <p:nvPr/>
            </p:nvSpPr>
            <p:spPr>
              <a:xfrm>
                <a:off x="4553466" y="5314089"/>
                <a:ext cx="1065600" cy="1925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err="1"/>
                  <a:t>my_data</a:t>
                </a:r>
                <a:endParaRPr lang="en-US" sz="1600" dirty="0"/>
              </a:p>
            </p:txBody>
          </p:sp>
        </p:grpSp>
      </p:grp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2A285A58-EC11-4467-B051-677815423595}"/>
              </a:ext>
            </a:extLst>
          </p:cNvPr>
          <p:cNvSpPr txBox="1"/>
          <p:nvPr/>
        </p:nvSpPr>
        <p:spPr>
          <a:xfrm>
            <a:off x="3650592" y="666321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CREC is divided into several html-files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06EA8996-FBBA-495C-BB11-8EDE15CCED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971"/>
          <a:stretch/>
        </p:blipFill>
        <p:spPr>
          <a:xfrm>
            <a:off x="3742941" y="984583"/>
            <a:ext cx="5419725" cy="10782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xmlns="" id="{1160426F-0D42-4ED9-AFCF-98EA539EB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559" y="2431328"/>
            <a:ext cx="6981825" cy="1666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1" name="Tabelle 5">
            <a:extLst>
              <a:ext uri="{FF2B5EF4-FFF2-40B4-BE49-F238E27FC236}">
                <a16:creationId xmlns:a16="http://schemas.microsoft.com/office/drawing/2014/main" xmlns="" id="{D7A352C7-D988-46AE-8440-F5561E606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61232"/>
              </p:ext>
            </p:extLst>
          </p:nvPr>
        </p:nvGraphicFramePr>
        <p:xfrm>
          <a:off x="3747996" y="4449182"/>
          <a:ext cx="81280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62">
                  <a:extLst>
                    <a:ext uri="{9D8B030D-6E8A-4147-A177-3AD203B41FA5}">
                      <a16:colId xmlns:a16="http://schemas.microsoft.com/office/drawing/2014/main" xmlns="" val="4086400923"/>
                    </a:ext>
                  </a:extLst>
                </a:gridCol>
                <a:gridCol w="1610435">
                  <a:extLst>
                    <a:ext uri="{9D8B030D-6E8A-4147-A177-3AD203B41FA5}">
                      <a16:colId xmlns:a16="http://schemas.microsoft.com/office/drawing/2014/main" xmlns="" val="52315562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xmlns="" val="2562668695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xmlns="" val="219476301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xmlns="" val="1152038913"/>
                    </a:ext>
                  </a:extLst>
                </a:gridCol>
                <a:gridCol w="2777199">
                  <a:extLst>
                    <a:ext uri="{9D8B030D-6E8A-4147-A177-3AD203B41FA5}">
                      <a16:colId xmlns:a16="http://schemas.microsoft.com/office/drawing/2014/main" xmlns="" val="2607541972"/>
                    </a:ext>
                  </a:extLst>
                </a:gridCol>
              </a:tblGrid>
              <a:tr h="212166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V6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875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[Congressional Record Volume 158, Number 112 (Wednesday, July 25, 2012)]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[Senate]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[Page S5321]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From the Congressional Record Online through the Government Publishing Office [www.gpo.gov]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\n[[Page S5321]]\n\</a:t>
                      </a:r>
                      <a:r>
                        <a:rPr lang="en-US" sz="1200" dirty="0" err="1">
                          <a:effectLst/>
                        </a:rPr>
                        <a:t>nSenate</a:t>
                      </a:r>
                      <a:r>
                        <a:rPr lang="en-US" sz="1200" dirty="0">
                          <a:effectLst/>
                        </a:rPr>
                        <a:t>\n\n The Senate met at 9:30 a.m. and was called to order by the Honorable \</a:t>
                      </a:r>
                      <a:r>
                        <a:rPr lang="en-US" sz="1200" dirty="0" err="1">
                          <a:effectLst/>
                        </a:rPr>
                        <a:t>nKirsten</a:t>
                      </a:r>
                      <a:r>
                        <a:rPr lang="en-US" sz="1200" dirty="0">
                          <a:effectLst/>
                        </a:rPr>
                        <a:t> E. Gillibrand, a Senator from the State of New York.\n ______\n \n\n\n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3279782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7EDA76FD-9EEB-466D-8B8E-0C89F7935E36}"/>
              </a:ext>
            </a:extLst>
          </p:cNvPr>
          <p:cNvSpPr txBox="1"/>
          <p:nvPr/>
        </p:nvSpPr>
        <p:spPr>
          <a:xfrm>
            <a:off x="3650592" y="2156926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Each html-file follows a certain structure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8C172A5C-17ED-4F47-B761-50F94C0DD108}"/>
              </a:ext>
            </a:extLst>
          </p:cNvPr>
          <p:cNvSpPr txBox="1"/>
          <p:nvPr/>
        </p:nvSpPr>
        <p:spPr>
          <a:xfrm>
            <a:off x="3650592" y="4157394"/>
            <a:ext cx="59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uild</a:t>
            </a:r>
            <a:r>
              <a:rPr lang="en-US" dirty="0">
                <a:solidFill>
                  <a:schemeClr val="accent2"/>
                </a:solidFill>
              </a:rPr>
              <a:t> a frame based on the structure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F10731F7-020B-469F-9601-1512D709B42B}"/>
              </a:ext>
            </a:extLst>
          </p:cNvPr>
          <p:cNvSpPr txBox="1"/>
          <p:nvPr/>
        </p:nvSpPr>
        <p:spPr>
          <a:xfrm>
            <a:off x="3650591" y="6032066"/>
            <a:ext cx="728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Apply certain extracting and cleaning functions to get </a:t>
            </a:r>
            <a:r>
              <a:rPr lang="en-US" dirty="0" err="1">
                <a:solidFill>
                  <a:schemeClr val="accent2"/>
                </a:solidFill>
              </a:rPr>
              <a:t>my_data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1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Idea</a:t>
            </a:r>
          </a:p>
        </p:txBody>
      </p:sp>
      <p:sp>
        <p:nvSpPr>
          <p:cNvPr id="20" name="Foliennummernplatzhalter 4">
            <a:extLst>
              <a:ext uri="{FF2B5EF4-FFF2-40B4-BE49-F238E27FC236}">
                <a16:creationId xmlns:a16="http://schemas.microsoft.com/office/drawing/2014/main" xmlns="" id="{C6BBC18E-2DC9-4371-91F5-85FBFBEA8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Fußzeilenplatzhalter 4">
            <a:extLst>
              <a:ext uri="{FF2B5EF4-FFF2-40B4-BE49-F238E27FC236}">
                <a16:creationId xmlns:a16="http://schemas.microsoft.com/office/drawing/2014/main" xmlns="" id="{D061155E-5094-4E60-B698-3213B33D1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xmlns="" id="{2AE91C83-BD37-474A-A380-D3CB5C40E09C}"/>
              </a:ext>
            </a:extLst>
          </p:cNvPr>
          <p:cNvSpPr/>
          <p:nvPr/>
        </p:nvSpPr>
        <p:spPr>
          <a:xfrm>
            <a:off x="4988471" y="2084280"/>
            <a:ext cx="5796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xmlns="" id="{5028FA54-1E23-496A-8298-1AAE2CEFB4B3}"/>
              </a:ext>
            </a:extLst>
          </p:cNvPr>
          <p:cNvGrpSpPr/>
          <p:nvPr/>
        </p:nvGrpSpPr>
        <p:grpSpPr>
          <a:xfrm>
            <a:off x="5669469" y="849983"/>
            <a:ext cx="4880248" cy="3135162"/>
            <a:chOff x="5443122" y="1073928"/>
            <a:chExt cx="5311195" cy="3135162"/>
          </a:xfrm>
        </p:grpSpPr>
        <p:pic>
          <p:nvPicPr>
            <p:cNvPr id="33" name="Grafik 32" descr="Ein Bild, das Text, Zeitung enthält.&#10;&#10;Automatisch generierte Beschreibung">
              <a:extLst>
                <a:ext uri="{FF2B5EF4-FFF2-40B4-BE49-F238E27FC236}">
                  <a16:creationId xmlns:a16="http://schemas.microsoft.com/office/drawing/2014/main" xmlns="" id="{079C02F9-4274-4B49-BAF3-94FA77854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282"/>
            <a:stretch/>
          </p:blipFill>
          <p:spPr>
            <a:xfrm>
              <a:off x="5455154" y="1073928"/>
              <a:ext cx="5299163" cy="1420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xmlns="" id="{4470A44F-58C6-4BEA-B35F-377016EC3199}"/>
                </a:ext>
              </a:extLst>
            </p:cNvPr>
            <p:cNvSpPr/>
            <p:nvPr/>
          </p:nvSpPr>
          <p:spPr>
            <a:xfrm>
              <a:off x="5443122" y="2494798"/>
              <a:ext cx="5311195" cy="17142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xmlns="" id="{BFA74AC2-91FF-4875-A2BF-021ED536338C}"/>
                </a:ext>
              </a:extLst>
            </p:cNvPr>
            <p:cNvSpPr/>
            <p:nvPr/>
          </p:nvSpPr>
          <p:spPr>
            <a:xfrm>
              <a:off x="5750288" y="2539859"/>
              <a:ext cx="4701474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Daily Digest</a:t>
              </a:r>
              <a:endParaRPr lang="en-US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xmlns="" id="{9F53F852-1E85-4239-B209-CED1E41DBA69}"/>
                </a:ext>
              </a:extLst>
            </p:cNvPr>
            <p:cNvSpPr/>
            <p:nvPr/>
          </p:nvSpPr>
          <p:spPr>
            <a:xfrm>
              <a:off x="5750288" y="2940926"/>
              <a:ext cx="4701474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Senate</a:t>
              </a:r>
              <a:endParaRPr lang="en-US" dirty="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xmlns="" id="{D824AF27-2085-4CFE-8526-20AA941F8347}"/>
                </a:ext>
              </a:extLst>
            </p:cNvPr>
            <p:cNvSpPr/>
            <p:nvPr/>
          </p:nvSpPr>
          <p:spPr>
            <a:xfrm>
              <a:off x="5747982" y="3346891"/>
              <a:ext cx="4701474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House</a:t>
              </a:r>
              <a:endParaRPr lang="en-US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xmlns="" id="{DD4BD3E9-D619-4725-826D-46196A6B6222}"/>
                </a:ext>
              </a:extLst>
            </p:cNvPr>
            <p:cNvSpPr/>
            <p:nvPr/>
          </p:nvSpPr>
          <p:spPr>
            <a:xfrm>
              <a:off x="5750288" y="3747958"/>
              <a:ext cx="4701474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Extensions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Remarks</a:t>
              </a:r>
              <a:endParaRPr lang="en-US" dirty="0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xmlns="" id="{81C248F1-6A49-4B43-A505-9C87F4BE2091}"/>
              </a:ext>
            </a:extLst>
          </p:cNvPr>
          <p:cNvGrpSpPr/>
          <p:nvPr/>
        </p:nvGrpSpPr>
        <p:grpSpPr>
          <a:xfrm>
            <a:off x="193131" y="849983"/>
            <a:ext cx="4690731" cy="3135162"/>
            <a:chOff x="275019" y="1450487"/>
            <a:chExt cx="4690731" cy="313516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xmlns="" id="{043F74D8-AA15-4253-AAB8-0FF040236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5976" b="85799" l="9467" r="89941">
                          <a14:foregroundMark x1="21302" y1="79290" x2="21302" y2="79290"/>
                          <a14:foregroundMark x1="40533" y1="75444" x2="40533" y2="75444"/>
                          <a14:foregroundMark x1="83432" y1="76923" x2="83432" y2="76923"/>
                          <a14:foregroundMark x1="72189" y1="84911" x2="72189" y2="84911"/>
                          <a14:foregroundMark x1="21006" y1="84615" x2="21006" y2="84615"/>
                          <a14:foregroundMark x1="29586" y1="87574" x2="60355" y2="85799"/>
                          <a14:foregroundMark x1="60355" y1="85799" x2="70414" y2="85799"/>
                          <a14:foregroundMark x1="42604" y1="67160" x2="42899" y2="60355"/>
                          <a14:foregroundMark x1="72189" y1="65976" x2="61834" y2="75740"/>
                        </a14:backgroundRemoval>
                      </a14:imgEffect>
                    </a14:imgLayer>
                  </a14:imgProps>
                </a:ext>
              </a:extLst>
            </a:blip>
            <a:srcRect t="8382" b="10553"/>
            <a:stretch/>
          </p:blipFill>
          <p:spPr>
            <a:xfrm>
              <a:off x="1793644" y="1801861"/>
              <a:ext cx="1696452" cy="137523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xmlns="" id="{3E04B350-D4EB-4B36-A24E-73CEE07893B9}"/>
                </a:ext>
              </a:extLst>
            </p:cNvPr>
            <p:cNvSpPr txBox="1"/>
            <p:nvPr/>
          </p:nvSpPr>
          <p:spPr>
            <a:xfrm>
              <a:off x="776485" y="1500296"/>
              <a:ext cx="4042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National legislature of the United States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F0A6203A-72C7-49C0-A521-CC95D71B6DCD}"/>
                </a:ext>
              </a:extLst>
            </p:cNvPr>
            <p:cNvSpPr txBox="1"/>
            <p:nvPr/>
          </p:nvSpPr>
          <p:spPr>
            <a:xfrm>
              <a:off x="620564" y="3516707"/>
              <a:ext cx="187467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Senate: </a:t>
              </a:r>
            </a:p>
            <a:p>
              <a:pPr algn="ctr"/>
              <a:endParaRPr lang="en-US" b="1"/>
            </a:p>
            <a:p>
              <a:pPr algn="ctr"/>
              <a:r>
                <a:rPr lang="en-US"/>
                <a:t>100 members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xmlns="" id="{F3E37D8F-32B2-4887-AE73-C978EBE181EE}"/>
                </a:ext>
              </a:extLst>
            </p:cNvPr>
            <p:cNvSpPr txBox="1"/>
            <p:nvPr/>
          </p:nvSpPr>
          <p:spPr>
            <a:xfrm>
              <a:off x="2797791" y="3506471"/>
              <a:ext cx="2055962" cy="92333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House of Represenatives: </a:t>
              </a:r>
            </a:p>
            <a:p>
              <a:pPr algn="ctr"/>
              <a:r>
                <a:rPr lang="en-US"/>
                <a:t>435 members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xmlns="" id="{F5D42A88-50F0-4778-AED3-18EB17D11AC0}"/>
                </a:ext>
              </a:extLst>
            </p:cNvPr>
            <p:cNvCxnSpPr/>
            <p:nvPr/>
          </p:nvCxnSpPr>
          <p:spPr>
            <a:xfrm flipH="1">
              <a:off x="2023273" y="3205967"/>
              <a:ext cx="247815" cy="254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xmlns="" id="{15767095-A73F-43B1-BD45-BE31101B9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57301" y="3208728"/>
              <a:ext cx="228600" cy="230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xmlns="" id="{88C0AD59-8733-4532-A9CA-3B91209C67D4}"/>
                </a:ext>
              </a:extLst>
            </p:cNvPr>
            <p:cNvSpPr/>
            <p:nvPr/>
          </p:nvSpPr>
          <p:spPr>
            <a:xfrm>
              <a:off x="275019" y="1450487"/>
              <a:ext cx="4690731" cy="3135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fik 51" descr="Chat RNL">
              <a:extLst>
                <a:ext uri="{FF2B5EF4-FFF2-40B4-BE49-F238E27FC236}">
                  <a16:creationId xmlns:a16="http://schemas.microsoft.com/office/drawing/2014/main" xmlns="" id="{86DEB768-D212-4C0C-A32B-1375872FC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125172">
              <a:off x="3023831" y="1863465"/>
              <a:ext cx="724139" cy="724139"/>
            </a:xfrm>
            <a:prstGeom prst="rect">
              <a:avLst/>
            </a:prstGeom>
          </p:spPr>
        </p:pic>
        <p:pic>
          <p:nvPicPr>
            <p:cNvPr id="50" name="Grafik 49" descr="Chat">
              <a:extLst>
                <a:ext uri="{FF2B5EF4-FFF2-40B4-BE49-F238E27FC236}">
                  <a16:creationId xmlns:a16="http://schemas.microsoft.com/office/drawing/2014/main" xmlns="" id="{8AD0F9F7-82F2-4FDF-B1FD-EAFF585C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 rot="20799146">
              <a:off x="1055982" y="1661495"/>
              <a:ext cx="1216245" cy="1216245"/>
            </a:xfrm>
            <a:prstGeom prst="rect">
              <a:avLst/>
            </a:prstGeom>
          </p:spPr>
        </p:pic>
      </p:grp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C007C55E-AA99-4859-ABD9-51E32F705A40}"/>
              </a:ext>
            </a:extLst>
          </p:cNvPr>
          <p:cNvSpPr txBox="1"/>
          <p:nvPr/>
        </p:nvSpPr>
        <p:spPr>
          <a:xfrm>
            <a:off x="491176" y="4184159"/>
            <a:ext cx="10356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Congressional Records are publicly available at </a:t>
            </a:r>
            <a:r>
              <a:rPr lang="en-US" dirty="0">
                <a:hlinkClick r:id="rId10"/>
              </a:rPr>
              <a:t>https://www.govinfo.gov/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Problem: 	</a:t>
            </a:r>
            <a:r>
              <a:rPr lang="en-US" dirty="0"/>
              <a:t>Text is lengthy, administrative language, bulky denomination of laws, etc. </a:t>
            </a:r>
          </a:p>
          <a:p>
            <a:r>
              <a:rPr lang="en-US" dirty="0">
                <a:sym typeface="Wingdings" panose="05000000000000000000" pitchFamily="2" charset="2"/>
              </a:rPr>
              <a:t>		 Difficult to access texts of debates via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Idea: 		</a:t>
            </a:r>
            <a:r>
              <a:rPr lang="en-US" dirty="0">
                <a:sym typeface="Wingdings" panose="05000000000000000000" pitchFamily="2" charset="2"/>
              </a:rPr>
              <a:t>Contribute to the </a:t>
            </a:r>
            <a:r>
              <a:rPr lang="en-US" dirty="0"/>
              <a:t>accessibility of congressional debates and to the open science 			community </a:t>
            </a:r>
            <a:r>
              <a:rPr lang="en-US" dirty="0">
                <a:sym typeface="Wingdings" panose="05000000000000000000" pitchFamily="2" charset="2"/>
              </a:rPr>
              <a:t>by scraping, and tidying (and visualizing) daily records</a:t>
            </a:r>
          </a:p>
        </p:txBody>
      </p:sp>
    </p:spTree>
    <p:extLst>
      <p:ext uri="{BB962C8B-B14F-4D97-AF65-F5344CB8AC3E}">
        <p14:creationId xmlns:p14="http://schemas.microsoft.com/office/powerpoint/2010/main" val="51085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20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Demonstration of a Use Case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B345DB79-866F-470F-A020-38A82E79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21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Unsettles Issues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0505" y="767313"/>
            <a:ext cx="10311008" cy="5633524"/>
          </a:xfrm>
        </p:spPr>
        <p:txBody>
          <a:bodyPr>
            <a:normAutofit/>
          </a:bodyPr>
          <a:lstStyle/>
          <a:p>
            <a:r>
              <a:rPr lang="en-US" sz="1800" dirty="0"/>
              <a:t>At YYYY-01-03 a new volume starts but it can be that there are two volumes of this day </a:t>
            </a:r>
            <a:r>
              <a:rPr lang="en-US" sz="1800" dirty="0">
                <a:sym typeface="Wingdings" panose="05000000000000000000" pitchFamily="2" charset="2"/>
              </a:rPr>
              <a:t> cannot capture them in our URL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Outlook:</a:t>
            </a:r>
          </a:p>
          <a:p>
            <a:r>
              <a:rPr lang="en-US" sz="1800" dirty="0"/>
              <a:t>Web application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23D9C101-DEEE-48AF-943F-A19A0851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xmlns="" id="{BA1EDD0E-46AA-4A32-98A0-F40610BB1221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tx2"/>
                </a:solidFill>
              </a:rPr>
              <a:t>Contribution and Benefits for the Community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C3F66DD-589E-4203-B4CE-EF6CEF0CB976}"/>
              </a:ext>
            </a:extLst>
          </p:cNvPr>
          <p:cNvSpPr txBox="1"/>
          <p:nvPr/>
        </p:nvSpPr>
        <p:spPr>
          <a:xfrm>
            <a:off x="520505" y="685141"/>
            <a:ext cx="10356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Previous work: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There exist no R code that retrieves CREC text data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Benefits for the community: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Accessing CREC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Assessing the use of keywords over time to follow a certain debate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Insights in the way politicians act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xmlns="" id="{51CD9A42-E94E-4600-B2F3-87ED14CD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87295"/>
              </p:ext>
            </p:extLst>
          </p:nvPr>
        </p:nvGraphicFramePr>
        <p:xfrm>
          <a:off x="520505" y="1120552"/>
          <a:ext cx="10356585" cy="3033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101">
                  <a:extLst>
                    <a:ext uri="{9D8B030D-6E8A-4147-A177-3AD203B41FA5}">
                      <a16:colId xmlns:a16="http://schemas.microsoft.com/office/drawing/2014/main" xmlns="" val="2597567428"/>
                    </a:ext>
                  </a:extLst>
                </a:gridCol>
                <a:gridCol w="4449170">
                  <a:extLst>
                    <a:ext uri="{9D8B030D-6E8A-4147-A177-3AD203B41FA5}">
                      <a16:colId xmlns:a16="http://schemas.microsoft.com/office/drawing/2014/main" xmlns="" val="1025539952"/>
                    </a:ext>
                  </a:extLst>
                </a:gridCol>
                <a:gridCol w="4940314">
                  <a:extLst>
                    <a:ext uri="{9D8B030D-6E8A-4147-A177-3AD203B41FA5}">
                      <a16:colId xmlns:a16="http://schemas.microsoft.com/office/drawing/2014/main" xmlns="" val="314499045"/>
                    </a:ext>
                  </a:extLst>
                </a:gridCol>
              </a:tblGrid>
              <a:tr h="211102"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APIs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3"/>
                        </a:rPr>
                        <a:t>https://projects.propublica.org/api-docs/congress-api/</a:t>
                      </a:r>
                      <a:endParaRPr lang="en-US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Vote data, member data, bill data, nomination data, committee data, statement data, lobbying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716615"/>
                  </a:ext>
                </a:extLst>
              </a:tr>
              <a:tr h="364630"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R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packages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4"/>
                        </a:rPr>
                        <a:t>https://cran.r-project.org/web/packages/ProPublicaR/index.html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Wrapper functions for ProPublica‘s API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185072"/>
                  </a:ext>
                </a:extLst>
              </a:tr>
              <a:tr h="36463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5"/>
                        </a:rPr>
                        <a:t>https://www.rdocumentation.org/packages/RTextTools/Versions/1.4.2/topics/USCongress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5069498"/>
                  </a:ext>
                </a:extLst>
              </a:tr>
              <a:tr h="221921">
                <a:tc rowSpan="3"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6"/>
                        </a:rPr>
                        <a:t>https://towardsdatascience.com/political-python-1e8eb46c1bc1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8224674"/>
                  </a:ext>
                </a:extLst>
              </a:tr>
              <a:tr h="21110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7"/>
                        </a:rPr>
                        <a:t>https://github.com/unitedstates/congress</a:t>
                      </a:r>
                      <a:r>
                        <a:rPr lang="en-US" sz="1600" u="none" strike="noStrike" kern="1200" dirty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Bill data, amendments data, roll call votes data, core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0668472"/>
                  </a:ext>
                </a:extLst>
              </a:tr>
              <a:tr h="381883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strike="noStrike" kern="1200" dirty="0">
                          <a:effectLst/>
                          <a:hlinkClick r:id="rId8"/>
                        </a:rPr>
                        <a:t>https://github.com/propublica/Capitol-Words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CREC data, congress people data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129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74153CEA-CD58-4C65-AE0B-36B253E09D47}"/>
              </a:ext>
            </a:extLst>
          </p:cNvPr>
          <p:cNvSpPr txBox="1">
            <a:spLocks/>
          </p:cNvSpPr>
          <p:nvPr/>
        </p:nvSpPr>
        <p:spPr>
          <a:xfrm>
            <a:off x="693936" y="2127545"/>
            <a:ext cx="3834351" cy="4013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Step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 1: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Load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</a:rPr>
              <a:t>packages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SCRAPING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2: </a:t>
            </a:r>
            <a:r>
              <a:rPr lang="de-DE" sz="1600" dirty="0"/>
              <a:t>Enter</a:t>
            </a:r>
            <a:r>
              <a:rPr lang="de-DE" sz="1600" i="1" dirty="0"/>
              <a:t> </a:t>
            </a:r>
            <a:r>
              <a:rPr lang="de-DE" sz="1600" i="1" dirty="0" err="1"/>
              <a:t>start_date</a:t>
            </a:r>
            <a:r>
              <a:rPr lang="de-DE" sz="1600" i="1" dirty="0"/>
              <a:t> </a:t>
            </a:r>
            <a:r>
              <a:rPr lang="de-DE" sz="1600" dirty="0"/>
              <a:t>and </a:t>
            </a:r>
            <a:r>
              <a:rPr lang="de-DE" sz="1600" i="1" dirty="0" err="1"/>
              <a:t>end_date</a:t>
            </a:r>
            <a:endParaRPr lang="de-DE" sz="1600" i="1" dirty="0"/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3: </a:t>
            </a:r>
            <a:r>
              <a:rPr lang="de-DE" sz="1600" dirty="0"/>
              <a:t>Source </a:t>
            </a:r>
            <a:r>
              <a:rPr lang="de-DE" sz="1600" i="1" dirty="0"/>
              <a:t>1_scraper.R</a:t>
            </a:r>
            <a:endParaRPr lang="de-DE" sz="1600" dirty="0"/>
          </a:p>
          <a:p>
            <a:pPr marL="0" indent="0">
              <a:buFont typeface="Arial"/>
              <a:buNone/>
            </a:pPr>
            <a:endParaRPr lang="de-DE" sz="1600" dirty="0"/>
          </a:p>
          <a:p>
            <a:pPr marL="0" indent="0">
              <a:buFont typeface="Arial"/>
              <a:buNone/>
            </a:pPr>
            <a:r>
              <a:rPr lang="de-DE" sz="1600" b="1" u="sng" dirty="0"/>
              <a:t>TIDYING PROCESS</a:t>
            </a:r>
          </a:p>
          <a:p>
            <a:pPr marL="0" indent="0">
              <a:buFont typeface="Arial"/>
              <a:buNone/>
            </a:pPr>
            <a:r>
              <a:rPr lang="de-DE" sz="1600" b="1" dirty="0" err="1"/>
              <a:t>Step</a:t>
            </a:r>
            <a:r>
              <a:rPr lang="de-DE" sz="1600" b="1" dirty="0"/>
              <a:t> 4: </a:t>
            </a:r>
            <a:r>
              <a:rPr lang="de-DE" sz="1600" dirty="0"/>
              <a:t>Source </a:t>
            </a:r>
            <a:r>
              <a:rPr lang="de-DE" sz="1600" i="1" dirty="0"/>
              <a:t>2_clean_html_files.R </a:t>
            </a:r>
            <a:r>
              <a:rPr lang="de-DE" sz="1600" dirty="0"/>
              <a:t>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dataframe</a:t>
            </a:r>
            <a:r>
              <a:rPr lang="de-DE" sz="1600" dirty="0"/>
              <a:t> </a:t>
            </a:r>
            <a:r>
              <a:rPr lang="de-DE" sz="1600" dirty="0" err="1"/>
              <a:t>called</a:t>
            </a:r>
            <a:r>
              <a:rPr lang="de-DE" sz="1600" dirty="0"/>
              <a:t> „</a:t>
            </a:r>
            <a:r>
              <a:rPr lang="de-DE" sz="1600" dirty="0" err="1"/>
              <a:t>my_data</a:t>
            </a:r>
            <a:r>
              <a:rPr lang="de-DE" sz="1600" dirty="0"/>
              <a:t>“</a:t>
            </a:r>
          </a:p>
          <a:p>
            <a:pPr marL="0" indent="0">
              <a:buFont typeface="Arial"/>
              <a:buNone/>
            </a:pP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b="1" u="sng" dirty="0">
                <a:solidFill>
                  <a:schemeClr val="bg1">
                    <a:lumMod val="50000"/>
                  </a:schemeClr>
                </a:solidFill>
              </a:rPr>
              <a:t>VISUALIZATION PROCESS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Step 5: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3_data_visualization.R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xmlns="" id="{0F26518F-0A69-4734-BA87-0B8E3EF94156}"/>
              </a:ext>
            </a:extLst>
          </p:cNvPr>
          <p:cNvSpPr txBox="1">
            <a:spLocks/>
          </p:cNvSpPr>
          <p:nvPr/>
        </p:nvSpPr>
        <p:spPr>
          <a:xfrm>
            <a:off x="5156859" y="4087023"/>
            <a:ext cx="5304391" cy="205062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xmlns="" id="{7FAB1279-3954-449A-9809-2898A9D30786}"/>
              </a:ext>
            </a:extLst>
          </p:cNvPr>
          <p:cNvCxnSpPr>
            <a:cxnSpLocks/>
          </p:cNvCxnSpPr>
          <p:nvPr/>
        </p:nvCxnSpPr>
        <p:spPr>
          <a:xfrm flipH="1">
            <a:off x="6062524" y="4004462"/>
            <a:ext cx="9994" cy="130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xmlns="" id="{B73C8442-401C-4ED8-A3D6-C2C0FB12E87F}"/>
              </a:ext>
            </a:extLst>
          </p:cNvPr>
          <p:cNvSpPr txBox="1">
            <a:spLocks/>
          </p:cNvSpPr>
          <p:nvPr/>
        </p:nvSpPr>
        <p:spPr>
          <a:xfrm>
            <a:off x="5154658" y="1812651"/>
            <a:ext cx="5281471" cy="21650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4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What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/>
                </a:solidFill>
              </a:rPr>
              <a:t>have we achieved and how?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xmlns="" id="{FD7E6F18-D74A-4FE7-8CC2-71466EBAC4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0579" y="1812651"/>
            <a:ext cx="3834349" cy="343342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master-</a:t>
            </a:r>
            <a:r>
              <a:rPr lang="de-DE" sz="1600" dirty="0" err="1"/>
              <a:t>sourcing</a:t>
            </a:r>
            <a:r>
              <a:rPr lang="de-DE" sz="1600" dirty="0"/>
              <a:t>-</a:t>
            </a:r>
            <a:r>
              <a:rPr lang="de-DE" sz="1600" dirty="0" err="1"/>
              <a:t>the-rest.R</a:t>
            </a:r>
            <a:endParaRPr lang="en-US" sz="160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xmlns="" id="{C7B407AD-B5BE-4C2C-8B9E-4E0DEC4B2C44}"/>
              </a:ext>
            </a:extLst>
          </p:cNvPr>
          <p:cNvSpPr txBox="1">
            <a:spLocks/>
          </p:cNvSpPr>
          <p:nvPr/>
        </p:nvSpPr>
        <p:spPr>
          <a:xfrm>
            <a:off x="5443189" y="2302274"/>
            <a:ext cx="1258658" cy="30162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1_scraper.R</a:t>
            </a:r>
            <a:endParaRPr lang="en-US" sz="160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xmlns="" id="{52088609-8CCC-4992-9D44-C791EA8B6B29}"/>
              </a:ext>
            </a:extLst>
          </p:cNvPr>
          <p:cNvSpPr txBox="1">
            <a:spLocks/>
          </p:cNvSpPr>
          <p:nvPr/>
        </p:nvSpPr>
        <p:spPr>
          <a:xfrm>
            <a:off x="5443191" y="4564848"/>
            <a:ext cx="1986939" cy="2714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sz="1600" dirty="0"/>
              <a:t>2_clean_html_files.R</a:t>
            </a:r>
            <a:endParaRPr lang="en-US" sz="1600" dirty="0"/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xmlns="" id="{9E2CBC46-D3CB-40CA-B81B-E01C3443590B}"/>
              </a:ext>
            </a:extLst>
          </p:cNvPr>
          <p:cNvGrpSpPr/>
          <p:nvPr/>
        </p:nvGrpSpPr>
        <p:grpSpPr>
          <a:xfrm>
            <a:off x="1805181" y="638975"/>
            <a:ext cx="939421" cy="939421"/>
            <a:chOff x="1982604" y="638975"/>
            <a:chExt cx="939421" cy="939421"/>
          </a:xfrm>
        </p:grpSpPr>
        <p:pic>
          <p:nvPicPr>
            <p:cNvPr id="11" name="Grafik 10" descr="Benutzer">
              <a:extLst>
                <a:ext uri="{FF2B5EF4-FFF2-40B4-BE49-F238E27FC236}">
                  <a16:creationId xmlns:a16="http://schemas.microsoft.com/office/drawing/2014/main" xmlns="" id="{37DEE98E-5373-46D4-8469-D0E669BB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982604" y="638975"/>
              <a:ext cx="939421" cy="939421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xmlns="" id="{EF8DE412-BDF1-4F66-8D0E-984408D4DC8C}"/>
                </a:ext>
              </a:extLst>
            </p:cNvPr>
            <p:cNvSpPr txBox="1"/>
            <p:nvPr/>
          </p:nvSpPr>
          <p:spPr>
            <a:xfrm>
              <a:off x="2142704" y="1125540"/>
              <a:ext cx="66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User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xmlns="" id="{64B5C3DB-49DC-44FA-9A41-2D16B67F6038}"/>
              </a:ext>
            </a:extLst>
          </p:cNvPr>
          <p:cNvCxnSpPr>
            <a:cxnSpLocks/>
          </p:cNvCxnSpPr>
          <p:nvPr/>
        </p:nvCxnSpPr>
        <p:spPr>
          <a:xfrm>
            <a:off x="2272355" y="1494872"/>
            <a:ext cx="0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 descr="Welt">
            <a:extLst>
              <a:ext uri="{FF2B5EF4-FFF2-40B4-BE49-F238E27FC236}">
                <a16:creationId xmlns:a16="http://schemas.microsoft.com/office/drawing/2014/main" xmlns="" id="{A800AC59-CAC0-4D27-BCC0-D36A2C0AF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260309" y="2068514"/>
            <a:ext cx="762000" cy="762000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xmlns="" id="{14165FCC-2898-4EA5-8418-E16DE419162D}"/>
              </a:ext>
            </a:extLst>
          </p:cNvPr>
          <p:cNvCxnSpPr>
            <a:cxnSpLocks/>
          </p:cNvCxnSpPr>
          <p:nvPr/>
        </p:nvCxnSpPr>
        <p:spPr>
          <a:xfrm>
            <a:off x="6872004" y="2364166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98CBE577-09F5-4B95-8653-B627207FA727}"/>
              </a:ext>
            </a:extLst>
          </p:cNvPr>
          <p:cNvSpPr txBox="1"/>
          <p:nvPr/>
        </p:nvSpPr>
        <p:spPr>
          <a:xfrm>
            <a:off x="5107963" y="1844678"/>
            <a:ext cx="540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https://www.govinfo.gov/content/pkg/CREC-</a:t>
            </a:r>
            <a:r>
              <a:rPr lang="de-DE" sz="1600" b="1" dirty="0"/>
              <a:t>YYYY-MM-DD</a:t>
            </a:r>
            <a:r>
              <a:rPr lang="de-DE" sz="1600" dirty="0"/>
              <a:t>.zip</a:t>
            </a:r>
            <a:endParaRPr lang="en-US" sz="1600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xmlns="" id="{CF8A7F28-CF78-4318-A93C-2E8EB03122CC}"/>
              </a:ext>
            </a:extLst>
          </p:cNvPr>
          <p:cNvCxnSpPr>
            <a:cxnSpLocks/>
          </p:cNvCxnSpPr>
          <p:nvPr/>
        </p:nvCxnSpPr>
        <p:spPr>
          <a:xfrm flipH="1">
            <a:off x="6872004" y="2535655"/>
            <a:ext cx="2299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xmlns="" id="{7BA8A4C1-13EC-49CB-B82C-3FF0665FB8AD}"/>
              </a:ext>
            </a:extLst>
          </p:cNvPr>
          <p:cNvCxnSpPr>
            <a:cxnSpLocks/>
          </p:cNvCxnSpPr>
          <p:nvPr/>
        </p:nvCxnSpPr>
        <p:spPr>
          <a:xfrm flipH="1">
            <a:off x="6072517" y="2701261"/>
            <a:ext cx="1" cy="51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Ordner">
            <a:extLst>
              <a:ext uri="{FF2B5EF4-FFF2-40B4-BE49-F238E27FC236}">
                <a16:creationId xmlns:a16="http://schemas.microsoft.com/office/drawing/2014/main" xmlns="" id="{0572721C-7090-41E2-85A7-6A154A1ED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396013" y="2901769"/>
            <a:ext cx="1256686" cy="1256686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87DAFEBD-6AC9-4113-8438-A166156DC539}"/>
              </a:ext>
            </a:extLst>
          </p:cNvPr>
          <p:cNvSpPr txBox="1"/>
          <p:nvPr/>
        </p:nvSpPr>
        <p:spPr>
          <a:xfrm>
            <a:off x="5594847" y="3383649"/>
            <a:ext cx="95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xmlns="" id="{CA0D2126-51DB-4173-87BE-BAF063EBF92F}"/>
              </a:ext>
            </a:extLst>
          </p:cNvPr>
          <p:cNvCxnSpPr>
            <a:cxnSpLocks/>
          </p:cNvCxnSpPr>
          <p:nvPr/>
        </p:nvCxnSpPr>
        <p:spPr>
          <a:xfrm flipV="1">
            <a:off x="5887920" y="3977662"/>
            <a:ext cx="0" cy="4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xmlns="" id="{514A1029-992E-4E2E-9A8B-4CDCFC62727A}"/>
              </a:ext>
            </a:extLst>
          </p:cNvPr>
          <p:cNvGrpSpPr/>
          <p:nvPr/>
        </p:nvGrpSpPr>
        <p:grpSpPr>
          <a:xfrm>
            <a:off x="5438333" y="5314089"/>
            <a:ext cx="1263514" cy="847970"/>
            <a:chOff x="4462075" y="5314089"/>
            <a:chExt cx="1263514" cy="847970"/>
          </a:xfrm>
        </p:grpSpPr>
        <p:pic>
          <p:nvPicPr>
            <p:cNvPr id="97" name="Grafik 96" descr="Tisch">
              <a:extLst>
                <a:ext uri="{FF2B5EF4-FFF2-40B4-BE49-F238E27FC236}">
                  <a16:creationId xmlns:a16="http://schemas.microsoft.com/office/drawing/2014/main" xmlns="" id="{E3ED5455-2ACE-4F80-8660-C9C78942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462075" y="5334071"/>
              <a:ext cx="1263514" cy="827988"/>
            </a:xfrm>
            <a:prstGeom prst="rect">
              <a:avLst/>
            </a:prstGeom>
          </p:spPr>
        </p:pic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xmlns="" id="{82C05C09-9668-4C7B-99B4-6CCD1DF3F8C9}"/>
                </a:ext>
              </a:extLst>
            </p:cNvPr>
            <p:cNvSpPr/>
            <p:nvPr/>
          </p:nvSpPr>
          <p:spPr>
            <a:xfrm>
              <a:off x="4553466" y="5314089"/>
              <a:ext cx="1065600" cy="1925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my_data</a:t>
              </a:r>
              <a:endParaRPr lang="en-US" sz="1600" dirty="0"/>
            </a:p>
          </p:txBody>
        </p:sp>
      </p:grp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xmlns="" id="{54FB2266-1433-4106-9347-4F6C67F57943}"/>
              </a:ext>
            </a:extLst>
          </p:cNvPr>
          <p:cNvCxnSpPr>
            <a:cxnSpLocks/>
          </p:cNvCxnSpPr>
          <p:nvPr/>
        </p:nvCxnSpPr>
        <p:spPr>
          <a:xfrm flipV="1">
            <a:off x="3166281" y="2453088"/>
            <a:ext cx="2229732" cy="1227543"/>
          </a:xfrm>
          <a:prstGeom prst="bentConnector3">
            <a:avLst>
              <a:gd name="adj1" fmla="val 79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xmlns="" id="{935E297A-0E08-4ACA-B64D-E82BF594D617}"/>
              </a:ext>
            </a:extLst>
          </p:cNvPr>
          <p:cNvCxnSpPr>
            <a:cxnSpLocks/>
          </p:cNvCxnSpPr>
          <p:nvPr/>
        </p:nvCxnSpPr>
        <p:spPr>
          <a:xfrm>
            <a:off x="4554996" y="4700556"/>
            <a:ext cx="841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Verbinder: gewinkelt 142">
            <a:extLst>
              <a:ext uri="{FF2B5EF4-FFF2-40B4-BE49-F238E27FC236}">
                <a16:creationId xmlns:a16="http://schemas.microsoft.com/office/drawing/2014/main" xmlns="" id="{A4ED01DD-C3A8-4309-A767-F53A3EE24EFB}"/>
              </a:ext>
            </a:extLst>
          </p:cNvPr>
          <p:cNvCxnSpPr>
            <a:cxnSpLocks/>
          </p:cNvCxnSpPr>
          <p:nvPr/>
        </p:nvCxnSpPr>
        <p:spPr>
          <a:xfrm rot="10800000">
            <a:off x="3316409" y="4918825"/>
            <a:ext cx="2079605" cy="554126"/>
          </a:xfrm>
          <a:prstGeom prst="bentConnector3">
            <a:avLst>
              <a:gd name="adj1" fmla="val 27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xmlns="" id="{0AD63463-6B97-4643-8843-833626B5A230}"/>
              </a:ext>
            </a:extLst>
          </p:cNvPr>
          <p:cNvCxnSpPr>
            <a:cxnSpLocks/>
          </p:cNvCxnSpPr>
          <p:nvPr/>
        </p:nvCxnSpPr>
        <p:spPr>
          <a:xfrm flipV="1">
            <a:off x="3998107" y="1578396"/>
            <a:ext cx="1832366" cy="1775874"/>
          </a:xfrm>
          <a:prstGeom prst="bentConnector3">
            <a:avLst>
              <a:gd name="adj1" fmla="val 395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xmlns="" id="{2A192D56-00F3-4AB3-97C3-ED94E9199036}"/>
              </a:ext>
            </a:extLst>
          </p:cNvPr>
          <p:cNvCxnSpPr/>
          <p:nvPr/>
        </p:nvCxnSpPr>
        <p:spPr>
          <a:xfrm>
            <a:off x="5835634" y="1578396"/>
            <a:ext cx="382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xmlns="" id="{A3B57B87-7BD4-4AB4-B2E7-6B028A511B04}"/>
              </a:ext>
            </a:extLst>
          </p:cNvPr>
          <p:cNvCxnSpPr>
            <a:cxnSpLocks/>
          </p:cNvCxnSpPr>
          <p:nvPr/>
        </p:nvCxnSpPr>
        <p:spPr>
          <a:xfrm>
            <a:off x="9660794" y="1578396"/>
            <a:ext cx="0" cy="2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5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tx2"/>
                </a:solidFill>
              </a:rPr>
              <a:t>D</a:t>
            </a:r>
            <a:r>
              <a:rPr lang="en-US" sz="3200" dirty="0" err="1">
                <a:solidFill>
                  <a:schemeClr val="tx2"/>
                </a:solidFill>
              </a:rPr>
              <a:t>ata</a:t>
            </a:r>
            <a:r>
              <a:rPr lang="en-US" sz="3200" dirty="0">
                <a:solidFill>
                  <a:schemeClr val="tx2"/>
                </a:solidFill>
              </a:rPr>
              <a:t> Output “</a:t>
            </a:r>
            <a:r>
              <a:rPr lang="en-US" sz="3200" dirty="0" err="1">
                <a:solidFill>
                  <a:schemeClr val="tx2"/>
                </a:solidFill>
              </a:rPr>
              <a:t>my_data</a:t>
            </a:r>
            <a:r>
              <a:rPr lang="en-US" sz="320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xmlns="" id="{01280090-9498-4E01-BF99-35C4D039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1351"/>
              </p:ext>
            </p:extLst>
          </p:nvPr>
        </p:nvGraphicFramePr>
        <p:xfrm>
          <a:off x="520504" y="1254183"/>
          <a:ext cx="9988272" cy="468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21">
                  <a:extLst>
                    <a:ext uri="{9D8B030D-6E8A-4147-A177-3AD203B41FA5}">
                      <a16:colId xmlns:a16="http://schemas.microsoft.com/office/drawing/2014/main" xmlns="" val="1328456205"/>
                    </a:ext>
                  </a:extLst>
                </a:gridCol>
                <a:gridCol w="792654">
                  <a:extLst>
                    <a:ext uri="{9D8B030D-6E8A-4147-A177-3AD203B41FA5}">
                      <a16:colId xmlns:a16="http://schemas.microsoft.com/office/drawing/2014/main" xmlns="" val="3978735238"/>
                    </a:ext>
                  </a:extLst>
                </a:gridCol>
                <a:gridCol w="4262627">
                  <a:extLst>
                    <a:ext uri="{9D8B030D-6E8A-4147-A177-3AD203B41FA5}">
                      <a16:colId xmlns:a16="http://schemas.microsoft.com/office/drawing/2014/main" xmlns="" val="2877969049"/>
                    </a:ext>
                  </a:extLst>
                </a:gridCol>
                <a:gridCol w="3718570">
                  <a:extLst>
                    <a:ext uri="{9D8B030D-6E8A-4147-A177-3AD203B41FA5}">
                      <a16:colId xmlns:a16="http://schemas.microsoft.com/office/drawing/2014/main" xmlns="" val="3822829885"/>
                    </a:ext>
                  </a:extLst>
                </a:gridCol>
              </a:tblGrid>
              <a:tr h="21704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Variable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950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vol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volume is started every year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  <a:effectLst/>
                        </a:rPr>
                        <a:t>158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516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no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Num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new issue is printed every day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38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format YYYY-MM-DD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2012-07-25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95055929"/>
                  </a:ext>
                </a:extLst>
              </a:tr>
              <a:tr h="487933">
                <a:tc>
                  <a:txBody>
                    <a:bodyPr/>
                    <a:lstStyle/>
                    <a:p>
                      <a:r>
                        <a:rPr lang="de-DE" b="1" dirty="0" err="1"/>
                        <a:t>unit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Four sections: House, Senate, Daily Digest, and Extensions of Remark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Senate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8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pages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Sequentially numbered throughout the session of Congress. The </a:t>
                      </a:r>
                      <a:r>
                        <a:rPr lang="en-US" dirty="0" err="1"/>
                        <a:t>pageprefix</a:t>
                      </a:r>
                      <a:r>
                        <a:rPr lang="en-US" dirty="0"/>
                        <a:t> specify units by H, S, D and 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S5321-S5418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6224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start_page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starts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5321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14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end_page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the unit ends its text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5418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8606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text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Chr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processed text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vol 158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washington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wednesday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july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25 2012 112 prayer chaplain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i="1" dirty="0" err="1">
                          <a:solidFill>
                            <a:schemeClr val="tx1"/>
                          </a:solidFill>
                          <a:effectLst/>
                        </a:rPr>
                        <a:t>barry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effectLst/>
                        </a:rPr>
                        <a:t> …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4381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48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6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520953" cy="55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4" y="685140"/>
            <a:ext cx="9529803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8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6" y="685141"/>
            <a:ext cx="9529802" cy="5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9217DC6-63A8-46E5-BFF7-2750383C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6290"/>
            <a:ext cx="2743200" cy="365125"/>
          </a:xfrm>
        </p:spPr>
        <p:txBody>
          <a:bodyPr/>
          <a:lstStyle/>
          <a:p>
            <a:fld id="{6527771F-06AB-408E-AA7E-946E38726935}" type="slidenum">
              <a:rPr lang="de-DE" smtClean="0"/>
              <a:t>9</a:t>
            </a:fld>
            <a:endParaRPr lang="de-DE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xmlns="" id="{2EBD46AD-74A3-41B6-A7F5-704EE709693A}"/>
              </a:ext>
            </a:extLst>
          </p:cNvPr>
          <p:cNvSpPr txBox="1">
            <a:spLocks/>
          </p:cNvSpPr>
          <p:nvPr/>
        </p:nvSpPr>
        <p:spPr>
          <a:xfrm>
            <a:off x="520505" y="58739"/>
            <a:ext cx="8888190" cy="626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Data Visualization</a:t>
            </a:r>
          </a:p>
        </p:txBody>
      </p:sp>
      <p:sp>
        <p:nvSpPr>
          <p:cNvPr id="149" name="Fußzeilenplatzhalter 4">
            <a:extLst>
              <a:ext uri="{FF2B5EF4-FFF2-40B4-BE49-F238E27FC236}">
                <a16:creationId xmlns:a16="http://schemas.microsoft.com/office/drawing/2014/main" xmlns="" id="{38AB998A-AAF8-49F0-A239-2D93C7A72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2376" y="6492875"/>
            <a:ext cx="5344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SPOSM WS19/20 | Tobias Witter and Simone Euler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685141"/>
            <a:ext cx="9748288" cy="56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E7E6E6"/>
      </a:lt2>
      <a:accent1>
        <a:srgbClr val="BDCAD3"/>
      </a:accent1>
      <a:accent2>
        <a:srgbClr val="8A0F14"/>
      </a:accent2>
      <a:accent3>
        <a:srgbClr val="D1D1C2"/>
      </a:accent3>
      <a:accent4>
        <a:srgbClr val="D2C067"/>
      </a:accent4>
      <a:accent5>
        <a:srgbClr val="4472C4"/>
      </a:accent5>
      <a:accent6>
        <a:srgbClr val="00572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Breitbild</PresentationFormat>
  <Paragraphs>235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Backup Slides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Euler</dc:creator>
  <cp:lastModifiedBy>Tobias Witter</cp:lastModifiedBy>
  <cp:revision>378</cp:revision>
  <cp:lastPrinted>2018-12-12T14:14:37Z</cp:lastPrinted>
  <dcterms:created xsi:type="dcterms:W3CDTF">2018-12-06T19:11:47Z</dcterms:created>
  <dcterms:modified xsi:type="dcterms:W3CDTF">2020-02-17T07:11:07Z</dcterms:modified>
</cp:coreProperties>
</file>