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40" r:id="rId13"/>
    <p:sldId id="338" r:id="rId14"/>
    <p:sldId id="339" r:id="rId15"/>
    <p:sldId id="323" r:id="rId16"/>
    <p:sldId id="332" r:id="rId17"/>
    <p:sldId id="321" r:id="rId18"/>
    <p:sldId id="310" r:id="rId19"/>
    <p:sldId id="331" r:id="rId20"/>
    <p:sldId id="324" r:id="rId21"/>
    <p:sldId id="319" r:id="rId22"/>
    <p:sldId id="32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249" autoAdjust="0"/>
  </p:normalViewPr>
  <p:slideViewPr>
    <p:cSldViewPr snapToGrid="0" snapToObjects="1">
      <p:cViewPr varScale="1">
        <p:scale>
          <a:sx n="119" d="100"/>
          <a:sy n="119" d="100"/>
        </p:scale>
        <p:origin x="254" y="106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4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="" xmlns:a16="http://schemas.microsoft.com/office/drawing/2014/main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="" xmlns:a16="http://schemas.microsoft.com/office/drawing/2014/main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="" xmlns:a16="http://schemas.microsoft.com/office/drawing/2014/main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="" xmlns:a16="http://schemas.microsoft.com/office/drawing/2014/main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="" xmlns:a16="http://schemas.microsoft.com/office/drawing/2014/main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="" xmlns:a16="http://schemas.microsoft.com/office/drawing/2014/main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="" xmlns:a16="http://schemas.microsoft.com/office/drawing/2014/main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="" xmlns:a16="http://schemas.microsoft.com/office/drawing/2014/main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="" xmlns:a16="http://schemas.microsoft.com/office/drawing/2014/main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="" xmlns:a16="http://schemas.microsoft.com/office/drawing/2014/main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="" xmlns:a16="http://schemas.microsoft.com/office/drawing/2014/main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="" xmlns:a16="http://schemas.microsoft.com/office/drawing/2014/main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="" xmlns:a16="http://schemas.microsoft.com/office/drawing/2014/main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="" xmlns:a16="http://schemas.microsoft.com/office/drawing/2014/main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roPublicaR/index.html" TargetMode="External"/><Relationship Id="rId7" Type="http://schemas.openxmlformats.org/officeDocument/2006/relationships/hyperlink" Target="https://github.com/propublica/Capitol-Words" TargetMode="External"/><Relationship Id="rId2" Type="http://schemas.openxmlformats.org/officeDocument/2006/relationships/hyperlink" Target="https://projects.propublica.org/api-docs/congress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tedstates/congress" TargetMode="External"/><Relationship Id="rId5" Type="http://schemas.openxmlformats.org/officeDocument/2006/relationships/hyperlink" Target="https://towardsdatascience.com/political-python-1e8eb46c1bc1" TargetMode="External"/><Relationship Id="rId4" Type="http://schemas.openxmlformats.org/officeDocument/2006/relationships/hyperlink" Target="https://www.rdocumentation.org/packages/RTextTools/Versions/1.4.2/topics/USCongr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="" xmlns:a16="http://schemas.microsoft.com/office/drawing/2014/main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1" y="4651763"/>
            <a:ext cx="10451725" cy="940316"/>
          </a:xfrm>
        </p:spPr>
        <p:txBody>
          <a:bodyPr/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Statistical </a:t>
            </a:r>
            <a:r>
              <a:rPr lang="en-US" sz="2400" dirty="0">
                <a:solidFill>
                  <a:schemeClr val="accent1"/>
                </a:solidFill>
              </a:rPr>
              <a:t>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=""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=""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424250"/>
            <a:ext cx="908403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t="15805" r="25881" b="13803"/>
          <a:stretch/>
        </p:blipFill>
        <p:spPr>
          <a:xfrm>
            <a:off x="7551849" y="1609412"/>
            <a:ext cx="3455972" cy="32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876254" cy="57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0"/>
            <a:ext cx="9892064" cy="577036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="" xmlns:a16="http://schemas.microsoft.com/office/drawing/2014/main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="" xmlns:a16="http://schemas.microsoft.com/office/drawing/2014/main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="" xmlns:a16="http://schemas.microsoft.com/office/drawing/2014/main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="" xmlns:a16="http://schemas.microsoft.com/office/drawing/2014/main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="" xmlns:a16="http://schemas.microsoft.com/office/drawing/2014/main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="" xmlns:a16="http://schemas.microsoft.com/office/drawing/2014/main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="" xmlns:a16="http://schemas.microsoft.com/office/drawing/2014/main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="" xmlns:a16="http://schemas.microsoft.com/office/drawing/2014/main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="" xmlns:a16="http://schemas.microsoft.com/office/drawing/2014/main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="" xmlns:a16="http://schemas.microsoft.com/office/drawing/2014/main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do with days where no text data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to stop at errors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a temporary store by using the function </a:t>
            </a:r>
            <a:r>
              <a:rPr lang="en-US" dirty="0" err="1" smtClean="0"/>
              <a:t>tempfile</a:t>
            </a:r>
            <a:r>
              <a:rPr lang="en-US" dirty="0" smtClean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Warnings introduced, warnings will be saved separately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 of </a:t>
            </a:r>
            <a:r>
              <a:rPr lang="en-US" dirty="0" err="1" smtClean="0"/>
              <a:t>tryCatch</a:t>
            </a:r>
            <a:r>
              <a:rPr lang="en-US" dirty="0" smtClean="0"/>
              <a:t> to keep function running with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=""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=""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=""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=""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=""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=""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=""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="" xmlns:a16="http://schemas.microsoft.com/office/drawing/2014/main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=""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="" xmlns:a16="http://schemas.microsoft.com/office/drawing/2014/main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17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/>
              <a:t>discoverable with metadata, identifiable and locatable by means of a standard identification </a:t>
            </a:r>
            <a:r>
              <a:rPr lang="en-US" sz="1800" dirty="0" smtClean="0"/>
              <a:t>mechanism</a:t>
            </a:r>
          </a:p>
          <a:p>
            <a:r>
              <a:rPr lang="en-US" sz="1800" dirty="0" smtClean="0"/>
              <a:t>Metadata for each scraped text: Volume, number, date, unit, pages</a:t>
            </a:r>
            <a:endParaRPr lang="en-US" sz="1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="" xmlns:a16="http://schemas.microsoft.com/office/drawing/2014/main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always available and obtainable; even if the data is restricted, the metadata is open</a:t>
            </a:r>
          </a:p>
          <a:p>
            <a:r>
              <a:rPr lang="en-US" sz="1800" dirty="0"/>
              <a:t>Public GitHub respository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="" xmlns:a16="http://schemas.microsoft.com/office/drawing/2014/main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vocabulary </a:t>
            </a:r>
          </a:p>
          <a:p>
            <a:r>
              <a:rPr lang="en-US" sz="1800" dirty="0"/>
              <a:t>both syntactically </a:t>
            </a:r>
            <a:r>
              <a:rPr lang="en-US" sz="1800" dirty="0" err="1"/>
              <a:t>parseable</a:t>
            </a:r>
            <a:r>
              <a:rPr lang="en-US" sz="1800" dirty="0"/>
              <a:t> and semantically understandable, allowing data exchange and reuse between researchers, institutions, </a:t>
            </a:r>
            <a:r>
              <a:rPr lang="en-US" sz="1800" dirty="0" smtClean="0"/>
              <a:t>organizations </a:t>
            </a:r>
            <a:r>
              <a:rPr lang="en-US" sz="1800" dirty="0"/>
              <a:t>or countries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="" xmlns:a16="http://schemas.microsoft.com/office/drawing/2014/main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policy</a:t>
            </a:r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=""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=""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="" xmlns:a16="http://schemas.microsoft.com/office/drawing/2014/main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="" xmlns:a16="http://schemas.microsoft.com/office/drawing/2014/main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="" xmlns:a16="http://schemas.microsoft.com/office/drawing/2014/main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="" xmlns:a16="http://schemas.microsoft.com/office/drawing/2014/main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="" xmlns:a16="http://schemas.microsoft.com/office/drawing/2014/main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="" xmlns:a16="http://schemas.microsoft.com/office/drawing/2014/main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="" xmlns:a16="http://schemas.microsoft.com/office/drawing/2014/main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="" xmlns:a16="http://schemas.microsoft.com/office/drawing/2014/main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="" xmlns:a16="http://schemas.microsoft.com/office/drawing/2014/main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="" xmlns:a16="http://schemas.microsoft.com/office/drawing/2014/main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="" xmlns:a16="http://schemas.microsoft.com/office/drawing/2014/main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="" xmlns:a16="http://schemas.microsoft.com/office/drawing/2014/main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="" xmlns:a16="http://schemas.microsoft.com/office/drawing/2014/main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="" xmlns:a16="http://schemas.microsoft.com/office/drawing/2014/main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="" xmlns:a16="http://schemas.microsoft.com/office/drawing/2014/main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="" xmlns:a16="http://schemas.microsoft.com/office/drawing/2014/main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="" xmlns:a16="http://schemas.microsoft.com/office/drawing/2014/main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="" xmlns:a16="http://schemas.microsoft.com/office/drawing/2014/main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</a:t>
            </a:r>
            <a:r>
              <a:rPr lang="en-US" b="1" dirty="0" smtClean="0"/>
              <a:t>	</a:t>
            </a:r>
            <a:r>
              <a:rPr lang="en-US" dirty="0" smtClean="0"/>
              <a:t>Text </a:t>
            </a:r>
            <a:r>
              <a:rPr lang="en-US" dirty="0"/>
              <a:t>is lengthy, administrative language, bulky denomination of laws, etc. </a:t>
            </a:r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ifficult </a:t>
            </a:r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access texts of debates via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Idea</a:t>
            </a:r>
            <a:r>
              <a:rPr lang="en-US" b="1" dirty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		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ontribute </a:t>
            </a:r>
            <a:r>
              <a:rPr lang="en-US" dirty="0">
                <a:sym typeface="Wingdings" panose="05000000000000000000" pitchFamily="2" charset="2"/>
              </a:rPr>
              <a:t>to the </a:t>
            </a:r>
            <a:r>
              <a:rPr lang="en-US" dirty="0"/>
              <a:t>accessibility of congressional debates and to the open science </a:t>
            </a:r>
            <a:r>
              <a:rPr lang="en-US" dirty="0" smtClean="0"/>
              <a:t>			community </a:t>
            </a:r>
            <a:r>
              <a:rPr lang="en-US" dirty="0">
                <a:sym typeface="Wingdings" panose="05000000000000000000" pitchFamily="2" charset="2"/>
              </a:rPr>
              <a:t>by scraping, and tidying (and </a:t>
            </a:r>
            <a:r>
              <a:rPr lang="en-US" dirty="0" smtClean="0">
                <a:sym typeface="Wingdings" panose="05000000000000000000" pitchFamily="2" charset="2"/>
              </a:rPr>
              <a:t>visualizing) daily </a:t>
            </a:r>
            <a:r>
              <a:rPr lang="en-US" dirty="0">
                <a:sym typeface="Wingdings" panose="05000000000000000000" pitchFamily="2" charset="2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=""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=""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=""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=""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=""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=""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=""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=""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="" xmlns:a16="http://schemas.microsoft.com/office/drawing/2014/main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="" xmlns:a16="http://schemas.microsoft.com/office/drawing/2014/main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="" xmlns:a16="http://schemas.microsoft.com/office/drawing/2014/main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="" xmlns:a16="http://schemas.microsoft.com/office/drawing/2014/main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="" xmlns:a16="http://schemas.microsoft.com/office/drawing/2014/main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="" xmlns:a16="http://schemas.microsoft.com/office/drawing/2014/main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="" xmlns:a16="http://schemas.microsoft.com/office/drawing/2014/main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="" xmlns:a16="http://schemas.microsoft.com/office/drawing/2014/main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="" xmlns:a16="http://schemas.microsoft.com/office/drawing/2014/main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="" xmlns:a16="http://schemas.microsoft.com/office/drawing/2014/main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="" xmlns:a16="http://schemas.microsoft.com/office/drawing/2014/main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22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="" xmlns:a16="http://schemas.microsoft.com/office/drawing/2014/main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="" xmlns:a16="http://schemas.microsoft.com/office/drawing/2014/main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="" xmlns:a16="http://schemas.microsoft.com/office/drawing/2014/main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="" xmlns:a16="http://schemas.microsoft.com/office/drawing/2014/main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="" xmlns:a16="http://schemas.microsoft.com/office/drawing/2014/main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2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4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="" xmlns:a16="http://schemas.microsoft.com/office/drawing/2014/main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="" xmlns:a16="http://schemas.microsoft.com/office/drawing/2014/main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="" xmlns:a16="http://schemas.microsoft.com/office/drawing/2014/main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=""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="" xmlns:a16="http://schemas.microsoft.com/office/drawing/2014/main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="" xmlns:a16="http://schemas.microsoft.com/office/drawing/2014/main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="" xmlns:a16="http://schemas.microsoft.com/office/drawing/2014/main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="" xmlns:a16="http://schemas.microsoft.com/office/drawing/2014/main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="" xmlns:a16="http://schemas.microsoft.com/office/drawing/2014/main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="" xmlns:a16="http://schemas.microsoft.com/office/drawing/2014/main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="" xmlns:a16="http://schemas.microsoft.com/office/drawing/2014/main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="" xmlns:a16="http://schemas.microsoft.com/office/drawing/2014/main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="" xmlns:a16="http://schemas.microsoft.com/office/drawing/2014/main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="" xmlns:a16="http://schemas.microsoft.com/office/drawing/2014/main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="" xmlns:a16="http://schemas.microsoft.com/office/drawing/2014/main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="" xmlns:a16="http://schemas.microsoft.com/office/drawing/2014/main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="" xmlns:a16="http://schemas.microsoft.com/office/drawing/2014/main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="" xmlns:a16="http://schemas.microsoft.com/office/drawing/2014/main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="" xmlns:a16="http://schemas.microsoft.com/office/drawing/2014/main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="" xmlns:a16="http://schemas.microsoft.com/office/drawing/2014/main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="" xmlns:a16="http://schemas.microsoft.com/office/drawing/2014/main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="" xmlns:a16="http://schemas.microsoft.com/office/drawing/2014/main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="" xmlns:a16="http://schemas.microsoft.com/office/drawing/2014/main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="" xmlns:a16="http://schemas.microsoft.com/office/drawing/2014/main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="" xmlns:a16="http://schemas.microsoft.com/office/drawing/2014/main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="" xmlns:a16="http://schemas.microsoft.com/office/drawing/2014/main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="" xmlns:a16="http://schemas.microsoft.com/office/drawing/2014/main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="" xmlns:a16="http://schemas.microsoft.com/office/drawing/2014/main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="" xmlns:a16="http://schemas.microsoft.com/office/drawing/2014/main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="" xmlns:a16="http://schemas.microsoft.com/office/drawing/2014/main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=""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=""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2941</Words>
  <Application>Microsoft Office PowerPoint</Application>
  <PresentationFormat>Breitbild</PresentationFormat>
  <Paragraphs>345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Tobias Witter</cp:lastModifiedBy>
  <cp:revision>370</cp:revision>
  <cp:lastPrinted>2018-12-12T14:14:37Z</cp:lastPrinted>
  <dcterms:created xsi:type="dcterms:W3CDTF">2018-12-06T19:11:47Z</dcterms:created>
  <dcterms:modified xsi:type="dcterms:W3CDTF">2020-02-16T17:14:28Z</dcterms:modified>
</cp:coreProperties>
</file>