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6175" y="687387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914400" y="434181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75" spcFirstLastPara="1" rIns="89875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6175" y="687387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14400" y="434181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75" spcFirstLastPara="1" rIns="89875" wrap="square" tIns="4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3" name="Google Shape;83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for AI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Duplicate Data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set may include data objects that are duplicates, or almost duplicates of one another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issue when merging data from heterogeous sources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person with multiple email addresses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dealing with duplicate data issues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81000" y="2286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Transformation: Normalization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762000" y="19812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min-max normalization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z-score normalization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normalization by decimal scaling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14600"/>
            <a:ext cx="7321550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810000"/>
            <a:ext cx="30480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5257800"/>
            <a:ext cx="10668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850" y="3321050"/>
            <a:ext cx="112712" cy="21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2438400" y="5562600"/>
            <a:ext cx="6126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smallest integer such that Max(|     |)&lt;1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9000" y="5562600"/>
            <a:ext cx="320675" cy="4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381000" y="1143000"/>
            <a:ext cx="83185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Particularly useful for classification (NNs, distance measurements,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 classification, etc)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Discretization/Quantization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533400" y="1143000"/>
            <a:ext cx="817245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Three types of attributes: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Nominal — values from an unordered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 — values from an ordered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— real numbers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Discretization/Quantization: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the range of a continuous attribute into intervals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classification algorithms only accept categorical attributes.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data size by discretization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for further analysis</a:t>
            </a:r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>
            <a:off x="1600200" y="4191000"/>
            <a:ext cx="609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>
            <a:off x="23622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>
            <a:off x="35052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>
            <a:off x="43434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>
            <a:off x="56388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>
            <a:off x="64770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" name="Google Shape;207;p26"/>
          <p:cNvSpPr/>
          <p:nvPr/>
        </p:nvSpPr>
        <p:spPr>
          <a:xfrm>
            <a:off x="18288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28956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49530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59436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70104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3810000" y="4191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21939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32607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40989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53943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x4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6308725" y="36226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x5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16605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27273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y2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36417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y3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48609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y4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5851525" y="4308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y5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6934200" y="42672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y6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381000" y="457200"/>
            <a:ext cx="858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Sampling 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533400" y="1600200"/>
            <a:ext cx="82423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is the main technique employed for data selection.</a:t>
            </a:r>
            <a:endParaRPr/>
          </a:p>
          <a:p>
            <a:pPr indent="-342900" lvl="1" marL="80010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often used for both the preliminary investigation of the data and the final data analysis.</a:t>
            </a:r>
            <a:endParaRPr/>
          </a:p>
          <a:p>
            <a:pPr indent="-342900" lvl="1" marL="80010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Statisticians sample because </a:t>
            </a:r>
            <a:r>
              <a:rPr b="0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obtaining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entire set of data of interest is too expensive or time consuming.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is used in data mining because </a:t>
            </a:r>
            <a:r>
              <a:rPr b="0" i="0" lang="en-US" sz="24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entire set of data of interest is too expensive or time consuming.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and code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code in the classroom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class: follow a step by step tutorial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74637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Data?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600200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data objects and their attributes</a:t>
            </a:r>
            <a:endParaRPr/>
          </a:p>
          <a:p>
            <a:pPr indent="-139700" lvl="4" marL="20574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attribute is a property or characteristic of an object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eye color of a person, temperature,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is also known as variable, field, characteristic, or feature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attributes describe an object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is also known as record, point, case, sample, entity, or instance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5410200" y="2362200"/>
            <a:ext cx="3513137" cy="4191000"/>
            <a:chOff x="3403" y="1104"/>
            <a:chExt cx="2213" cy="2640"/>
          </a:xfrm>
        </p:grpSpPr>
        <p:pic>
          <p:nvPicPr>
            <p:cNvPr id="116" name="Google Shape;11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3" y="1378"/>
              <a:ext cx="2213" cy="2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6"/>
            <p:cNvSpPr/>
            <p:nvPr/>
          </p:nvSpPr>
          <p:spPr>
            <a:xfrm rot="5400000">
              <a:off x="4340" y="240"/>
              <a:ext cx="240" cy="19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6"/>
          <p:cNvSpPr txBox="1"/>
          <p:nvPr/>
        </p:nvSpPr>
        <p:spPr>
          <a:xfrm>
            <a:off x="6248400" y="1828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029200" y="3276600"/>
            <a:ext cx="381000" cy="3124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962400" y="4648200"/>
            <a:ext cx="114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274637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Values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11162" y="1600200"/>
            <a:ext cx="8428037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values are numbers or symbols assigned to an attribute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Distinction between attributes and attribute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attribute can be mapped to different attribute values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height can be measured in feet or meters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attributes can be mapped to the same set of values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Attribute values for ID and age are integers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properties of attribute values can be different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has no limit but age has a maximum and minimum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1066800" y="228600"/>
            <a:ext cx="7315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Data Preprocessing?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81000" y="10668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 the real world is dirty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incomplete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lacking attribute values, lacking certain attributes of interest, or containing only aggregate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noisy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containing errors or outliers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inconsistent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containing discrepancies in codes or names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quality data, no quality mining results!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914400" y="228600"/>
            <a:ext cx="716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to Handle Missing Data?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57200" y="914400"/>
            <a:ext cx="8305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 the tuple: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done when class label is missing (assuming the task is classification—not effective in certain cases)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in the missing value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manually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tedious + infeasible?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global constant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fill in the missing value: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“unknown”, a new class?!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attribute mean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fill in the missing value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attribute mean for all samples of the same class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fill in the missing value: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smarter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most probable value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fill in the missing value: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inference-based such as regression, Bayesian formula, decision tree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838200" y="3810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to Handle Noisy Data?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04800" y="1447800"/>
            <a:ext cx="840105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Binning method: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sort data and partition into (equi-depth) bins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one can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smooth by bin means,  smooth by bin median, smooth by bin boundaries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also for discretization (discussed later)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and remove outliers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Semi-automated method: combined computer and human inspection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suspicious values and check manually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smooth by fitting the data into regression functions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smoothing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smoothing is executed by making use of a specialized algorithm for removing noise from the given data set. </a:t>
            </a:r>
            <a:endParaRPr/>
          </a:p>
        </p:txBody>
      </p:sp>
      <p:pic>
        <p:nvPicPr>
          <p:cNvPr descr="optimally smoothing a noisy sinusoid"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06700"/>
            <a:ext cx="5010150" cy="377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 are data objects with characteristics that are considerably different than most of the other data objects in the data set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22"/>
          <p:cNvGrpSpPr/>
          <p:nvPr/>
        </p:nvGrpSpPr>
        <p:grpSpPr>
          <a:xfrm>
            <a:off x="1905000" y="2895600"/>
            <a:ext cx="4267200" cy="3505200"/>
            <a:chOff x="3648" y="2448"/>
            <a:chExt cx="2112" cy="1872"/>
          </a:xfrm>
        </p:grpSpPr>
        <p:pic>
          <p:nvPicPr>
            <p:cNvPr id="162" name="Google Shape;16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2"/>
            <p:cNvSpPr/>
            <p:nvPr/>
          </p:nvSpPr>
          <p:spPr>
            <a:xfrm>
              <a:off x="3766" y="2961"/>
              <a:ext cx="86" cy="84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3907" y="3224"/>
              <a:ext cx="86" cy="84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5612" y="3871"/>
              <a:ext cx="86" cy="85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319" y="3937"/>
              <a:ext cx="86" cy="84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4944" y="3072"/>
              <a:ext cx="192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3888" y="3120"/>
              <a:ext cx="192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28600" y="2286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Binning Methods for Data Smoothing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85800" y="11430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Sorted data for price (in dollars): 4, 8, 9, 15, 21, 21, 24, 25, 26, 28, 29, 34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Partition into (equi-depth) bins: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1: 4, 8, 9, 15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2: 21, 21, 24, 25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3: 26, 28, 29, 34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Smoothing by bin means: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1: 9, 9, 9, 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2: 23, 23, 23, 23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3: 29, 29, 29, 29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Smoothing by bin boundaries: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1: 4, 4, 4, 15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2: 21, 21, 25, 25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 Bin 3: 26, 26, 26, 34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