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Oi"/>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6">
          <p15:clr>
            <a:srgbClr val="A4A3A4"/>
          </p15:clr>
        </p15:guide>
        <p15:guide id="2" pos="2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6" orient="horz"/>
        <p:guide pos="2856"/>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i-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PC: https://en.wikipedia.org/wiki/Cross-validation_(statistics)</a:t>
            </a:r>
            <a:endParaRPr/>
          </a:p>
        </p:txBody>
      </p:sp>
      <p:sp>
        <p:nvSpPr>
          <p:cNvPr id="376" name="Google Shape;37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PC: https://towardsdatascience.com/techniques-for-handling-underfitting-and-overfitting-in-machine-learning-348daa2380b9</a:t>
            </a:r>
            <a:endParaRPr/>
          </a:p>
        </p:txBody>
      </p:sp>
      <p:sp>
        <p:nvSpPr>
          <p:cNvPr id="383" name="Google Shape;38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Regression problem</a:t>
            </a:r>
            <a:endParaRPr/>
          </a:p>
        </p:txBody>
      </p:sp>
      <p:sp>
        <p:nvSpPr>
          <p:cNvPr id="89" name="Google Shape;89;p1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Python for 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2"/>
          <p:cNvSpPr txBox="1"/>
          <p:nvPr/>
        </p:nvSpPr>
        <p:spPr>
          <a:xfrm>
            <a:off x="0" y="0"/>
            <a:ext cx="9144000" cy="584775"/>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Times"/>
                <a:ea typeface="Times"/>
                <a:cs typeface="Times"/>
                <a:sym typeface="Times"/>
              </a:rPr>
              <a:t>Cross-validation</a:t>
            </a:r>
            <a:endParaRPr sz="3200">
              <a:solidFill>
                <a:schemeClr val="lt1"/>
              </a:solidFill>
              <a:latin typeface="Calibri"/>
              <a:ea typeface="Calibri"/>
              <a:cs typeface="Calibri"/>
              <a:sym typeface="Calibri"/>
            </a:endParaRPr>
          </a:p>
        </p:txBody>
      </p:sp>
      <p:pic>
        <p:nvPicPr>
          <p:cNvPr descr="3.1. Cross-validation: evaluating estimator performance — scikit-learn 1.0  documentation" id="379" name="Google Shape;379;p22"/>
          <p:cNvPicPr preferRelativeResize="0"/>
          <p:nvPr/>
        </p:nvPicPr>
        <p:blipFill rotWithShape="1">
          <a:blip r:embed="rId3">
            <a:alphaModFix/>
          </a:blip>
          <a:srcRect b="0" l="0" r="0" t="0"/>
          <a:stretch/>
        </p:blipFill>
        <p:spPr>
          <a:xfrm>
            <a:off x="537994" y="1492646"/>
            <a:ext cx="7557025" cy="52348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descr="Techniques for handling underfitting and overfitting in Machine Learning |  by Manpreet Singh Minhas | Towards Data Science" id="385" name="Google Shape;385;p23"/>
          <p:cNvPicPr preferRelativeResize="0"/>
          <p:nvPr/>
        </p:nvPicPr>
        <p:blipFill rotWithShape="1">
          <a:blip r:embed="rId3">
            <a:alphaModFix/>
          </a:blip>
          <a:srcRect b="0" l="0" r="0" t="0"/>
          <a:stretch/>
        </p:blipFill>
        <p:spPr>
          <a:xfrm>
            <a:off x="637165" y="623455"/>
            <a:ext cx="7869670" cy="6234545"/>
          </a:xfrm>
          <a:prstGeom prst="rect">
            <a:avLst/>
          </a:prstGeom>
          <a:noFill/>
          <a:ln>
            <a:noFill/>
          </a:ln>
        </p:spPr>
      </p:pic>
      <p:sp>
        <p:nvSpPr>
          <p:cNvPr id="386" name="Google Shape;386;p23"/>
          <p:cNvSpPr txBox="1"/>
          <p:nvPr/>
        </p:nvSpPr>
        <p:spPr>
          <a:xfrm>
            <a:off x="0" y="0"/>
            <a:ext cx="9144000" cy="584775"/>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FFFFFF"/>
                </a:solidFill>
                <a:latin typeface="Calibri"/>
                <a:ea typeface="Calibri"/>
                <a:cs typeface="Calibri"/>
                <a:sym typeface="Calibri"/>
              </a:rPr>
              <a:t>Challenges: Underfitting &amp; Overfitting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and code</a:t>
            </a:r>
            <a:endParaRPr/>
          </a:p>
        </p:txBody>
      </p:sp>
      <p:sp>
        <p:nvSpPr>
          <p:cNvPr id="392" name="Google Shape;392;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Download code in the classroom</a:t>
            </a:r>
            <a:endParaRPr/>
          </a:p>
          <a:p>
            <a:pPr indent="-228600" lvl="0" marL="228600" rtl="0" algn="l">
              <a:lnSpc>
                <a:spcPct val="90000"/>
              </a:lnSpc>
              <a:spcBef>
                <a:spcPts val="1000"/>
              </a:spcBef>
              <a:spcAft>
                <a:spcPts val="0"/>
              </a:spcAft>
              <a:buClr>
                <a:schemeClr val="dk1"/>
              </a:buClr>
              <a:buSzPts val="2800"/>
              <a:buChar char="•"/>
            </a:pPr>
            <a:r>
              <a:rPr lang="en-US"/>
              <a:t>On class: follow a step by step tutorial</a:t>
            </a:r>
            <a:endParaRPr/>
          </a:p>
        </p:txBody>
      </p:sp>
      <p:sp>
        <p:nvSpPr>
          <p:cNvPr id="393" name="Google Shape;393;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nvSpPr>
        <p:spPr>
          <a:xfrm>
            <a:off x="0" y="0"/>
            <a:ext cx="9144000" cy="584775"/>
          </a:xfrm>
          <a:prstGeom prst="rect">
            <a:avLst/>
          </a:prstGeom>
          <a:solidFill>
            <a:srgbClr val="7F7F7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FFFFFF"/>
                </a:solidFill>
                <a:latin typeface="Calibri"/>
                <a:ea typeface="Calibri"/>
                <a:cs typeface="Calibri"/>
                <a:sym typeface="Calibri"/>
              </a:rPr>
              <a:t>Types of learning problems</a:t>
            </a:r>
            <a:endParaRPr/>
          </a:p>
        </p:txBody>
      </p:sp>
      <p:sp>
        <p:nvSpPr>
          <p:cNvPr id="95" name="Google Shape;95;p14"/>
          <p:cNvSpPr txBox="1"/>
          <p:nvPr/>
        </p:nvSpPr>
        <p:spPr>
          <a:xfrm>
            <a:off x="1223682" y="857564"/>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2F5496"/>
                </a:solidFill>
                <a:latin typeface="Times"/>
                <a:ea typeface="Times"/>
                <a:cs typeface="Times"/>
                <a:sym typeface="Times"/>
              </a:rPr>
              <a:t>1.  Supervised</a:t>
            </a:r>
            <a:endParaRPr sz="1800">
              <a:solidFill>
                <a:srgbClr val="2F5496"/>
              </a:solidFill>
              <a:latin typeface="Calibri"/>
              <a:ea typeface="Calibri"/>
              <a:cs typeface="Calibri"/>
              <a:sym typeface="Calibri"/>
            </a:endParaRPr>
          </a:p>
        </p:txBody>
      </p:sp>
      <p:sp>
        <p:nvSpPr>
          <p:cNvPr id="96" name="Google Shape;96;p14"/>
          <p:cNvSpPr txBox="1"/>
          <p:nvPr/>
        </p:nvSpPr>
        <p:spPr>
          <a:xfrm>
            <a:off x="1223682" y="2435135"/>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2F5496"/>
                </a:solidFill>
                <a:latin typeface="Times"/>
                <a:ea typeface="Times"/>
                <a:cs typeface="Times"/>
                <a:sym typeface="Times"/>
              </a:rPr>
              <a:t>2.  Unsupervised</a:t>
            </a:r>
            <a:endParaRPr sz="1800">
              <a:solidFill>
                <a:srgbClr val="2F5496"/>
              </a:solidFill>
              <a:latin typeface="Calibri"/>
              <a:ea typeface="Calibri"/>
              <a:cs typeface="Calibri"/>
              <a:sym typeface="Calibri"/>
            </a:endParaRPr>
          </a:p>
        </p:txBody>
      </p:sp>
      <p:sp>
        <p:nvSpPr>
          <p:cNvPr id="97" name="Google Shape;97;p14"/>
          <p:cNvSpPr txBox="1"/>
          <p:nvPr/>
        </p:nvSpPr>
        <p:spPr>
          <a:xfrm>
            <a:off x="1223682" y="3972365"/>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2F5496"/>
                </a:solidFill>
                <a:latin typeface="Times"/>
                <a:ea typeface="Times"/>
                <a:cs typeface="Times"/>
                <a:sym typeface="Times"/>
              </a:rPr>
              <a:t>3.  Reinforcement</a:t>
            </a:r>
            <a:endParaRPr sz="1800">
              <a:solidFill>
                <a:srgbClr val="2F5496"/>
              </a:solidFill>
              <a:latin typeface="Calibri"/>
              <a:ea typeface="Calibri"/>
              <a:cs typeface="Calibri"/>
              <a:sym typeface="Calibri"/>
            </a:endParaRPr>
          </a:p>
        </p:txBody>
      </p:sp>
      <p:sp>
        <p:nvSpPr>
          <p:cNvPr id="98" name="Google Shape;98;p14"/>
          <p:cNvSpPr txBox="1"/>
          <p:nvPr/>
        </p:nvSpPr>
        <p:spPr>
          <a:xfrm>
            <a:off x="1895857" y="1310425"/>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55A11"/>
                </a:solidFill>
                <a:latin typeface="Times"/>
                <a:ea typeface="Times"/>
                <a:cs typeface="Times"/>
                <a:sym typeface="Times"/>
              </a:rPr>
              <a:t>a.  Classification</a:t>
            </a:r>
            <a:endParaRPr sz="1800">
              <a:solidFill>
                <a:schemeClr val="dk1"/>
              </a:solidFill>
              <a:latin typeface="Calibri"/>
              <a:ea typeface="Calibri"/>
              <a:cs typeface="Calibri"/>
              <a:sym typeface="Calibri"/>
            </a:endParaRPr>
          </a:p>
        </p:txBody>
      </p:sp>
      <p:sp>
        <p:nvSpPr>
          <p:cNvPr id="99" name="Google Shape;99;p14"/>
          <p:cNvSpPr txBox="1"/>
          <p:nvPr/>
        </p:nvSpPr>
        <p:spPr>
          <a:xfrm>
            <a:off x="1895857" y="1778579"/>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55A11"/>
                </a:solidFill>
                <a:latin typeface="Times"/>
                <a:ea typeface="Times"/>
                <a:cs typeface="Times"/>
                <a:sym typeface="Times"/>
              </a:rPr>
              <a:t>b.  Regression</a:t>
            </a:r>
            <a:endParaRPr sz="1800">
              <a:solidFill>
                <a:schemeClr val="dk1"/>
              </a:solidFill>
              <a:latin typeface="Calibri"/>
              <a:ea typeface="Calibri"/>
              <a:cs typeface="Calibri"/>
              <a:sym typeface="Calibri"/>
            </a:endParaRPr>
          </a:p>
        </p:txBody>
      </p:sp>
      <p:sp>
        <p:nvSpPr>
          <p:cNvPr id="100" name="Google Shape;100;p14"/>
          <p:cNvSpPr txBox="1"/>
          <p:nvPr/>
        </p:nvSpPr>
        <p:spPr>
          <a:xfrm>
            <a:off x="1895857" y="2873198"/>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55A11"/>
                </a:solidFill>
                <a:latin typeface="Times"/>
                <a:ea typeface="Times"/>
                <a:cs typeface="Times"/>
                <a:sym typeface="Times"/>
              </a:rPr>
              <a:t>a.  Clustering</a:t>
            </a:r>
            <a:endParaRPr sz="1800">
              <a:solidFill>
                <a:schemeClr val="dk1"/>
              </a:solidFill>
              <a:latin typeface="Calibri"/>
              <a:ea typeface="Calibri"/>
              <a:cs typeface="Calibri"/>
              <a:sym typeface="Calibri"/>
            </a:endParaRPr>
          </a:p>
        </p:txBody>
      </p:sp>
      <p:sp>
        <p:nvSpPr>
          <p:cNvPr id="101" name="Google Shape;101;p14"/>
          <p:cNvSpPr txBox="1"/>
          <p:nvPr/>
        </p:nvSpPr>
        <p:spPr>
          <a:xfrm>
            <a:off x="1895857" y="3341352"/>
            <a:ext cx="724814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C55A11"/>
                </a:solidFill>
                <a:latin typeface="Times"/>
                <a:ea typeface="Times"/>
                <a:cs typeface="Times"/>
                <a:sym typeface="Times"/>
              </a:rPr>
              <a:t>b.  Association</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Correlation vs. Regression</a:t>
            </a:r>
            <a:endParaRPr/>
          </a:p>
        </p:txBody>
      </p:sp>
      <p:sp>
        <p:nvSpPr>
          <p:cNvPr id="107" name="Google Shape;107;p15"/>
          <p:cNvSpPr txBox="1"/>
          <p:nvPr>
            <p:ph idx="1" type="body"/>
          </p:nvPr>
        </p:nvSpPr>
        <p:spPr>
          <a:xfrm>
            <a:off x="609600" y="1706563"/>
            <a:ext cx="8077200" cy="45323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US"/>
              <a:t>A </a:t>
            </a:r>
            <a:r>
              <a:rPr lang="en-US">
                <a:solidFill>
                  <a:srgbClr val="C1BAF8"/>
                </a:solidFill>
              </a:rPr>
              <a:t>scatter plot</a:t>
            </a:r>
            <a:r>
              <a:rPr lang="en-US"/>
              <a:t> can be used to show the relationship between two variables</a:t>
            </a:r>
            <a:endParaRPr/>
          </a:p>
          <a:p>
            <a:pPr indent="-228600" lvl="0" marL="228600" rtl="0" algn="l">
              <a:lnSpc>
                <a:spcPct val="90000"/>
              </a:lnSpc>
              <a:spcBef>
                <a:spcPts val="1120"/>
              </a:spcBef>
              <a:spcAft>
                <a:spcPts val="0"/>
              </a:spcAft>
              <a:buClr>
                <a:srgbClr val="C1BAF8"/>
              </a:buClr>
              <a:buSzPts val="2800"/>
              <a:buFont typeface="Noto Sans Symbols"/>
              <a:buChar char="▪"/>
            </a:pPr>
            <a:r>
              <a:rPr lang="en-US">
                <a:solidFill>
                  <a:srgbClr val="C1BAF8"/>
                </a:solidFill>
              </a:rPr>
              <a:t>Correlation</a:t>
            </a:r>
            <a:r>
              <a:rPr lang="en-US"/>
              <a:t> analysis is used to measure the strength of the association (linear relationship) between two variables</a:t>
            </a:r>
            <a:endParaRPr/>
          </a:p>
          <a:p>
            <a:pPr indent="-228600" lvl="1" marL="685800" rtl="0" algn="l">
              <a:lnSpc>
                <a:spcPct val="90000"/>
              </a:lnSpc>
              <a:spcBef>
                <a:spcPts val="960"/>
              </a:spcBef>
              <a:spcAft>
                <a:spcPts val="0"/>
              </a:spcAft>
              <a:buClr>
                <a:schemeClr val="dk1"/>
              </a:buClr>
              <a:buSzPts val="2400"/>
              <a:buFont typeface="Noto Sans Symbols"/>
              <a:buChar char="▪"/>
            </a:pPr>
            <a:r>
              <a:rPr lang="en-US"/>
              <a:t>Correlation is only concerned with strength of the relationship </a:t>
            </a:r>
            <a:endParaRPr/>
          </a:p>
          <a:p>
            <a:pPr indent="-228600" lvl="1" marL="685800" rtl="0" algn="l">
              <a:lnSpc>
                <a:spcPct val="90000"/>
              </a:lnSpc>
              <a:spcBef>
                <a:spcPts val="960"/>
              </a:spcBef>
              <a:spcAft>
                <a:spcPts val="0"/>
              </a:spcAft>
              <a:buClr>
                <a:schemeClr val="dk1"/>
              </a:buClr>
              <a:buSzPts val="2400"/>
              <a:buFont typeface="Noto Sans Symbols"/>
              <a:buChar char="▪"/>
            </a:pPr>
            <a:r>
              <a:rPr lang="en-US"/>
              <a:t>No causal effect is implied with correlation</a:t>
            </a:r>
            <a:endParaRPr/>
          </a:p>
          <a:p>
            <a:pPr indent="-228600" lvl="1" marL="685800" rtl="0" algn="l">
              <a:lnSpc>
                <a:spcPct val="90000"/>
              </a:lnSpc>
              <a:spcBef>
                <a:spcPts val="960"/>
              </a:spcBef>
              <a:spcAft>
                <a:spcPts val="0"/>
              </a:spcAft>
              <a:buClr>
                <a:schemeClr val="dk1"/>
              </a:buClr>
              <a:buSzPts val="2400"/>
              <a:buFont typeface="Noto Sans Symbols"/>
              <a:buChar char="▪"/>
            </a:pPr>
            <a:r>
              <a:rPr lang="en-US"/>
              <a:t>Scatter plots </a:t>
            </a:r>
            <a:endParaRPr/>
          </a:p>
          <a:p>
            <a:pPr indent="-228600" lvl="1" marL="685800" rtl="0" algn="l">
              <a:lnSpc>
                <a:spcPct val="90000"/>
              </a:lnSpc>
              <a:spcBef>
                <a:spcPts val="960"/>
              </a:spcBef>
              <a:spcAft>
                <a:spcPts val="0"/>
              </a:spcAft>
              <a:buClr>
                <a:schemeClr val="dk1"/>
              </a:buClr>
              <a:buSzPts val="2400"/>
              <a:buFont typeface="Noto Sans Symbols"/>
              <a:buChar char="▪"/>
            </a:pPr>
            <a:r>
              <a:rPr lang="en-US"/>
              <a:t>Correlation</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12.1 Regression Models</a:t>
            </a:r>
            <a:endParaRPr/>
          </a:p>
        </p:txBody>
      </p:sp>
      <p:cxnSp>
        <p:nvCxnSpPr>
          <p:cNvPr id="113" name="Google Shape;113;p16"/>
          <p:cNvCxnSpPr/>
          <p:nvPr/>
        </p:nvCxnSpPr>
        <p:spPr>
          <a:xfrm>
            <a:off x="1143000" y="4724400"/>
            <a:ext cx="0" cy="1447800"/>
          </a:xfrm>
          <a:prstGeom prst="straightConnector1">
            <a:avLst/>
          </a:prstGeom>
          <a:noFill/>
          <a:ln cap="flat" cmpd="sng" w="25400">
            <a:solidFill>
              <a:schemeClr val="lt1"/>
            </a:solidFill>
            <a:prstDash val="solid"/>
            <a:round/>
            <a:headEnd len="med" w="med" type="none"/>
            <a:tailEnd len="med" w="med" type="none"/>
          </a:ln>
        </p:spPr>
      </p:cxnSp>
      <p:sp>
        <p:nvSpPr>
          <p:cNvPr id="114" name="Google Shape;114;p16"/>
          <p:cNvSpPr/>
          <p:nvPr/>
        </p:nvSpPr>
        <p:spPr>
          <a:xfrm rot="-7282380">
            <a:off x="2667000" y="5867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15" name="Google Shape;115;p16"/>
          <p:cNvSpPr/>
          <p:nvPr/>
        </p:nvSpPr>
        <p:spPr>
          <a:xfrm rot="-7282380">
            <a:off x="1371600" y="4953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16" name="Google Shape;116;p16"/>
          <p:cNvSpPr/>
          <p:nvPr/>
        </p:nvSpPr>
        <p:spPr>
          <a:xfrm rot="-7282380">
            <a:off x="3124200" y="5791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17" name="Google Shape;117;p16"/>
          <p:cNvSpPr/>
          <p:nvPr/>
        </p:nvSpPr>
        <p:spPr>
          <a:xfrm rot="-7282380">
            <a:off x="1752600" y="4800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18" name="Google Shape;118;p16"/>
          <p:cNvSpPr/>
          <p:nvPr/>
        </p:nvSpPr>
        <p:spPr>
          <a:xfrm rot="-7282380">
            <a:off x="2514600" y="5486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19" name="Google Shape;119;p16"/>
          <p:cNvSpPr/>
          <p:nvPr/>
        </p:nvSpPr>
        <p:spPr>
          <a:xfrm rot="-7282380">
            <a:off x="2819400" y="5638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0" name="Google Shape;120;p16"/>
          <p:cNvSpPr/>
          <p:nvPr/>
        </p:nvSpPr>
        <p:spPr>
          <a:xfrm rot="-7282380">
            <a:off x="2057400" y="5029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1" name="Google Shape;121;p16"/>
          <p:cNvSpPr/>
          <p:nvPr/>
        </p:nvSpPr>
        <p:spPr>
          <a:xfrm rot="-7282380">
            <a:off x="1295400" y="4724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2" name="Google Shape;122;p16"/>
          <p:cNvSpPr/>
          <p:nvPr/>
        </p:nvSpPr>
        <p:spPr>
          <a:xfrm rot="-7282380">
            <a:off x="16002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3" name="Google Shape;123;p16"/>
          <p:cNvSpPr/>
          <p:nvPr/>
        </p:nvSpPr>
        <p:spPr>
          <a:xfrm rot="-7282380">
            <a:off x="1828800" y="53340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txBox="1"/>
          <p:nvPr/>
        </p:nvSpPr>
        <p:spPr>
          <a:xfrm rot="-1882380">
            <a:off x="1862278" y="53674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5" name="Google Shape;125;p16"/>
          <p:cNvSpPr/>
          <p:nvPr/>
        </p:nvSpPr>
        <p:spPr>
          <a:xfrm rot="-7282380">
            <a:off x="2438400" y="5715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6" name="Google Shape;126;p16"/>
          <p:cNvSpPr/>
          <p:nvPr/>
        </p:nvSpPr>
        <p:spPr>
          <a:xfrm rot="-7282380">
            <a:off x="2362200" y="5257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7" name="Google Shape;127;p16"/>
          <p:cNvSpPr/>
          <p:nvPr/>
        </p:nvSpPr>
        <p:spPr>
          <a:xfrm rot="-7282380">
            <a:off x="2133600" y="5334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28" name="Google Shape;128;p16"/>
          <p:cNvSpPr txBox="1"/>
          <p:nvPr/>
        </p:nvSpPr>
        <p:spPr>
          <a:xfrm>
            <a:off x="685800" y="44656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129" name="Google Shape;129;p16"/>
          <p:cNvCxnSpPr/>
          <p:nvPr/>
        </p:nvCxnSpPr>
        <p:spPr>
          <a:xfrm>
            <a:off x="1143000" y="6172200"/>
            <a:ext cx="2286000" cy="0"/>
          </a:xfrm>
          <a:prstGeom prst="straightConnector1">
            <a:avLst/>
          </a:prstGeom>
          <a:noFill/>
          <a:ln cap="flat" cmpd="sng" w="25400">
            <a:solidFill>
              <a:schemeClr val="lt1"/>
            </a:solidFill>
            <a:prstDash val="solid"/>
            <a:round/>
            <a:headEnd len="med" w="med" type="none"/>
            <a:tailEnd len="med" w="med" type="none"/>
          </a:ln>
        </p:spPr>
      </p:cxnSp>
      <p:sp>
        <p:nvSpPr>
          <p:cNvPr id="130" name="Google Shape;130;p16"/>
          <p:cNvSpPr txBox="1"/>
          <p:nvPr/>
        </p:nvSpPr>
        <p:spPr>
          <a:xfrm>
            <a:off x="3405188" y="60658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cxnSp>
        <p:nvCxnSpPr>
          <p:cNvPr id="131" name="Google Shape;131;p16"/>
          <p:cNvCxnSpPr/>
          <p:nvPr/>
        </p:nvCxnSpPr>
        <p:spPr>
          <a:xfrm>
            <a:off x="1143000" y="2438400"/>
            <a:ext cx="0" cy="1524000"/>
          </a:xfrm>
          <a:prstGeom prst="straightConnector1">
            <a:avLst/>
          </a:prstGeom>
          <a:noFill/>
          <a:ln cap="flat" cmpd="sng" w="25400">
            <a:solidFill>
              <a:schemeClr val="lt1"/>
            </a:solidFill>
            <a:prstDash val="solid"/>
            <a:round/>
            <a:headEnd len="med" w="med" type="none"/>
            <a:tailEnd len="med" w="med" type="none"/>
          </a:ln>
        </p:spPr>
      </p:cxnSp>
      <p:sp>
        <p:nvSpPr>
          <p:cNvPr id="132" name="Google Shape;132;p16"/>
          <p:cNvSpPr/>
          <p:nvPr/>
        </p:nvSpPr>
        <p:spPr>
          <a:xfrm rot="-7282380">
            <a:off x="1219200" y="3657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33" name="Google Shape;133;p16"/>
          <p:cNvSpPr/>
          <p:nvPr/>
        </p:nvSpPr>
        <p:spPr>
          <a:xfrm rot="-7282380">
            <a:off x="14478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34" name="Google Shape;134;p16"/>
          <p:cNvSpPr/>
          <p:nvPr/>
        </p:nvSpPr>
        <p:spPr>
          <a:xfrm rot="-7282380">
            <a:off x="3124200" y="2286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35" name="Google Shape;135;p16"/>
          <p:cNvSpPr/>
          <p:nvPr/>
        </p:nvSpPr>
        <p:spPr>
          <a:xfrm rot="-7282380">
            <a:off x="32766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36" name="Google Shape;136;p16"/>
          <p:cNvSpPr/>
          <p:nvPr/>
        </p:nvSpPr>
        <p:spPr>
          <a:xfrm rot="-7282380">
            <a:off x="1676400" y="3505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37" name="Google Shape;137;p16"/>
          <p:cNvSpPr/>
          <p:nvPr/>
        </p:nvSpPr>
        <p:spPr>
          <a:xfrm rot="-7282380">
            <a:off x="28956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38" name="Google Shape;138;p16"/>
          <p:cNvSpPr/>
          <p:nvPr/>
        </p:nvSpPr>
        <p:spPr>
          <a:xfrm rot="-7282380">
            <a:off x="25146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39" name="Google Shape;139;p16"/>
          <p:cNvSpPr/>
          <p:nvPr/>
        </p:nvSpPr>
        <p:spPr>
          <a:xfrm rot="-7282380">
            <a:off x="25908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0" name="Google Shape;140;p16"/>
          <p:cNvSpPr/>
          <p:nvPr/>
        </p:nvSpPr>
        <p:spPr>
          <a:xfrm rot="-7282380">
            <a:off x="2209800" y="2514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1" name="Google Shape;141;p16"/>
          <p:cNvSpPr/>
          <p:nvPr/>
        </p:nvSpPr>
        <p:spPr>
          <a:xfrm rot="-7282380">
            <a:off x="12954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2" name="Google Shape;142;p16"/>
          <p:cNvSpPr/>
          <p:nvPr/>
        </p:nvSpPr>
        <p:spPr>
          <a:xfrm rot="-7282380">
            <a:off x="1600200" y="2895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3" name="Google Shape;143;p16"/>
          <p:cNvSpPr/>
          <p:nvPr/>
        </p:nvSpPr>
        <p:spPr>
          <a:xfrm rot="-7282380">
            <a:off x="1905000" y="3082925"/>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txBox="1"/>
          <p:nvPr/>
        </p:nvSpPr>
        <p:spPr>
          <a:xfrm rot="-1882380">
            <a:off x="1938478" y="3116403"/>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5" name="Google Shape;145;p16"/>
          <p:cNvSpPr/>
          <p:nvPr/>
        </p:nvSpPr>
        <p:spPr>
          <a:xfrm rot="-7282380">
            <a:off x="28194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6" name="Google Shape;146;p16"/>
          <p:cNvSpPr/>
          <p:nvPr/>
        </p:nvSpPr>
        <p:spPr>
          <a:xfrm rot="-7282380">
            <a:off x="22860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7" name="Google Shape;147;p16"/>
          <p:cNvSpPr/>
          <p:nvPr/>
        </p:nvSpPr>
        <p:spPr>
          <a:xfrm rot="-7282380">
            <a:off x="20574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48" name="Google Shape;148;p16"/>
          <p:cNvSpPr txBox="1"/>
          <p:nvPr/>
        </p:nvSpPr>
        <p:spPr>
          <a:xfrm>
            <a:off x="685800" y="225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149" name="Google Shape;149;p16"/>
          <p:cNvCxnSpPr/>
          <p:nvPr/>
        </p:nvCxnSpPr>
        <p:spPr>
          <a:xfrm>
            <a:off x="1143000" y="3962400"/>
            <a:ext cx="2286000" cy="0"/>
          </a:xfrm>
          <a:prstGeom prst="straightConnector1">
            <a:avLst/>
          </a:prstGeom>
          <a:noFill/>
          <a:ln cap="flat" cmpd="sng" w="25400">
            <a:solidFill>
              <a:schemeClr val="lt1"/>
            </a:solidFill>
            <a:prstDash val="solid"/>
            <a:round/>
            <a:headEnd len="med" w="med" type="none"/>
            <a:tailEnd len="med" w="med" type="none"/>
          </a:ln>
        </p:spPr>
      </p:cxnSp>
      <p:sp>
        <p:nvSpPr>
          <p:cNvPr id="150" name="Google Shape;150;p16"/>
          <p:cNvSpPr/>
          <p:nvPr/>
        </p:nvSpPr>
        <p:spPr>
          <a:xfrm rot="-7282380">
            <a:off x="31242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51" name="Google Shape;151;p16"/>
          <p:cNvSpPr txBox="1"/>
          <p:nvPr/>
        </p:nvSpPr>
        <p:spPr>
          <a:xfrm>
            <a:off x="3405188" y="38560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cxnSp>
        <p:nvCxnSpPr>
          <p:cNvPr id="152" name="Google Shape;152;p16"/>
          <p:cNvCxnSpPr/>
          <p:nvPr/>
        </p:nvCxnSpPr>
        <p:spPr>
          <a:xfrm>
            <a:off x="5943600" y="4724400"/>
            <a:ext cx="0" cy="1447800"/>
          </a:xfrm>
          <a:prstGeom prst="straightConnector1">
            <a:avLst/>
          </a:prstGeom>
          <a:noFill/>
          <a:ln cap="flat" cmpd="sng" w="25400">
            <a:solidFill>
              <a:schemeClr val="lt1"/>
            </a:solidFill>
            <a:prstDash val="solid"/>
            <a:round/>
            <a:headEnd len="med" w="med" type="none"/>
            <a:tailEnd len="med" w="med" type="none"/>
          </a:ln>
        </p:spPr>
      </p:cxnSp>
      <p:sp>
        <p:nvSpPr>
          <p:cNvPr id="153" name="Google Shape;153;p16"/>
          <p:cNvSpPr/>
          <p:nvPr/>
        </p:nvSpPr>
        <p:spPr>
          <a:xfrm rot="-7282380">
            <a:off x="6019800" y="5715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54" name="Google Shape;154;p16"/>
          <p:cNvSpPr/>
          <p:nvPr/>
        </p:nvSpPr>
        <p:spPr>
          <a:xfrm rot="-7282380">
            <a:off x="6324600" y="5562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55" name="Google Shape;155;p16"/>
          <p:cNvSpPr/>
          <p:nvPr/>
        </p:nvSpPr>
        <p:spPr>
          <a:xfrm rot="-7282380">
            <a:off x="7848600" y="4495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56" name="Google Shape;156;p16"/>
          <p:cNvSpPr/>
          <p:nvPr/>
        </p:nvSpPr>
        <p:spPr>
          <a:xfrm rot="-7282380">
            <a:off x="7772400" y="4800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57" name="Google Shape;157;p16"/>
          <p:cNvSpPr/>
          <p:nvPr/>
        </p:nvSpPr>
        <p:spPr>
          <a:xfrm rot="-7282380">
            <a:off x="6400800" y="5791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58" name="Google Shape;158;p16"/>
          <p:cNvSpPr/>
          <p:nvPr/>
        </p:nvSpPr>
        <p:spPr>
          <a:xfrm rot="-7282380">
            <a:off x="7467600" y="4648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59" name="Google Shape;159;p16"/>
          <p:cNvSpPr/>
          <p:nvPr/>
        </p:nvSpPr>
        <p:spPr>
          <a:xfrm rot="-7282380">
            <a:off x="7391400" y="5410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0" name="Google Shape;160;p16"/>
          <p:cNvSpPr/>
          <p:nvPr/>
        </p:nvSpPr>
        <p:spPr>
          <a:xfrm rot="-7282380">
            <a:off x="73152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1" name="Google Shape;161;p16"/>
          <p:cNvSpPr/>
          <p:nvPr/>
        </p:nvSpPr>
        <p:spPr>
          <a:xfrm rot="-7282380">
            <a:off x="7620000" y="4343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2" name="Google Shape;162;p16"/>
          <p:cNvSpPr/>
          <p:nvPr/>
        </p:nvSpPr>
        <p:spPr>
          <a:xfrm rot="-7282380">
            <a:off x="6629400" y="54864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txBox="1"/>
          <p:nvPr/>
        </p:nvSpPr>
        <p:spPr>
          <a:xfrm rot="-1882380">
            <a:off x="6662878" y="55198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4" name="Google Shape;164;p16"/>
          <p:cNvSpPr/>
          <p:nvPr/>
        </p:nvSpPr>
        <p:spPr>
          <a:xfrm rot="-7282380">
            <a:off x="76200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5" name="Google Shape;165;p16"/>
          <p:cNvSpPr/>
          <p:nvPr/>
        </p:nvSpPr>
        <p:spPr>
          <a:xfrm rot="-7282380">
            <a:off x="7010400" y="5334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6" name="Google Shape;166;p16"/>
          <p:cNvSpPr/>
          <p:nvPr/>
        </p:nvSpPr>
        <p:spPr>
          <a:xfrm rot="-7282380">
            <a:off x="6858000" y="5638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7" name="Google Shape;167;p16"/>
          <p:cNvSpPr txBox="1"/>
          <p:nvPr/>
        </p:nvSpPr>
        <p:spPr>
          <a:xfrm>
            <a:off x="5486400" y="44656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168" name="Google Shape;168;p16"/>
          <p:cNvCxnSpPr/>
          <p:nvPr/>
        </p:nvCxnSpPr>
        <p:spPr>
          <a:xfrm>
            <a:off x="5943600" y="6172200"/>
            <a:ext cx="2286000" cy="0"/>
          </a:xfrm>
          <a:prstGeom prst="straightConnector1">
            <a:avLst/>
          </a:prstGeom>
          <a:noFill/>
          <a:ln cap="flat" cmpd="sng" w="25400">
            <a:solidFill>
              <a:schemeClr val="lt1"/>
            </a:solidFill>
            <a:prstDash val="solid"/>
            <a:round/>
            <a:headEnd len="med" w="med" type="none"/>
            <a:tailEnd len="med" w="med" type="none"/>
          </a:ln>
        </p:spPr>
      </p:cxnSp>
      <p:cxnSp>
        <p:nvCxnSpPr>
          <p:cNvPr id="169" name="Google Shape;169;p16"/>
          <p:cNvCxnSpPr/>
          <p:nvPr/>
        </p:nvCxnSpPr>
        <p:spPr>
          <a:xfrm>
            <a:off x="5943600" y="2438400"/>
            <a:ext cx="0" cy="1524000"/>
          </a:xfrm>
          <a:prstGeom prst="straightConnector1">
            <a:avLst/>
          </a:prstGeom>
          <a:noFill/>
          <a:ln cap="flat" cmpd="sng" w="25400">
            <a:solidFill>
              <a:schemeClr val="lt1"/>
            </a:solidFill>
            <a:prstDash val="solid"/>
            <a:round/>
            <a:headEnd len="med" w="med" type="none"/>
            <a:tailEnd len="med" w="med" type="none"/>
          </a:ln>
        </p:spPr>
      </p:cxnSp>
      <p:sp>
        <p:nvSpPr>
          <p:cNvPr id="170" name="Google Shape;170;p16"/>
          <p:cNvSpPr/>
          <p:nvPr/>
        </p:nvSpPr>
        <p:spPr>
          <a:xfrm rot="-7282380">
            <a:off x="6019800" y="3657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71" name="Google Shape;171;p16"/>
          <p:cNvSpPr/>
          <p:nvPr/>
        </p:nvSpPr>
        <p:spPr>
          <a:xfrm rot="-7282380">
            <a:off x="62484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72" name="Google Shape;172;p16"/>
          <p:cNvSpPr/>
          <p:nvPr/>
        </p:nvSpPr>
        <p:spPr>
          <a:xfrm rot="-7282380">
            <a:off x="8153400" y="3200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73" name="Google Shape;173;p16"/>
          <p:cNvSpPr/>
          <p:nvPr/>
        </p:nvSpPr>
        <p:spPr>
          <a:xfrm rot="-7282380">
            <a:off x="76962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74" name="Google Shape;174;p16"/>
          <p:cNvSpPr/>
          <p:nvPr/>
        </p:nvSpPr>
        <p:spPr>
          <a:xfrm rot="-7282380">
            <a:off x="66294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75" name="Google Shape;175;p16"/>
          <p:cNvSpPr/>
          <p:nvPr/>
        </p:nvSpPr>
        <p:spPr>
          <a:xfrm rot="-7282380">
            <a:off x="8153400" y="3505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76" name="Google Shape;176;p16"/>
          <p:cNvSpPr/>
          <p:nvPr/>
        </p:nvSpPr>
        <p:spPr>
          <a:xfrm rot="-7282380">
            <a:off x="78486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77" name="Google Shape;177;p16"/>
          <p:cNvSpPr/>
          <p:nvPr/>
        </p:nvSpPr>
        <p:spPr>
          <a:xfrm rot="-7282380">
            <a:off x="7391400" y="2743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78" name="Google Shape;178;p16"/>
          <p:cNvSpPr/>
          <p:nvPr/>
        </p:nvSpPr>
        <p:spPr>
          <a:xfrm rot="-7282380">
            <a:off x="70104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79" name="Google Shape;179;p16"/>
          <p:cNvSpPr/>
          <p:nvPr/>
        </p:nvSpPr>
        <p:spPr>
          <a:xfrm rot="-7282380">
            <a:off x="61722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80" name="Google Shape;180;p16"/>
          <p:cNvSpPr/>
          <p:nvPr/>
        </p:nvSpPr>
        <p:spPr>
          <a:xfrm rot="-7282380">
            <a:off x="6400800" y="2895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81" name="Google Shape;181;p16"/>
          <p:cNvSpPr/>
          <p:nvPr/>
        </p:nvSpPr>
        <p:spPr>
          <a:xfrm rot="-7282380">
            <a:off x="6705600" y="3082925"/>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txBox="1"/>
          <p:nvPr/>
        </p:nvSpPr>
        <p:spPr>
          <a:xfrm rot="-1882380">
            <a:off x="6739078" y="3116403"/>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83" name="Google Shape;183;p16"/>
          <p:cNvSpPr/>
          <p:nvPr/>
        </p:nvSpPr>
        <p:spPr>
          <a:xfrm rot="-7282380">
            <a:off x="76200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84" name="Google Shape;184;p16"/>
          <p:cNvSpPr/>
          <p:nvPr/>
        </p:nvSpPr>
        <p:spPr>
          <a:xfrm rot="-7282380">
            <a:off x="7086600" y="2895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85" name="Google Shape;185;p16"/>
          <p:cNvSpPr/>
          <p:nvPr/>
        </p:nvSpPr>
        <p:spPr>
          <a:xfrm rot="-7282380">
            <a:off x="7315200" y="2438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86" name="Google Shape;186;p16"/>
          <p:cNvSpPr txBox="1"/>
          <p:nvPr/>
        </p:nvSpPr>
        <p:spPr>
          <a:xfrm>
            <a:off x="5486400" y="225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187" name="Google Shape;187;p16"/>
          <p:cNvCxnSpPr/>
          <p:nvPr/>
        </p:nvCxnSpPr>
        <p:spPr>
          <a:xfrm>
            <a:off x="5943600" y="3962400"/>
            <a:ext cx="2286000" cy="0"/>
          </a:xfrm>
          <a:prstGeom prst="straightConnector1">
            <a:avLst/>
          </a:prstGeom>
          <a:noFill/>
          <a:ln cap="flat" cmpd="sng" w="25400">
            <a:solidFill>
              <a:schemeClr val="lt1"/>
            </a:solidFill>
            <a:prstDash val="solid"/>
            <a:round/>
            <a:headEnd len="med" w="med" type="none"/>
            <a:tailEnd len="med" w="med" type="none"/>
          </a:ln>
        </p:spPr>
      </p:cxnSp>
      <p:sp>
        <p:nvSpPr>
          <p:cNvPr id="188" name="Google Shape;188;p16"/>
          <p:cNvSpPr/>
          <p:nvPr/>
        </p:nvSpPr>
        <p:spPr>
          <a:xfrm rot="-7282380">
            <a:off x="79248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89" name="Google Shape;189;p16"/>
          <p:cNvSpPr txBox="1"/>
          <p:nvPr/>
        </p:nvSpPr>
        <p:spPr>
          <a:xfrm>
            <a:off x="8205788" y="38560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sp>
        <p:nvSpPr>
          <p:cNvPr id="190" name="Google Shape;190;p16"/>
          <p:cNvSpPr txBox="1"/>
          <p:nvPr/>
        </p:nvSpPr>
        <p:spPr>
          <a:xfrm>
            <a:off x="8229600" y="606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sp>
        <p:nvSpPr>
          <p:cNvPr id="191" name="Google Shape;191;p16"/>
          <p:cNvSpPr txBox="1"/>
          <p:nvPr/>
        </p:nvSpPr>
        <p:spPr>
          <a:xfrm>
            <a:off x="1143000" y="1676400"/>
            <a:ext cx="2667000" cy="409575"/>
          </a:xfrm>
          <a:prstGeom prst="rect">
            <a:avLst/>
          </a:prstGeom>
          <a:solidFill>
            <a:srgbClr val="FDE0BD"/>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Linear relationships</a:t>
            </a:r>
            <a:endParaRPr/>
          </a:p>
        </p:txBody>
      </p:sp>
      <p:sp>
        <p:nvSpPr>
          <p:cNvPr id="192" name="Google Shape;192;p16"/>
          <p:cNvSpPr txBox="1"/>
          <p:nvPr/>
        </p:nvSpPr>
        <p:spPr>
          <a:xfrm>
            <a:off x="5715000" y="1676400"/>
            <a:ext cx="3200400" cy="409575"/>
          </a:xfrm>
          <a:prstGeom prst="rect">
            <a:avLst/>
          </a:prstGeom>
          <a:solidFill>
            <a:srgbClr val="FDE0BD"/>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Curvilinear relationships</a:t>
            </a:r>
            <a:endParaRPr/>
          </a:p>
        </p:txBody>
      </p:sp>
      <p:cxnSp>
        <p:nvCxnSpPr>
          <p:cNvPr id="193" name="Google Shape;193;p16"/>
          <p:cNvCxnSpPr/>
          <p:nvPr/>
        </p:nvCxnSpPr>
        <p:spPr>
          <a:xfrm>
            <a:off x="4648200" y="1676400"/>
            <a:ext cx="0" cy="4724400"/>
          </a:xfrm>
          <a:prstGeom prst="straightConnector1">
            <a:avLst/>
          </a:prstGeom>
          <a:noFill/>
          <a:ln cap="flat" cmpd="sng" w="28575">
            <a:solidFill>
              <a:schemeClr val="accent1"/>
            </a:solidFill>
            <a:prstDash val="solid"/>
            <a:miter lim="800000"/>
            <a:headEnd len="med" w="med" type="none"/>
            <a:tailEnd len="med" w="med" type="none"/>
          </a:ln>
        </p:spPr>
      </p:cxnSp>
      <p:cxnSp>
        <p:nvCxnSpPr>
          <p:cNvPr id="194" name="Google Shape;194;p16"/>
          <p:cNvCxnSpPr/>
          <p:nvPr/>
        </p:nvCxnSpPr>
        <p:spPr>
          <a:xfrm flipH="1" rot="10800000">
            <a:off x="1143000" y="2590800"/>
            <a:ext cx="2362200" cy="1143000"/>
          </a:xfrm>
          <a:prstGeom prst="straightConnector1">
            <a:avLst/>
          </a:prstGeom>
          <a:noFill/>
          <a:ln cap="flat" cmpd="sng" w="19050">
            <a:solidFill>
              <a:schemeClr val="dk1"/>
            </a:solidFill>
            <a:prstDash val="solid"/>
            <a:miter lim="800000"/>
            <a:headEnd len="med" w="med" type="none"/>
            <a:tailEnd len="med" w="med" type="none"/>
          </a:ln>
        </p:spPr>
      </p:cxnSp>
      <p:cxnSp>
        <p:nvCxnSpPr>
          <p:cNvPr id="195" name="Google Shape;195;p16"/>
          <p:cNvCxnSpPr/>
          <p:nvPr/>
        </p:nvCxnSpPr>
        <p:spPr>
          <a:xfrm>
            <a:off x="1295400" y="4724400"/>
            <a:ext cx="1828800" cy="1295400"/>
          </a:xfrm>
          <a:prstGeom prst="straightConnector1">
            <a:avLst/>
          </a:prstGeom>
          <a:noFill/>
          <a:ln cap="flat" cmpd="sng" w="19050">
            <a:solidFill>
              <a:schemeClr val="dk1"/>
            </a:solidFill>
            <a:prstDash val="solid"/>
            <a:miter lim="800000"/>
            <a:headEnd len="med" w="med" type="none"/>
            <a:tailEnd len="med" w="med" type="none"/>
          </a:ln>
        </p:spPr>
      </p:cxnSp>
      <p:sp>
        <p:nvSpPr>
          <p:cNvPr id="196" name="Google Shape;196;p16"/>
          <p:cNvSpPr/>
          <p:nvPr/>
        </p:nvSpPr>
        <p:spPr>
          <a:xfrm>
            <a:off x="6096000" y="2692400"/>
            <a:ext cx="2209800" cy="1117600"/>
          </a:xfrm>
          <a:custGeom>
            <a:rect b="b" l="l" r="r" t="t"/>
            <a:pathLst>
              <a:path extrusionOk="0" h="704" w="1392">
                <a:moveTo>
                  <a:pt x="0" y="704"/>
                </a:moveTo>
                <a:cubicBezTo>
                  <a:pt x="244" y="384"/>
                  <a:pt x="488" y="64"/>
                  <a:pt x="720" y="32"/>
                </a:cubicBezTo>
                <a:cubicBezTo>
                  <a:pt x="952" y="0"/>
                  <a:pt x="1172" y="256"/>
                  <a:pt x="1392" y="512"/>
                </a:cubicBezTo>
              </a:path>
            </a:pathLst>
          </a:cu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6"/>
          <p:cNvSpPr/>
          <p:nvPr/>
        </p:nvSpPr>
        <p:spPr>
          <a:xfrm>
            <a:off x="6096000" y="4419600"/>
            <a:ext cx="1828800" cy="1447800"/>
          </a:xfrm>
          <a:custGeom>
            <a:rect b="b" l="l" r="r" t="t"/>
            <a:pathLst>
              <a:path extrusionOk="0" h="912" w="1152">
                <a:moveTo>
                  <a:pt x="0" y="912"/>
                </a:moveTo>
                <a:cubicBezTo>
                  <a:pt x="312" y="844"/>
                  <a:pt x="624" y="776"/>
                  <a:pt x="816" y="624"/>
                </a:cubicBezTo>
                <a:cubicBezTo>
                  <a:pt x="1008" y="472"/>
                  <a:pt x="1080" y="236"/>
                  <a:pt x="1152" y="0"/>
                </a:cubicBezTo>
              </a:path>
            </a:pathLst>
          </a:custGeom>
          <a:noFill/>
          <a:ln cap="flat" cmpd="sng" w="19050">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Relationships</a:t>
            </a:r>
            <a:endParaRPr/>
          </a:p>
        </p:txBody>
      </p:sp>
      <p:cxnSp>
        <p:nvCxnSpPr>
          <p:cNvPr id="203" name="Google Shape;203;p17"/>
          <p:cNvCxnSpPr/>
          <p:nvPr/>
        </p:nvCxnSpPr>
        <p:spPr>
          <a:xfrm>
            <a:off x="1143000" y="4724400"/>
            <a:ext cx="0" cy="1447800"/>
          </a:xfrm>
          <a:prstGeom prst="straightConnector1">
            <a:avLst/>
          </a:prstGeom>
          <a:noFill/>
          <a:ln cap="flat" cmpd="sng" w="25400">
            <a:solidFill>
              <a:schemeClr val="lt1"/>
            </a:solidFill>
            <a:prstDash val="solid"/>
            <a:round/>
            <a:headEnd len="med" w="med" type="none"/>
            <a:tailEnd len="med" w="med" type="none"/>
          </a:ln>
        </p:spPr>
      </p:cxnSp>
      <p:sp>
        <p:nvSpPr>
          <p:cNvPr id="204" name="Google Shape;204;p17"/>
          <p:cNvSpPr/>
          <p:nvPr/>
        </p:nvSpPr>
        <p:spPr>
          <a:xfrm rot="-7282380">
            <a:off x="2743200" y="5791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05" name="Google Shape;205;p17"/>
          <p:cNvSpPr/>
          <p:nvPr/>
        </p:nvSpPr>
        <p:spPr>
          <a:xfrm rot="-7282380">
            <a:off x="1371600" y="4953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06" name="Google Shape;206;p17"/>
          <p:cNvSpPr/>
          <p:nvPr/>
        </p:nvSpPr>
        <p:spPr>
          <a:xfrm rot="-7282380">
            <a:off x="3124200" y="5791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07" name="Google Shape;207;p17"/>
          <p:cNvSpPr/>
          <p:nvPr/>
        </p:nvSpPr>
        <p:spPr>
          <a:xfrm rot="-7282380">
            <a:off x="1752600" y="4800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08" name="Google Shape;208;p17"/>
          <p:cNvSpPr/>
          <p:nvPr/>
        </p:nvSpPr>
        <p:spPr>
          <a:xfrm rot="-7282380">
            <a:off x="2514600" y="5486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09" name="Google Shape;209;p17"/>
          <p:cNvSpPr/>
          <p:nvPr/>
        </p:nvSpPr>
        <p:spPr>
          <a:xfrm rot="-7282380">
            <a:off x="2819400" y="5638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0" name="Google Shape;210;p17"/>
          <p:cNvSpPr/>
          <p:nvPr/>
        </p:nvSpPr>
        <p:spPr>
          <a:xfrm rot="-7282380">
            <a:off x="21336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1" name="Google Shape;211;p17"/>
          <p:cNvSpPr/>
          <p:nvPr/>
        </p:nvSpPr>
        <p:spPr>
          <a:xfrm rot="-7282380">
            <a:off x="1295400" y="4724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2" name="Google Shape;212;p17"/>
          <p:cNvSpPr/>
          <p:nvPr/>
        </p:nvSpPr>
        <p:spPr>
          <a:xfrm rot="-7282380">
            <a:off x="16002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3" name="Google Shape;213;p17"/>
          <p:cNvSpPr/>
          <p:nvPr/>
        </p:nvSpPr>
        <p:spPr>
          <a:xfrm rot="-7282380">
            <a:off x="1905000" y="51816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txBox="1"/>
          <p:nvPr/>
        </p:nvSpPr>
        <p:spPr>
          <a:xfrm rot="-1882380">
            <a:off x="1938478" y="52150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5" name="Google Shape;215;p17"/>
          <p:cNvSpPr/>
          <p:nvPr/>
        </p:nvSpPr>
        <p:spPr>
          <a:xfrm rot="-7282380">
            <a:off x="2438400" y="5715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6" name="Google Shape;216;p17"/>
          <p:cNvSpPr/>
          <p:nvPr/>
        </p:nvSpPr>
        <p:spPr>
          <a:xfrm rot="-7282380">
            <a:off x="2362200" y="5257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7" name="Google Shape;217;p17"/>
          <p:cNvSpPr/>
          <p:nvPr/>
        </p:nvSpPr>
        <p:spPr>
          <a:xfrm rot="-7282380">
            <a:off x="2133600" y="5410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18" name="Google Shape;218;p17"/>
          <p:cNvSpPr txBox="1"/>
          <p:nvPr/>
        </p:nvSpPr>
        <p:spPr>
          <a:xfrm>
            <a:off x="685800" y="44656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219" name="Google Shape;219;p17"/>
          <p:cNvCxnSpPr/>
          <p:nvPr/>
        </p:nvCxnSpPr>
        <p:spPr>
          <a:xfrm>
            <a:off x="1143000" y="6172200"/>
            <a:ext cx="2286000" cy="0"/>
          </a:xfrm>
          <a:prstGeom prst="straightConnector1">
            <a:avLst/>
          </a:prstGeom>
          <a:noFill/>
          <a:ln cap="flat" cmpd="sng" w="25400">
            <a:solidFill>
              <a:schemeClr val="lt1"/>
            </a:solidFill>
            <a:prstDash val="solid"/>
            <a:round/>
            <a:headEnd len="med" w="med" type="none"/>
            <a:tailEnd len="med" w="med" type="none"/>
          </a:ln>
        </p:spPr>
      </p:cxnSp>
      <p:sp>
        <p:nvSpPr>
          <p:cNvPr id="220" name="Google Shape;220;p17"/>
          <p:cNvSpPr txBox="1"/>
          <p:nvPr/>
        </p:nvSpPr>
        <p:spPr>
          <a:xfrm>
            <a:off x="3405188" y="60658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cxnSp>
        <p:nvCxnSpPr>
          <p:cNvPr id="221" name="Google Shape;221;p17"/>
          <p:cNvCxnSpPr/>
          <p:nvPr/>
        </p:nvCxnSpPr>
        <p:spPr>
          <a:xfrm>
            <a:off x="1143000" y="2438400"/>
            <a:ext cx="0" cy="1524000"/>
          </a:xfrm>
          <a:prstGeom prst="straightConnector1">
            <a:avLst/>
          </a:prstGeom>
          <a:noFill/>
          <a:ln cap="flat" cmpd="sng" w="25400">
            <a:solidFill>
              <a:schemeClr val="lt1"/>
            </a:solidFill>
            <a:prstDash val="solid"/>
            <a:round/>
            <a:headEnd len="med" w="med" type="none"/>
            <a:tailEnd len="med" w="med" type="none"/>
          </a:ln>
        </p:spPr>
      </p:cxnSp>
      <p:sp>
        <p:nvSpPr>
          <p:cNvPr id="222" name="Google Shape;222;p17"/>
          <p:cNvSpPr/>
          <p:nvPr/>
        </p:nvSpPr>
        <p:spPr>
          <a:xfrm rot="-7282380">
            <a:off x="1219200" y="3657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23" name="Google Shape;223;p17"/>
          <p:cNvSpPr/>
          <p:nvPr/>
        </p:nvSpPr>
        <p:spPr>
          <a:xfrm rot="-7282380">
            <a:off x="14478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24" name="Google Shape;224;p17"/>
          <p:cNvSpPr/>
          <p:nvPr/>
        </p:nvSpPr>
        <p:spPr>
          <a:xfrm rot="-7282380">
            <a:off x="3124200" y="2286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25" name="Google Shape;225;p17"/>
          <p:cNvSpPr/>
          <p:nvPr/>
        </p:nvSpPr>
        <p:spPr>
          <a:xfrm rot="-7282380">
            <a:off x="32766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26" name="Google Shape;226;p17"/>
          <p:cNvSpPr/>
          <p:nvPr/>
        </p:nvSpPr>
        <p:spPr>
          <a:xfrm rot="-7282380">
            <a:off x="1676400" y="3505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27" name="Google Shape;227;p17"/>
          <p:cNvSpPr/>
          <p:nvPr/>
        </p:nvSpPr>
        <p:spPr>
          <a:xfrm rot="-7282380">
            <a:off x="3429000" y="2438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28" name="Google Shape;228;p17"/>
          <p:cNvSpPr/>
          <p:nvPr/>
        </p:nvSpPr>
        <p:spPr>
          <a:xfrm rot="-7282380">
            <a:off x="25908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29" name="Google Shape;229;p17"/>
          <p:cNvSpPr/>
          <p:nvPr/>
        </p:nvSpPr>
        <p:spPr>
          <a:xfrm rot="-7282380">
            <a:off x="25908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0" name="Google Shape;230;p17"/>
          <p:cNvSpPr/>
          <p:nvPr/>
        </p:nvSpPr>
        <p:spPr>
          <a:xfrm rot="-7282380">
            <a:off x="29718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1" name="Google Shape;231;p17"/>
          <p:cNvSpPr/>
          <p:nvPr/>
        </p:nvSpPr>
        <p:spPr>
          <a:xfrm rot="-7282380">
            <a:off x="2286000" y="2819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2" name="Google Shape;232;p17"/>
          <p:cNvSpPr/>
          <p:nvPr/>
        </p:nvSpPr>
        <p:spPr>
          <a:xfrm rot="-7282380">
            <a:off x="1676400" y="3200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3" name="Google Shape;233;p17"/>
          <p:cNvSpPr/>
          <p:nvPr/>
        </p:nvSpPr>
        <p:spPr>
          <a:xfrm rot="-7282380">
            <a:off x="1905000" y="3082925"/>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txBox="1"/>
          <p:nvPr/>
        </p:nvSpPr>
        <p:spPr>
          <a:xfrm rot="-1882380">
            <a:off x="1938478" y="3116403"/>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5" name="Google Shape;235;p17"/>
          <p:cNvSpPr/>
          <p:nvPr/>
        </p:nvSpPr>
        <p:spPr>
          <a:xfrm rot="-7282380">
            <a:off x="28194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6" name="Google Shape;236;p17"/>
          <p:cNvSpPr/>
          <p:nvPr/>
        </p:nvSpPr>
        <p:spPr>
          <a:xfrm rot="-7282380">
            <a:off x="22860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7" name="Google Shape;237;p17"/>
          <p:cNvSpPr/>
          <p:nvPr/>
        </p:nvSpPr>
        <p:spPr>
          <a:xfrm rot="-7282380">
            <a:off x="20574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38" name="Google Shape;238;p17"/>
          <p:cNvSpPr txBox="1"/>
          <p:nvPr/>
        </p:nvSpPr>
        <p:spPr>
          <a:xfrm>
            <a:off x="685800" y="225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239" name="Google Shape;239;p17"/>
          <p:cNvCxnSpPr/>
          <p:nvPr/>
        </p:nvCxnSpPr>
        <p:spPr>
          <a:xfrm>
            <a:off x="1143000" y="3962400"/>
            <a:ext cx="2286000" cy="0"/>
          </a:xfrm>
          <a:prstGeom prst="straightConnector1">
            <a:avLst/>
          </a:prstGeom>
          <a:noFill/>
          <a:ln cap="flat" cmpd="sng" w="25400">
            <a:solidFill>
              <a:schemeClr val="lt1"/>
            </a:solidFill>
            <a:prstDash val="solid"/>
            <a:round/>
            <a:headEnd len="med" w="med" type="none"/>
            <a:tailEnd len="med" w="med" type="none"/>
          </a:ln>
        </p:spPr>
      </p:cxnSp>
      <p:sp>
        <p:nvSpPr>
          <p:cNvPr id="240" name="Google Shape;240;p17"/>
          <p:cNvSpPr txBox="1"/>
          <p:nvPr/>
        </p:nvSpPr>
        <p:spPr>
          <a:xfrm>
            <a:off x="3405188" y="38560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cxnSp>
        <p:nvCxnSpPr>
          <p:cNvPr id="241" name="Google Shape;241;p17"/>
          <p:cNvCxnSpPr/>
          <p:nvPr/>
        </p:nvCxnSpPr>
        <p:spPr>
          <a:xfrm>
            <a:off x="5943600" y="4724400"/>
            <a:ext cx="0" cy="1447800"/>
          </a:xfrm>
          <a:prstGeom prst="straightConnector1">
            <a:avLst/>
          </a:prstGeom>
          <a:noFill/>
          <a:ln cap="flat" cmpd="sng" w="25400">
            <a:solidFill>
              <a:schemeClr val="lt1"/>
            </a:solidFill>
            <a:prstDash val="solid"/>
            <a:round/>
            <a:headEnd len="med" w="med" type="none"/>
            <a:tailEnd len="med" w="med" type="none"/>
          </a:ln>
        </p:spPr>
      </p:cxnSp>
      <p:sp>
        <p:nvSpPr>
          <p:cNvPr id="242" name="Google Shape;242;p17"/>
          <p:cNvSpPr/>
          <p:nvPr/>
        </p:nvSpPr>
        <p:spPr>
          <a:xfrm rot="-7282380">
            <a:off x="60960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43" name="Google Shape;243;p17"/>
          <p:cNvSpPr/>
          <p:nvPr/>
        </p:nvSpPr>
        <p:spPr>
          <a:xfrm rot="-7282380">
            <a:off x="6096000" y="4648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44" name="Google Shape;244;p17"/>
          <p:cNvSpPr/>
          <p:nvPr/>
        </p:nvSpPr>
        <p:spPr>
          <a:xfrm rot="-7282380">
            <a:off x="6553200" y="5257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45" name="Google Shape;245;p17"/>
          <p:cNvSpPr/>
          <p:nvPr/>
        </p:nvSpPr>
        <p:spPr>
          <a:xfrm rot="-7282380">
            <a:off x="7391400" y="5867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46" name="Google Shape;246;p17"/>
          <p:cNvSpPr/>
          <p:nvPr/>
        </p:nvSpPr>
        <p:spPr>
          <a:xfrm rot="-7282380">
            <a:off x="6248400" y="5334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47" name="Google Shape;247;p17"/>
          <p:cNvSpPr/>
          <p:nvPr/>
        </p:nvSpPr>
        <p:spPr>
          <a:xfrm rot="-7282380">
            <a:off x="6934200" y="4724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48" name="Google Shape;248;p17"/>
          <p:cNvSpPr/>
          <p:nvPr/>
        </p:nvSpPr>
        <p:spPr>
          <a:xfrm rot="-7282380">
            <a:off x="7315200" y="5410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49" name="Google Shape;249;p17"/>
          <p:cNvSpPr/>
          <p:nvPr/>
        </p:nvSpPr>
        <p:spPr>
          <a:xfrm rot="-7282380">
            <a:off x="7239000" y="5029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50" name="Google Shape;250;p17"/>
          <p:cNvSpPr/>
          <p:nvPr/>
        </p:nvSpPr>
        <p:spPr>
          <a:xfrm rot="-7282380">
            <a:off x="6934200" y="5029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51" name="Google Shape;251;p17"/>
          <p:cNvSpPr/>
          <p:nvPr/>
        </p:nvSpPr>
        <p:spPr>
          <a:xfrm rot="-7282380">
            <a:off x="6553200" y="48006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
          <p:cNvSpPr txBox="1"/>
          <p:nvPr/>
        </p:nvSpPr>
        <p:spPr>
          <a:xfrm rot="-1882380">
            <a:off x="6586678" y="48340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53" name="Google Shape;253;p17"/>
          <p:cNvSpPr/>
          <p:nvPr/>
        </p:nvSpPr>
        <p:spPr>
          <a:xfrm rot="-7282380">
            <a:off x="7543800" y="5029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54" name="Google Shape;254;p17"/>
          <p:cNvSpPr/>
          <p:nvPr/>
        </p:nvSpPr>
        <p:spPr>
          <a:xfrm rot="-7282380">
            <a:off x="7010400" y="5334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55" name="Google Shape;255;p17"/>
          <p:cNvSpPr/>
          <p:nvPr/>
        </p:nvSpPr>
        <p:spPr>
          <a:xfrm rot="-7282380">
            <a:off x="6781800" y="5715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56" name="Google Shape;256;p17"/>
          <p:cNvSpPr txBox="1"/>
          <p:nvPr/>
        </p:nvSpPr>
        <p:spPr>
          <a:xfrm>
            <a:off x="5486400" y="44656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257" name="Google Shape;257;p17"/>
          <p:cNvCxnSpPr/>
          <p:nvPr/>
        </p:nvCxnSpPr>
        <p:spPr>
          <a:xfrm>
            <a:off x="5943600" y="6172200"/>
            <a:ext cx="2286000" cy="0"/>
          </a:xfrm>
          <a:prstGeom prst="straightConnector1">
            <a:avLst/>
          </a:prstGeom>
          <a:noFill/>
          <a:ln cap="flat" cmpd="sng" w="25400">
            <a:solidFill>
              <a:schemeClr val="lt1"/>
            </a:solidFill>
            <a:prstDash val="solid"/>
            <a:round/>
            <a:headEnd len="med" w="med" type="none"/>
            <a:tailEnd len="med" w="med" type="none"/>
          </a:ln>
        </p:spPr>
      </p:cxnSp>
      <p:cxnSp>
        <p:nvCxnSpPr>
          <p:cNvPr id="258" name="Google Shape;258;p17"/>
          <p:cNvCxnSpPr/>
          <p:nvPr/>
        </p:nvCxnSpPr>
        <p:spPr>
          <a:xfrm>
            <a:off x="5943600" y="2438400"/>
            <a:ext cx="0" cy="1524000"/>
          </a:xfrm>
          <a:prstGeom prst="straightConnector1">
            <a:avLst/>
          </a:prstGeom>
          <a:noFill/>
          <a:ln cap="flat" cmpd="sng" w="25400">
            <a:solidFill>
              <a:schemeClr val="lt1"/>
            </a:solidFill>
            <a:prstDash val="solid"/>
            <a:round/>
            <a:headEnd len="med" w="med" type="none"/>
            <a:tailEnd len="med" w="med" type="none"/>
          </a:ln>
        </p:spPr>
      </p:cxnSp>
      <p:sp>
        <p:nvSpPr>
          <p:cNvPr id="259" name="Google Shape;259;p17"/>
          <p:cNvSpPr/>
          <p:nvPr/>
        </p:nvSpPr>
        <p:spPr>
          <a:xfrm rot="-7282380">
            <a:off x="7086600" y="2514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0" name="Google Shape;260;p17"/>
          <p:cNvSpPr/>
          <p:nvPr/>
        </p:nvSpPr>
        <p:spPr>
          <a:xfrm rot="-7282380">
            <a:off x="6248400" y="3352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1" name="Google Shape;261;p17"/>
          <p:cNvSpPr/>
          <p:nvPr/>
        </p:nvSpPr>
        <p:spPr>
          <a:xfrm rot="-7282380">
            <a:off x="73152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2" name="Google Shape;262;p17"/>
          <p:cNvSpPr/>
          <p:nvPr/>
        </p:nvSpPr>
        <p:spPr>
          <a:xfrm rot="-7282380">
            <a:off x="76962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3" name="Google Shape;263;p17"/>
          <p:cNvSpPr/>
          <p:nvPr/>
        </p:nvSpPr>
        <p:spPr>
          <a:xfrm rot="-7282380">
            <a:off x="65532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4" name="Google Shape;264;p17"/>
          <p:cNvSpPr/>
          <p:nvPr/>
        </p:nvSpPr>
        <p:spPr>
          <a:xfrm rot="-7282380">
            <a:off x="6629400" y="3657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5" name="Google Shape;265;p17"/>
          <p:cNvSpPr/>
          <p:nvPr/>
        </p:nvSpPr>
        <p:spPr>
          <a:xfrm rot="-7282380">
            <a:off x="68580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6" name="Google Shape;266;p17"/>
          <p:cNvSpPr/>
          <p:nvPr/>
        </p:nvSpPr>
        <p:spPr>
          <a:xfrm rot="-7282380">
            <a:off x="73914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7" name="Google Shape;267;p17"/>
          <p:cNvSpPr/>
          <p:nvPr/>
        </p:nvSpPr>
        <p:spPr>
          <a:xfrm rot="-7282380">
            <a:off x="6858000" y="2286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8" name="Google Shape;268;p17"/>
          <p:cNvSpPr/>
          <p:nvPr/>
        </p:nvSpPr>
        <p:spPr>
          <a:xfrm rot="-7282380">
            <a:off x="62484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69" name="Google Shape;269;p17"/>
          <p:cNvSpPr/>
          <p:nvPr/>
        </p:nvSpPr>
        <p:spPr>
          <a:xfrm rot="-7282380">
            <a:off x="61722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70" name="Google Shape;270;p17"/>
          <p:cNvSpPr/>
          <p:nvPr/>
        </p:nvSpPr>
        <p:spPr>
          <a:xfrm rot="-7282380">
            <a:off x="6705600" y="29718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7"/>
          <p:cNvSpPr txBox="1"/>
          <p:nvPr/>
        </p:nvSpPr>
        <p:spPr>
          <a:xfrm rot="-1882380">
            <a:off x="6739078" y="30052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72" name="Google Shape;272;p17"/>
          <p:cNvSpPr/>
          <p:nvPr/>
        </p:nvSpPr>
        <p:spPr>
          <a:xfrm rot="-7282380">
            <a:off x="76200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73" name="Google Shape;273;p17"/>
          <p:cNvSpPr/>
          <p:nvPr/>
        </p:nvSpPr>
        <p:spPr>
          <a:xfrm rot="-7282380">
            <a:off x="7086600" y="2895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74" name="Google Shape;274;p17"/>
          <p:cNvSpPr/>
          <p:nvPr/>
        </p:nvSpPr>
        <p:spPr>
          <a:xfrm rot="-7282380">
            <a:off x="7315200" y="2133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75" name="Google Shape;275;p17"/>
          <p:cNvSpPr txBox="1"/>
          <p:nvPr/>
        </p:nvSpPr>
        <p:spPr>
          <a:xfrm>
            <a:off x="5486400" y="225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276" name="Google Shape;276;p17"/>
          <p:cNvCxnSpPr/>
          <p:nvPr/>
        </p:nvCxnSpPr>
        <p:spPr>
          <a:xfrm>
            <a:off x="5943600" y="3962400"/>
            <a:ext cx="2286000" cy="0"/>
          </a:xfrm>
          <a:prstGeom prst="straightConnector1">
            <a:avLst/>
          </a:prstGeom>
          <a:noFill/>
          <a:ln cap="flat" cmpd="sng" w="25400">
            <a:solidFill>
              <a:schemeClr val="lt1"/>
            </a:solidFill>
            <a:prstDash val="solid"/>
            <a:round/>
            <a:headEnd len="med" w="med" type="none"/>
            <a:tailEnd len="med" w="med" type="none"/>
          </a:ln>
        </p:spPr>
      </p:cxnSp>
      <p:sp>
        <p:nvSpPr>
          <p:cNvPr id="277" name="Google Shape;277;p17"/>
          <p:cNvSpPr/>
          <p:nvPr/>
        </p:nvSpPr>
        <p:spPr>
          <a:xfrm rot="-7282380">
            <a:off x="8153400" y="2362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78" name="Google Shape;278;p17"/>
          <p:cNvSpPr txBox="1"/>
          <p:nvPr/>
        </p:nvSpPr>
        <p:spPr>
          <a:xfrm>
            <a:off x="8205788" y="38560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sp>
        <p:nvSpPr>
          <p:cNvPr id="279" name="Google Shape;279;p17"/>
          <p:cNvSpPr txBox="1"/>
          <p:nvPr/>
        </p:nvSpPr>
        <p:spPr>
          <a:xfrm>
            <a:off x="8229600" y="60658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sp>
        <p:nvSpPr>
          <p:cNvPr id="280" name="Google Shape;280;p17"/>
          <p:cNvSpPr txBox="1"/>
          <p:nvPr/>
        </p:nvSpPr>
        <p:spPr>
          <a:xfrm>
            <a:off x="1143000" y="1676400"/>
            <a:ext cx="2667000" cy="409575"/>
          </a:xfrm>
          <a:prstGeom prst="rect">
            <a:avLst/>
          </a:prstGeom>
          <a:solidFill>
            <a:srgbClr val="FDE0BD"/>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Strong relationships</a:t>
            </a:r>
            <a:endParaRPr/>
          </a:p>
        </p:txBody>
      </p:sp>
      <p:sp>
        <p:nvSpPr>
          <p:cNvPr id="281" name="Google Shape;281;p17"/>
          <p:cNvSpPr txBox="1"/>
          <p:nvPr/>
        </p:nvSpPr>
        <p:spPr>
          <a:xfrm>
            <a:off x="6019800" y="1676400"/>
            <a:ext cx="2590800" cy="409575"/>
          </a:xfrm>
          <a:prstGeom prst="rect">
            <a:avLst/>
          </a:prstGeom>
          <a:solidFill>
            <a:srgbClr val="FDE0BD"/>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Weak relationships</a:t>
            </a:r>
            <a:endParaRPr/>
          </a:p>
        </p:txBody>
      </p:sp>
      <p:cxnSp>
        <p:nvCxnSpPr>
          <p:cNvPr id="282" name="Google Shape;282;p17"/>
          <p:cNvCxnSpPr/>
          <p:nvPr/>
        </p:nvCxnSpPr>
        <p:spPr>
          <a:xfrm>
            <a:off x="4648200" y="1676400"/>
            <a:ext cx="0" cy="4724400"/>
          </a:xfrm>
          <a:prstGeom prst="straightConnector1">
            <a:avLst/>
          </a:prstGeom>
          <a:noFill/>
          <a:ln cap="flat" cmpd="sng" w="28575">
            <a:solidFill>
              <a:schemeClr val="accent1"/>
            </a:solidFill>
            <a:prstDash val="solid"/>
            <a:miter lim="800000"/>
            <a:headEnd len="med" w="med" type="none"/>
            <a:tailEnd len="med" w="med" type="none"/>
          </a:ln>
        </p:spPr>
      </p:cxnSp>
      <p:sp>
        <p:nvSpPr>
          <p:cNvPr id="283" name="Google Shape;283;p17"/>
          <p:cNvSpPr/>
          <p:nvPr/>
        </p:nvSpPr>
        <p:spPr>
          <a:xfrm rot="-7282380">
            <a:off x="8001000" y="2819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84" name="Google Shape;284;p17"/>
          <p:cNvSpPr/>
          <p:nvPr/>
        </p:nvSpPr>
        <p:spPr>
          <a:xfrm rot="-7282380">
            <a:off x="7848600" y="2209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85" name="Google Shape;285;p17"/>
          <p:cNvSpPr/>
          <p:nvPr/>
        </p:nvSpPr>
        <p:spPr>
          <a:xfrm rot="-7282380">
            <a:off x="7620000" y="5562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86" name="Google Shape;286;p17"/>
          <p:cNvSpPr/>
          <p:nvPr/>
        </p:nvSpPr>
        <p:spPr>
          <a:xfrm rot="-7282380">
            <a:off x="8001000" y="5257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87" name="Google Shape;287;p17"/>
          <p:cNvSpPr/>
          <p:nvPr/>
        </p:nvSpPr>
        <p:spPr>
          <a:xfrm rot="-7282380">
            <a:off x="7848600" y="4953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88" name="Google Shape;288;p17"/>
          <p:cNvSpPr/>
          <p:nvPr/>
        </p:nvSpPr>
        <p:spPr>
          <a:xfrm rot="-7282380">
            <a:off x="8001000" y="5638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89" name="Google Shape;289;p17"/>
          <p:cNvSpPr/>
          <p:nvPr/>
        </p:nvSpPr>
        <p:spPr>
          <a:xfrm rot="-7282380">
            <a:off x="7315200" y="4724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290" name="Google Shape;290;p17"/>
          <p:cNvSpPr/>
          <p:nvPr/>
        </p:nvSpPr>
        <p:spPr>
          <a:xfrm rot="-7282380">
            <a:off x="6629400" y="4343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cxnSp>
        <p:nvCxnSpPr>
          <p:cNvPr id="291" name="Google Shape;291;p17"/>
          <p:cNvCxnSpPr/>
          <p:nvPr/>
        </p:nvCxnSpPr>
        <p:spPr>
          <a:xfrm flipH="1" rot="10800000">
            <a:off x="1219200" y="2209800"/>
            <a:ext cx="2057400" cy="1295400"/>
          </a:xfrm>
          <a:prstGeom prst="straightConnector1">
            <a:avLst/>
          </a:prstGeom>
          <a:noFill/>
          <a:ln cap="flat" cmpd="sng" w="9525">
            <a:solidFill>
              <a:schemeClr val="lt1"/>
            </a:solidFill>
            <a:prstDash val="dash"/>
            <a:miter lim="800000"/>
            <a:headEnd len="med" w="med" type="none"/>
            <a:tailEnd len="med" w="med" type="none"/>
          </a:ln>
        </p:spPr>
      </p:cxnSp>
      <p:cxnSp>
        <p:nvCxnSpPr>
          <p:cNvPr id="292" name="Google Shape;292;p17"/>
          <p:cNvCxnSpPr/>
          <p:nvPr/>
        </p:nvCxnSpPr>
        <p:spPr>
          <a:xfrm flipH="1" rot="10800000">
            <a:off x="1752600" y="2667000"/>
            <a:ext cx="2057400" cy="1295400"/>
          </a:xfrm>
          <a:prstGeom prst="straightConnector1">
            <a:avLst/>
          </a:prstGeom>
          <a:noFill/>
          <a:ln cap="flat" cmpd="sng" w="9525">
            <a:solidFill>
              <a:schemeClr val="lt1"/>
            </a:solidFill>
            <a:prstDash val="dash"/>
            <a:miter lim="800000"/>
            <a:headEnd len="med" w="med" type="none"/>
            <a:tailEnd len="med" w="med" type="none"/>
          </a:ln>
        </p:spPr>
      </p:cxnSp>
      <p:cxnSp>
        <p:nvCxnSpPr>
          <p:cNvPr id="293" name="Google Shape;293;p17"/>
          <p:cNvCxnSpPr/>
          <p:nvPr/>
        </p:nvCxnSpPr>
        <p:spPr>
          <a:xfrm flipH="1" rot="10800000">
            <a:off x="5943600" y="2057400"/>
            <a:ext cx="1143000" cy="685800"/>
          </a:xfrm>
          <a:prstGeom prst="straightConnector1">
            <a:avLst/>
          </a:prstGeom>
          <a:noFill/>
          <a:ln cap="flat" cmpd="sng" w="9525">
            <a:solidFill>
              <a:schemeClr val="lt1"/>
            </a:solidFill>
            <a:prstDash val="dash"/>
            <a:miter lim="800000"/>
            <a:headEnd len="med" w="med" type="none"/>
            <a:tailEnd len="med" w="med" type="none"/>
          </a:ln>
        </p:spPr>
      </p:cxnSp>
      <p:cxnSp>
        <p:nvCxnSpPr>
          <p:cNvPr id="294" name="Google Shape;294;p17"/>
          <p:cNvCxnSpPr/>
          <p:nvPr/>
        </p:nvCxnSpPr>
        <p:spPr>
          <a:xfrm flipH="1" rot="10800000">
            <a:off x="7010400" y="2895600"/>
            <a:ext cx="1676400" cy="1066800"/>
          </a:xfrm>
          <a:prstGeom prst="straightConnector1">
            <a:avLst/>
          </a:prstGeom>
          <a:noFill/>
          <a:ln cap="flat" cmpd="sng" w="9525">
            <a:solidFill>
              <a:schemeClr val="lt1"/>
            </a:solidFill>
            <a:prstDash val="dash"/>
            <a:miter lim="800000"/>
            <a:headEnd len="med" w="med" type="none"/>
            <a:tailEnd len="med" w="med" type="none"/>
          </a:ln>
        </p:spPr>
      </p:cxnSp>
      <p:cxnSp>
        <p:nvCxnSpPr>
          <p:cNvPr id="295" name="Google Shape;295;p17"/>
          <p:cNvCxnSpPr/>
          <p:nvPr/>
        </p:nvCxnSpPr>
        <p:spPr>
          <a:xfrm>
            <a:off x="1600200" y="4572000"/>
            <a:ext cx="1905000" cy="1371600"/>
          </a:xfrm>
          <a:prstGeom prst="straightConnector1">
            <a:avLst/>
          </a:prstGeom>
          <a:noFill/>
          <a:ln cap="flat" cmpd="sng" w="9525">
            <a:solidFill>
              <a:schemeClr val="lt1"/>
            </a:solidFill>
            <a:prstDash val="dash"/>
            <a:miter lim="800000"/>
            <a:headEnd len="med" w="med" type="none"/>
            <a:tailEnd len="med" w="med" type="none"/>
          </a:ln>
        </p:spPr>
      </p:cxnSp>
      <p:cxnSp>
        <p:nvCxnSpPr>
          <p:cNvPr id="296" name="Google Shape;296;p17"/>
          <p:cNvCxnSpPr/>
          <p:nvPr/>
        </p:nvCxnSpPr>
        <p:spPr>
          <a:xfrm>
            <a:off x="1143000" y="4953000"/>
            <a:ext cx="1676400" cy="1219200"/>
          </a:xfrm>
          <a:prstGeom prst="straightConnector1">
            <a:avLst/>
          </a:prstGeom>
          <a:noFill/>
          <a:ln cap="flat" cmpd="sng" w="9525">
            <a:solidFill>
              <a:schemeClr val="lt1"/>
            </a:solidFill>
            <a:prstDash val="dash"/>
            <a:miter lim="800000"/>
            <a:headEnd len="med" w="med" type="none"/>
            <a:tailEnd len="med" w="med" type="none"/>
          </a:ln>
        </p:spPr>
      </p:cxnSp>
      <p:cxnSp>
        <p:nvCxnSpPr>
          <p:cNvPr id="297" name="Google Shape;297;p17"/>
          <p:cNvCxnSpPr/>
          <p:nvPr/>
        </p:nvCxnSpPr>
        <p:spPr>
          <a:xfrm>
            <a:off x="7086600" y="4267200"/>
            <a:ext cx="1524000" cy="1143000"/>
          </a:xfrm>
          <a:prstGeom prst="straightConnector1">
            <a:avLst/>
          </a:prstGeom>
          <a:noFill/>
          <a:ln cap="flat" cmpd="sng" w="9525">
            <a:solidFill>
              <a:schemeClr val="lt1"/>
            </a:solidFill>
            <a:prstDash val="dash"/>
            <a:miter lim="800000"/>
            <a:headEnd len="med" w="med" type="none"/>
            <a:tailEnd len="med" w="med" type="none"/>
          </a:ln>
        </p:spPr>
      </p:cxnSp>
      <p:cxnSp>
        <p:nvCxnSpPr>
          <p:cNvPr id="298" name="Google Shape;298;p17"/>
          <p:cNvCxnSpPr/>
          <p:nvPr/>
        </p:nvCxnSpPr>
        <p:spPr>
          <a:xfrm>
            <a:off x="5943600" y="5486400"/>
            <a:ext cx="990600" cy="685800"/>
          </a:xfrm>
          <a:prstGeom prst="straightConnector1">
            <a:avLst/>
          </a:prstGeom>
          <a:noFill/>
          <a:ln cap="flat" cmpd="sng" w="9525">
            <a:solidFill>
              <a:schemeClr val="lt1"/>
            </a:solidFill>
            <a:prstDash val="dash"/>
            <a:miter lim="800000"/>
            <a:headEnd len="med" w="med" type="none"/>
            <a:tailEnd len="med" w="med" type="none"/>
          </a:ln>
        </p:spPr>
      </p:cxnSp>
      <p:cxnSp>
        <p:nvCxnSpPr>
          <p:cNvPr id="299" name="Google Shape;299;p17"/>
          <p:cNvCxnSpPr/>
          <p:nvPr/>
        </p:nvCxnSpPr>
        <p:spPr>
          <a:xfrm flipH="1" rot="10800000">
            <a:off x="1371600" y="2514600"/>
            <a:ext cx="2057400" cy="1295400"/>
          </a:xfrm>
          <a:prstGeom prst="straightConnector1">
            <a:avLst/>
          </a:prstGeom>
          <a:noFill/>
          <a:ln cap="flat" cmpd="sng" w="19050">
            <a:solidFill>
              <a:schemeClr val="dk1"/>
            </a:solidFill>
            <a:prstDash val="solid"/>
            <a:miter lim="800000"/>
            <a:headEnd len="med" w="med" type="none"/>
            <a:tailEnd len="med" w="med" type="none"/>
          </a:ln>
        </p:spPr>
      </p:cxnSp>
      <p:cxnSp>
        <p:nvCxnSpPr>
          <p:cNvPr id="300" name="Google Shape;300;p17"/>
          <p:cNvCxnSpPr/>
          <p:nvPr/>
        </p:nvCxnSpPr>
        <p:spPr>
          <a:xfrm>
            <a:off x="1295400" y="4724400"/>
            <a:ext cx="1905000" cy="1371600"/>
          </a:xfrm>
          <a:prstGeom prst="straightConnector1">
            <a:avLst/>
          </a:prstGeom>
          <a:noFill/>
          <a:ln cap="flat" cmpd="sng" w="19050">
            <a:solidFill>
              <a:schemeClr val="dk1"/>
            </a:solidFill>
            <a:prstDash val="solid"/>
            <a:miter lim="800000"/>
            <a:headEnd len="med" w="med" type="none"/>
            <a:tailEnd len="med" w="med" type="none"/>
          </a:ln>
        </p:spPr>
      </p:cxnSp>
      <p:cxnSp>
        <p:nvCxnSpPr>
          <p:cNvPr id="301" name="Google Shape;301;p17"/>
          <p:cNvCxnSpPr/>
          <p:nvPr/>
        </p:nvCxnSpPr>
        <p:spPr>
          <a:xfrm flipH="1" rot="10800000">
            <a:off x="6172200" y="2209800"/>
            <a:ext cx="2057400" cy="1295400"/>
          </a:xfrm>
          <a:prstGeom prst="straightConnector1">
            <a:avLst/>
          </a:prstGeom>
          <a:noFill/>
          <a:ln cap="flat" cmpd="sng" w="19050">
            <a:solidFill>
              <a:schemeClr val="dk1"/>
            </a:solidFill>
            <a:prstDash val="solid"/>
            <a:miter lim="800000"/>
            <a:headEnd len="med" w="med" type="none"/>
            <a:tailEnd len="med" w="med" type="none"/>
          </a:ln>
        </p:spPr>
      </p:cxnSp>
      <p:cxnSp>
        <p:nvCxnSpPr>
          <p:cNvPr id="302" name="Google Shape;302;p17"/>
          <p:cNvCxnSpPr/>
          <p:nvPr/>
        </p:nvCxnSpPr>
        <p:spPr>
          <a:xfrm>
            <a:off x="6324600" y="4724400"/>
            <a:ext cx="1752600" cy="1295400"/>
          </a:xfrm>
          <a:prstGeom prst="straightConnector1">
            <a:avLst/>
          </a:prstGeom>
          <a:noFill/>
          <a:ln cap="flat" cmpd="sng" w="19050">
            <a:solidFill>
              <a:schemeClr val="dk1"/>
            </a:solidFill>
            <a:prstDash val="solid"/>
            <a:miter lim="800000"/>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Relationships</a:t>
            </a:r>
            <a:endParaRPr/>
          </a:p>
        </p:txBody>
      </p:sp>
      <p:cxnSp>
        <p:nvCxnSpPr>
          <p:cNvPr id="308" name="Google Shape;308;p18"/>
          <p:cNvCxnSpPr/>
          <p:nvPr/>
        </p:nvCxnSpPr>
        <p:spPr>
          <a:xfrm>
            <a:off x="3429000" y="4648200"/>
            <a:ext cx="0" cy="1447800"/>
          </a:xfrm>
          <a:prstGeom prst="straightConnector1">
            <a:avLst/>
          </a:prstGeom>
          <a:noFill/>
          <a:ln cap="flat" cmpd="sng" w="25400">
            <a:solidFill>
              <a:schemeClr val="lt1"/>
            </a:solidFill>
            <a:prstDash val="solid"/>
            <a:round/>
            <a:headEnd len="med" w="med" type="none"/>
            <a:tailEnd len="med" w="med" type="none"/>
          </a:ln>
        </p:spPr>
      </p:cxnSp>
      <p:sp>
        <p:nvSpPr>
          <p:cNvPr id="309" name="Google Shape;309;p18"/>
          <p:cNvSpPr/>
          <p:nvPr/>
        </p:nvSpPr>
        <p:spPr>
          <a:xfrm rot="-7282380">
            <a:off x="5486400" y="5181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10" name="Google Shape;310;p18"/>
          <p:cNvSpPr/>
          <p:nvPr/>
        </p:nvSpPr>
        <p:spPr>
          <a:xfrm rot="-7282380">
            <a:off x="38862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11" name="Google Shape;311;p18"/>
          <p:cNvSpPr/>
          <p:nvPr/>
        </p:nvSpPr>
        <p:spPr>
          <a:xfrm rot="-7282380">
            <a:off x="5410200" y="4953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12" name="Google Shape;312;p18"/>
          <p:cNvSpPr/>
          <p:nvPr/>
        </p:nvSpPr>
        <p:spPr>
          <a:xfrm rot="-7282380">
            <a:off x="4114800" y="4876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13" name="Google Shape;313;p18"/>
          <p:cNvSpPr/>
          <p:nvPr/>
        </p:nvSpPr>
        <p:spPr>
          <a:xfrm rot="-7282380">
            <a:off x="5029200" y="4876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14" name="Google Shape;314;p18"/>
          <p:cNvSpPr/>
          <p:nvPr/>
        </p:nvSpPr>
        <p:spPr>
          <a:xfrm rot="-7282380">
            <a:off x="51816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15" name="Google Shape;315;p18"/>
          <p:cNvSpPr/>
          <p:nvPr/>
        </p:nvSpPr>
        <p:spPr>
          <a:xfrm rot="-7282380">
            <a:off x="4419600" y="5029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16" name="Google Shape;316;p18"/>
          <p:cNvSpPr/>
          <p:nvPr/>
        </p:nvSpPr>
        <p:spPr>
          <a:xfrm rot="-7282380">
            <a:off x="3505200" y="5105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17" name="Google Shape;317;p18"/>
          <p:cNvSpPr/>
          <p:nvPr/>
        </p:nvSpPr>
        <p:spPr>
          <a:xfrm rot="-7282380">
            <a:off x="3733800" y="4876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18" name="Google Shape;318;p18"/>
          <p:cNvSpPr/>
          <p:nvPr/>
        </p:nvSpPr>
        <p:spPr>
          <a:xfrm rot="-7282380">
            <a:off x="4191000" y="51054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txBox="1"/>
          <p:nvPr/>
        </p:nvSpPr>
        <p:spPr>
          <a:xfrm rot="-1882380">
            <a:off x="4224478" y="51388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20" name="Google Shape;320;p18"/>
          <p:cNvSpPr/>
          <p:nvPr/>
        </p:nvSpPr>
        <p:spPr>
          <a:xfrm rot="-7282380">
            <a:off x="4876800" y="5181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21" name="Google Shape;321;p18"/>
          <p:cNvSpPr/>
          <p:nvPr/>
        </p:nvSpPr>
        <p:spPr>
          <a:xfrm rot="-7282380">
            <a:off x="4648200" y="4953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22" name="Google Shape;322;p18"/>
          <p:cNvSpPr/>
          <p:nvPr/>
        </p:nvSpPr>
        <p:spPr>
          <a:xfrm rot="-7282380">
            <a:off x="4572000" y="5181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23" name="Google Shape;323;p18"/>
          <p:cNvSpPr txBox="1"/>
          <p:nvPr/>
        </p:nvSpPr>
        <p:spPr>
          <a:xfrm>
            <a:off x="2971800" y="43894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324" name="Google Shape;324;p18"/>
          <p:cNvCxnSpPr/>
          <p:nvPr/>
        </p:nvCxnSpPr>
        <p:spPr>
          <a:xfrm>
            <a:off x="3429000" y="6096000"/>
            <a:ext cx="2286000" cy="0"/>
          </a:xfrm>
          <a:prstGeom prst="straightConnector1">
            <a:avLst/>
          </a:prstGeom>
          <a:noFill/>
          <a:ln cap="flat" cmpd="sng" w="25400">
            <a:solidFill>
              <a:schemeClr val="lt1"/>
            </a:solidFill>
            <a:prstDash val="solid"/>
            <a:round/>
            <a:headEnd len="med" w="med" type="none"/>
            <a:tailEnd len="med" w="med" type="none"/>
          </a:ln>
        </p:spPr>
      </p:cxnSp>
      <p:sp>
        <p:nvSpPr>
          <p:cNvPr id="325" name="Google Shape;325;p18"/>
          <p:cNvSpPr txBox="1"/>
          <p:nvPr/>
        </p:nvSpPr>
        <p:spPr>
          <a:xfrm>
            <a:off x="5691188" y="59896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cxnSp>
        <p:nvCxnSpPr>
          <p:cNvPr id="326" name="Google Shape;326;p18"/>
          <p:cNvCxnSpPr/>
          <p:nvPr/>
        </p:nvCxnSpPr>
        <p:spPr>
          <a:xfrm>
            <a:off x="3429000" y="2362200"/>
            <a:ext cx="0" cy="1524000"/>
          </a:xfrm>
          <a:prstGeom prst="straightConnector1">
            <a:avLst/>
          </a:prstGeom>
          <a:noFill/>
          <a:ln cap="flat" cmpd="sng" w="25400">
            <a:solidFill>
              <a:schemeClr val="lt1"/>
            </a:solidFill>
            <a:prstDash val="solid"/>
            <a:round/>
            <a:headEnd len="med" w="med" type="none"/>
            <a:tailEnd len="med" w="med" type="none"/>
          </a:ln>
        </p:spPr>
      </p:cxnSp>
      <p:sp>
        <p:nvSpPr>
          <p:cNvPr id="327" name="Google Shape;327;p18"/>
          <p:cNvSpPr/>
          <p:nvPr/>
        </p:nvSpPr>
        <p:spPr>
          <a:xfrm rot="-7282380">
            <a:off x="4876800" y="2133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28" name="Google Shape;328;p18"/>
          <p:cNvSpPr/>
          <p:nvPr/>
        </p:nvSpPr>
        <p:spPr>
          <a:xfrm rot="-7282380">
            <a:off x="3581400" y="3048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29" name="Google Shape;329;p18"/>
          <p:cNvSpPr/>
          <p:nvPr/>
        </p:nvSpPr>
        <p:spPr>
          <a:xfrm rot="-7282380">
            <a:off x="54102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30" name="Google Shape;330;p18"/>
          <p:cNvSpPr/>
          <p:nvPr/>
        </p:nvSpPr>
        <p:spPr>
          <a:xfrm rot="-7282380">
            <a:off x="5562600" y="2590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31" name="Google Shape;331;p18"/>
          <p:cNvSpPr/>
          <p:nvPr/>
        </p:nvSpPr>
        <p:spPr>
          <a:xfrm rot="-7282380">
            <a:off x="3962400" y="3429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32" name="Google Shape;332;p18"/>
          <p:cNvSpPr/>
          <p:nvPr/>
        </p:nvSpPr>
        <p:spPr>
          <a:xfrm rot="-7282380">
            <a:off x="4114800" y="2209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33" name="Google Shape;333;p18"/>
          <p:cNvSpPr/>
          <p:nvPr/>
        </p:nvSpPr>
        <p:spPr>
          <a:xfrm rot="-7282380">
            <a:off x="4876800" y="2895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34" name="Google Shape;334;p18"/>
          <p:cNvSpPr/>
          <p:nvPr/>
        </p:nvSpPr>
        <p:spPr>
          <a:xfrm rot="-7282380">
            <a:off x="5029200" y="2438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35" name="Google Shape;335;p18"/>
          <p:cNvSpPr/>
          <p:nvPr/>
        </p:nvSpPr>
        <p:spPr>
          <a:xfrm rot="-7282380">
            <a:off x="5486400" y="2286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36" name="Google Shape;336;p18"/>
          <p:cNvSpPr/>
          <p:nvPr/>
        </p:nvSpPr>
        <p:spPr>
          <a:xfrm rot="-7282380">
            <a:off x="4572000" y="2438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37" name="Google Shape;337;p18"/>
          <p:cNvSpPr/>
          <p:nvPr/>
        </p:nvSpPr>
        <p:spPr>
          <a:xfrm rot="-7282380">
            <a:off x="3962400" y="31242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38" name="Google Shape;338;p18"/>
          <p:cNvSpPr/>
          <p:nvPr/>
        </p:nvSpPr>
        <p:spPr>
          <a:xfrm rot="-7282380">
            <a:off x="4191000" y="2743200"/>
            <a:ext cx="228600" cy="228600"/>
          </a:xfrm>
          <a:prstGeom prst="ellipse">
            <a:avLst/>
          </a:prstGeom>
          <a:solidFill>
            <a:schemeClr val="fo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txBox="1"/>
          <p:nvPr/>
        </p:nvSpPr>
        <p:spPr>
          <a:xfrm rot="-1882380">
            <a:off x="4224478" y="2776678"/>
            <a:ext cx="161645" cy="1616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40" name="Google Shape;340;p18"/>
          <p:cNvSpPr/>
          <p:nvPr/>
        </p:nvSpPr>
        <p:spPr>
          <a:xfrm rot="-7282380">
            <a:off x="5181600" y="3429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41" name="Google Shape;341;p18"/>
          <p:cNvSpPr/>
          <p:nvPr/>
        </p:nvSpPr>
        <p:spPr>
          <a:xfrm rot="-7282380">
            <a:off x="4572000" y="29718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42" name="Google Shape;342;p18"/>
          <p:cNvSpPr/>
          <p:nvPr/>
        </p:nvSpPr>
        <p:spPr>
          <a:xfrm rot="-7282380">
            <a:off x="4343400" y="32766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43" name="Google Shape;343;p18"/>
          <p:cNvSpPr txBox="1"/>
          <p:nvPr/>
        </p:nvSpPr>
        <p:spPr>
          <a:xfrm>
            <a:off x="2971800" y="2179638"/>
            <a:ext cx="354013"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Y</a:t>
            </a:r>
            <a:endParaRPr/>
          </a:p>
        </p:txBody>
      </p:sp>
      <p:cxnSp>
        <p:nvCxnSpPr>
          <p:cNvPr id="344" name="Google Shape;344;p18"/>
          <p:cNvCxnSpPr/>
          <p:nvPr/>
        </p:nvCxnSpPr>
        <p:spPr>
          <a:xfrm>
            <a:off x="3429000" y="3886200"/>
            <a:ext cx="2286000" cy="0"/>
          </a:xfrm>
          <a:prstGeom prst="straightConnector1">
            <a:avLst/>
          </a:prstGeom>
          <a:noFill/>
          <a:ln cap="flat" cmpd="sng" w="25400">
            <a:solidFill>
              <a:schemeClr val="lt1"/>
            </a:solidFill>
            <a:prstDash val="solid"/>
            <a:round/>
            <a:headEnd len="med" w="med" type="none"/>
            <a:tailEnd len="med" w="med" type="none"/>
          </a:ln>
        </p:spPr>
      </p:cxnSp>
      <p:sp>
        <p:nvSpPr>
          <p:cNvPr id="345" name="Google Shape;345;p18"/>
          <p:cNvSpPr txBox="1"/>
          <p:nvPr/>
        </p:nvSpPr>
        <p:spPr>
          <a:xfrm>
            <a:off x="5691188" y="3779838"/>
            <a:ext cx="354012"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X</a:t>
            </a:r>
            <a:endParaRPr/>
          </a:p>
        </p:txBody>
      </p:sp>
      <p:sp>
        <p:nvSpPr>
          <p:cNvPr id="346" name="Google Shape;346;p18"/>
          <p:cNvSpPr txBox="1"/>
          <p:nvPr/>
        </p:nvSpPr>
        <p:spPr>
          <a:xfrm>
            <a:off x="3581400" y="1600200"/>
            <a:ext cx="2133600" cy="409575"/>
          </a:xfrm>
          <a:prstGeom prst="rect">
            <a:avLst/>
          </a:prstGeom>
          <a:solidFill>
            <a:srgbClr val="FDE0BD"/>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No relationship</a:t>
            </a:r>
            <a:endParaRPr/>
          </a:p>
        </p:txBody>
      </p:sp>
      <p:sp>
        <p:nvSpPr>
          <p:cNvPr id="347" name="Google Shape;347;p18"/>
          <p:cNvSpPr/>
          <p:nvPr/>
        </p:nvSpPr>
        <p:spPr>
          <a:xfrm rot="-7282380">
            <a:off x="3657600" y="2667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48" name="Google Shape;348;p18"/>
          <p:cNvSpPr/>
          <p:nvPr/>
        </p:nvSpPr>
        <p:spPr>
          <a:xfrm rot="-7282380">
            <a:off x="4800600" y="34290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349" name="Google Shape;349;p18"/>
          <p:cNvSpPr/>
          <p:nvPr/>
        </p:nvSpPr>
        <p:spPr>
          <a:xfrm rot="-7282380">
            <a:off x="5257800" y="2819400"/>
            <a:ext cx="228600" cy="2286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cxnSp>
        <p:nvCxnSpPr>
          <p:cNvPr id="350" name="Google Shape;350;p18"/>
          <p:cNvCxnSpPr/>
          <p:nvPr/>
        </p:nvCxnSpPr>
        <p:spPr>
          <a:xfrm>
            <a:off x="3581400" y="2895600"/>
            <a:ext cx="2362200" cy="0"/>
          </a:xfrm>
          <a:prstGeom prst="straightConnector1">
            <a:avLst/>
          </a:prstGeom>
          <a:noFill/>
          <a:ln cap="flat" cmpd="sng" w="19050">
            <a:solidFill>
              <a:schemeClr val="dk1"/>
            </a:solidFill>
            <a:prstDash val="solid"/>
            <a:miter lim="800000"/>
            <a:headEnd len="med" w="med" type="none"/>
            <a:tailEnd len="med" w="med" type="none"/>
          </a:ln>
        </p:spPr>
      </p:cxnSp>
      <p:cxnSp>
        <p:nvCxnSpPr>
          <p:cNvPr id="351" name="Google Shape;351;p18"/>
          <p:cNvCxnSpPr/>
          <p:nvPr/>
        </p:nvCxnSpPr>
        <p:spPr>
          <a:xfrm>
            <a:off x="3505200" y="5181600"/>
            <a:ext cx="23622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Metrics</a:t>
            </a:r>
            <a:endParaRPr/>
          </a:p>
        </p:txBody>
      </p:sp>
      <p:pic>
        <p:nvPicPr>
          <p:cNvPr descr="MAE Equation" id="357" name="Google Shape;357;p19"/>
          <p:cNvPicPr preferRelativeResize="0"/>
          <p:nvPr>
            <p:ph idx="1" type="body"/>
          </p:nvPr>
        </p:nvPicPr>
        <p:blipFill rotWithShape="1">
          <a:blip r:embed="rId3">
            <a:alphaModFix/>
          </a:blip>
          <a:srcRect b="0" l="0" r="0" t="0"/>
          <a:stretch/>
        </p:blipFill>
        <p:spPr>
          <a:xfrm>
            <a:off x="628650" y="2226579"/>
            <a:ext cx="7886700" cy="354942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Metrics</a:t>
            </a:r>
            <a:endParaRPr/>
          </a:p>
        </p:txBody>
      </p:sp>
      <p:pic>
        <p:nvPicPr>
          <p:cNvPr descr="MSE Equation" id="363" name="Google Shape;363;p20"/>
          <p:cNvPicPr preferRelativeResize="0"/>
          <p:nvPr>
            <p:ph idx="1" type="body"/>
          </p:nvPr>
        </p:nvPicPr>
        <p:blipFill rotWithShape="1">
          <a:blip r:embed="rId3">
            <a:alphaModFix/>
          </a:blip>
          <a:srcRect b="0" l="0" r="0" t="0"/>
          <a:stretch/>
        </p:blipFill>
        <p:spPr>
          <a:xfrm>
            <a:off x="628650" y="2422309"/>
            <a:ext cx="7886700" cy="31579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Metrics</a:t>
            </a:r>
            <a:endParaRPr/>
          </a:p>
        </p:txBody>
      </p:sp>
      <p:sp>
        <p:nvSpPr>
          <p:cNvPr id="369" name="Google Shape;369;p21"/>
          <p:cNvSpPr txBox="1"/>
          <p:nvPr>
            <p:ph idx="1" type="body"/>
          </p:nvPr>
        </p:nvSpPr>
        <p:spPr>
          <a:xfrm>
            <a:off x="628650" y="4176712"/>
            <a:ext cx="7886700" cy="2000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Font typeface="Arial"/>
              <a:buChar char="•"/>
            </a:pPr>
            <a:r>
              <a:rPr b="0" i="0" lang="en-US" sz="2000">
                <a:latin typeface="Oi"/>
                <a:ea typeface="Oi"/>
                <a:cs typeface="Oi"/>
                <a:sym typeface="Oi"/>
              </a:rPr>
              <a:t>0% represents a model that does not explain any of the variation in the response variable around its mean. The mean of the dependent variable predicts the dependent variable as well as the regression model.</a:t>
            </a:r>
            <a:endParaRPr/>
          </a:p>
          <a:p>
            <a:pPr indent="-228600" lvl="0" marL="228600" rtl="0" algn="l">
              <a:lnSpc>
                <a:spcPct val="90000"/>
              </a:lnSpc>
              <a:spcBef>
                <a:spcPts val="1000"/>
              </a:spcBef>
              <a:spcAft>
                <a:spcPts val="0"/>
              </a:spcAft>
              <a:buClr>
                <a:schemeClr val="dk1"/>
              </a:buClr>
              <a:buSzPts val="2000"/>
              <a:buFont typeface="Arial"/>
              <a:buChar char="•"/>
            </a:pPr>
            <a:r>
              <a:rPr b="0" i="0" lang="en-US" sz="2000">
                <a:latin typeface="Oi"/>
                <a:ea typeface="Oi"/>
                <a:cs typeface="Oi"/>
                <a:sym typeface="Oi"/>
              </a:rPr>
              <a:t>100% represents a model that explains all the variation in the response variable around its mean.</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descr="Graph that illustrates a regression model with a low R-squared." id="370" name="Google Shape;370;p21"/>
          <p:cNvPicPr preferRelativeResize="0"/>
          <p:nvPr/>
        </p:nvPicPr>
        <p:blipFill rotWithShape="1">
          <a:blip r:embed="rId3">
            <a:alphaModFix/>
          </a:blip>
          <a:srcRect b="0" l="0" r="0" t="0"/>
          <a:stretch/>
        </p:blipFill>
        <p:spPr>
          <a:xfrm>
            <a:off x="1149803" y="2058634"/>
            <a:ext cx="2857500" cy="2000250"/>
          </a:xfrm>
          <a:prstGeom prst="rect">
            <a:avLst/>
          </a:prstGeom>
          <a:noFill/>
          <a:ln>
            <a:noFill/>
          </a:ln>
        </p:spPr>
      </p:pic>
      <p:pic>
        <p:nvPicPr>
          <p:cNvPr descr="Graph that illustrates a model with a high R-squared." id="371" name="Google Shape;371;p21"/>
          <p:cNvPicPr preferRelativeResize="0"/>
          <p:nvPr/>
        </p:nvPicPr>
        <p:blipFill rotWithShape="1">
          <a:blip r:embed="rId4">
            <a:alphaModFix/>
          </a:blip>
          <a:srcRect b="0" l="0" r="0" t="0"/>
          <a:stretch/>
        </p:blipFill>
        <p:spPr>
          <a:xfrm>
            <a:off x="5136697" y="2058634"/>
            <a:ext cx="2857500" cy="1990725"/>
          </a:xfrm>
          <a:prstGeom prst="rect">
            <a:avLst/>
          </a:prstGeom>
          <a:noFill/>
          <a:ln>
            <a:noFill/>
          </a:ln>
        </p:spPr>
      </p:pic>
      <p:pic>
        <p:nvPicPr>
          <p:cNvPr id="372" name="Google Shape;372;p21"/>
          <p:cNvPicPr preferRelativeResize="0"/>
          <p:nvPr/>
        </p:nvPicPr>
        <p:blipFill rotWithShape="1">
          <a:blip r:embed="rId5">
            <a:alphaModFix/>
          </a:blip>
          <a:srcRect b="0" l="0" r="0" t="0"/>
          <a:stretch/>
        </p:blipFill>
        <p:spPr>
          <a:xfrm>
            <a:off x="2416629" y="1374067"/>
            <a:ext cx="3905250" cy="80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