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63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86" r:id="rId6"/>
    <p:sldId id="267" r:id="rId7"/>
    <p:sldId id="263" r:id="rId8"/>
    <p:sldId id="274" r:id="rId9"/>
    <p:sldId id="275" r:id="rId10"/>
    <p:sldId id="276" r:id="rId11"/>
    <p:sldId id="277" r:id="rId12"/>
    <p:sldId id="278" r:id="rId13"/>
    <p:sldId id="279" r:id="rId14"/>
    <p:sldId id="264" r:id="rId15"/>
    <p:sldId id="268" r:id="rId16"/>
    <p:sldId id="260" r:id="rId17"/>
    <p:sldId id="281" r:id="rId18"/>
    <p:sldId id="282" r:id="rId19"/>
    <p:sldId id="283" r:id="rId20"/>
    <p:sldId id="284" r:id="rId21"/>
    <p:sldId id="285" r:id="rId22"/>
    <p:sldId id="261" r:id="rId23"/>
    <p:sldId id="266" r:id="rId24"/>
    <p:sldId id="262" r:id="rId25"/>
    <p:sldId id="288" r:id="rId26"/>
    <p:sldId id="271" r:id="rId27"/>
    <p:sldId id="272" r:id="rId28"/>
    <p:sldId id="273" r:id="rId2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an Olin" initials="JO" lastIdx="2" clrIdx="0">
    <p:extLst>
      <p:ext uri="{19B8F6BF-5375-455C-9EA6-DF929625EA0E}">
        <p15:presenceInfo xmlns:p15="http://schemas.microsoft.com/office/powerpoint/2012/main" userId="f5ee6c3b969423b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06" autoAdjust="0"/>
    <p:restoredTop sz="94660"/>
  </p:normalViewPr>
  <p:slideViewPr>
    <p:cSldViewPr snapToGrid="0">
      <p:cViewPr varScale="1">
        <p:scale>
          <a:sx n="70" d="100"/>
          <a:sy n="70" d="100"/>
        </p:scale>
        <p:origin x="75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2-18T00:05:02.284" idx="2">
    <p:pos x="10" y="10"/>
    <p:text>Om vi har tid kan man beskriva detta i en simplfieread version</p:text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sv-SE" smtClean="0"/>
              <a:t>funkar detta´+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06B37-F95E-459A-92E2-3A3D95FFBC5E}" type="datetime1">
              <a:rPr lang="sv-SE" smtClean="0"/>
              <a:t>2015-12-18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82CF0-09B7-44EF-A430-51D4245F19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795756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sv-SE" smtClean="0"/>
              <a:t>funkar detta´+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652A02-AEA1-43A1-B1E1-23388C03635E}" type="datetime1">
              <a:rPr lang="sv-SE" smtClean="0"/>
              <a:t>2015-12-18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6A375-A4A6-4120-80CB-D3DAE9F3C6A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37263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9684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07603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51557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Om vi har tid kan man beskriva detta i en simplifierad version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050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9F0-380B-4836-B484-B7E1886CF47D}" type="datetime1">
              <a:rPr lang="sv-SE" smtClean="0"/>
              <a:t>2015-12-18</a:t>
            </a:fld>
            <a:endParaRPr lang="sv-S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9F0-380B-4836-B484-B7E1886CF47D}" type="datetime1">
              <a:rPr lang="sv-SE" smtClean="0"/>
              <a:t>2015-12-18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9F0-380B-4836-B484-B7E1886CF47D}" type="datetime1">
              <a:rPr lang="sv-SE" smtClean="0"/>
              <a:t>2015-12-18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9F0-380B-4836-B484-B7E1886CF47D}" type="datetime1">
              <a:rPr lang="sv-SE" smtClean="0"/>
              <a:t>2015-12-18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9F0-380B-4836-B484-B7E1886CF47D}" type="datetime1">
              <a:rPr lang="sv-SE" smtClean="0"/>
              <a:t>2015-12-18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9F0-380B-4836-B484-B7E1886CF47D}" type="datetime1">
              <a:rPr lang="sv-SE" smtClean="0"/>
              <a:t>2015-12-18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9F0-380B-4836-B484-B7E1886CF47D}" type="datetime1">
              <a:rPr lang="sv-SE" smtClean="0"/>
              <a:t>2015-12-18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9F0-380B-4836-B484-B7E1886CF47D}" type="datetime1">
              <a:rPr lang="sv-SE" smtClean="0"/>
              <a:t>2015-12-18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9F0-380B-4836-B484-B7E1886CF47D}" type="datetime1">
              <a:rPr lang="sv-SE" smtClean="0"/>
              <a:t>2015-12-18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9F0-380B-4836-B484-B7E1886CF47D}" type="datetime1">
              <a:rPr lang="sv-SE" smtClean="0"/>
              <a:t>2015-12-18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9F0-380B-4836-B484-B7E1886CF47D}" type="datetime1">
              <a:rPr lang="sv-SE" smtClean="0"/>
              <a:t>2015-12-18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1FFC9F0-380B-4836-B484-B7E1886CF47D}" type="datetime1">
              <a:rPr lang="sv-SE" smtClean="0"/>
              <a:t>2015-12-18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364" r:id="rId1"/>
    <p:sldLayoutId id="2147484365" r:id="rId2"/>
    <p:sldLayoutId id="2147484366" r:id="rId3"/>
    <p:sldLayoutId id="2147484367" r:id="rId4"/>
    <p:sldLayoutId id="2147484368" r:id="rId5"/>
    <p:sldLayoutId id="2147484369" r:id="rId6"/>
    <p:sldLayoutId id="2147484370" r:id="rId7"/>
    <p:sldLayoutId id="2147484371" r:id="rId8"/>
    <p:sldLayoutId id="2147484372" r:id="rId9"/>
    <p:sldLayoutId id="2147484373" r:id="rId10"/>
    <p:sldLayoutId id="2147484374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63450" y="412407"/>
            <a:ext cx="8825658" cy="784249"/>
          </a:xfrm>
        </p:spPr>
        <p:txBody>
          <a:bodyPr>
            <a:normAutofit/>
          </a:bodyPr>
          <a:lstStyle/>
          <a:p>
            <a:pPr algn="ctr"/>
            <a:r>
              <a:rPr lang="sv-SE" b="1" dirty="0" smtClean="0"/>
              <a:t>Mr.Robot</a:t>
            </a:r>
            <a:endParaRPr lang="sv-SE" b="1" dirty="0"/>
          </a:p>
        </p:txBody>
      </p:sp>
      <p:sp>
        <p:nvSpPr>
          <p:cNvPr id="11" name="Platshållare för bildnumm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1</a:t>
            </a:fld>
            <a:endParaRPr lang="sv-SE"/>
          </a:p>
        </p:txBody>
      </p:sp>
      <p:pic>
        <p:nvPicPr>
          <p:cNvPr id="8" name="Bildobjekt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  <p:pic>
        <p:nvPicPr>
          <p:cNvPr id="4" name="Bildobjekt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279" y="1455738"/>
            <a:ext cx="9144000" cy="51435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92595213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IR-sensor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	</a:t>
            </a:r>
            <a:br>
              <a:rPr lang="sv-SE" dirty="0" smtClean="0"/>
            </a:br>
            <a:r>
              <a:rPr lang="sv-SE" dirty="0" smtClean="0"/>
              <a:t>	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10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  <p:pic>
        <p:nvPicPr>
          <p:cNvPr id="6" name="Bildobjekt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417638"/>
            <a:ext cx="9144000" cy="51435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5386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Tejpsensor</a:t>
            </a:r>
          </a:p>
        </p:txBody>
      </p:sp>
      <p:pic>
        <p:nvPicPr>
          <p:cNvPr id="6" name="Platshållare för innehåll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644" y="1600200"/>
            <a:ext cx="8370711" cy="470852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11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29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Gyro</a:t>
            </a:r>
            <a:endParaRPr lang="sv-SE" dirty="0"/>
          </a:p>
        </p:txBody>
      </p:sp>
      <p:pic>
        <p:nvPicPr>
          <p:cNvPr id="6" name="Platshållare för innehåll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644" y="1600200"/>
            <a:ext cx="8370711" cy="470852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12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74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Sensorenheten – </a:t>
            </a:r>
            <a:r>
              <a:rPr lang="sv-SE" dirty="0" smtClean="0"/>
              <a:t>”Sinnena</a:t>
            </a:r>
            <a:r>
              <a:rPr lang="sv-SE" dirty="0"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sv-S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 smtClean="0"/>
              <a:t>Hämtar </a:t>
            </a:r>
            <a:r>
              <a:rPr lang="sv-SE" dirty="0"/>
              <a:t>rådata från sensormoduler</a:t>
            </a:r>
          </a:p>
          <a:p>
            <a:pPr marL="0" indent="0">
              <a:buNone/>
            </a:pPr>
            <a:endParaRPr lang="sv-S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/>
              <a:t>Skickar data till målsökningsenheten</a:t>
            </a:r>
          </a:p>
          <a:p>
            <a:pPr marL="0" indent="0">
              <a:buNone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13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59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449" y="555802"/>
            <a:ext cx="10972800" cy="1375742"/>
          </a:xfrm>
        </p:spPr>
        <p:txBody>
          <a:bodyPr/>
          <a:lstStyle/>
          <a:p>
            <a:r>
              <a:rPr lang="sv-SE" dirty="0" smtClean="0"/>
              <a:t>Målsökningsenheten – ”Hjärnan”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73405"/>
            <a:ext cx="10972800" cy="443595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v-SE" dirty="0" smtClean="0"/>
              <a:t>”Utför all logik”</a:t>
            </a:r>
          </a:p>
          <a:p>
            <a:pPr>
              <a:buFont typeface="Arial" panose="020B0604020202020204" pitchFamily="34" charset="0"/>
              <a:buChar char="•"/>
            </a:pPr>
            <a:endParaRPr lang="sv-S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v-SE" dirty="0" smtClean="0"/>
              <a:t>Skickar order till styrenheten</a:t>
            </a:r>
          </a:p>
          <a:p>
            <a:pPr>
              <a:buFont typeface="Arial" panose="020B0604020202020204" pitchFamily="34" charset="0"/>
              <a:buChar char="•"/>
            </a:pPr>
            <a:endParaRPr lang="sv-SE" dirty="0"/>
          </a:p>
          <a:p>
            <a:pPr>
              <a:buFont typeface="Arial" panose="020B0604020202020204" pitchFamily="34" charset="0"/>
              <a:buChar char="•"/>
            </a:pPr>
            <a:r>
              <a:rPr lang="sv-SE" dirty="0"/>
              <a:t>AI – 2 olika lägen</a:t>
            </a:r>
            <a:endParaRPr lang="sv-SE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14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4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AI -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15</a:t>
            </a:fld>
            <a:endParaRPr lang="sv-SE"/>
          </a:p>
        </p:txBody>
      </p:sp>
      <p:pic>
        <p:nvPicPr>
          <p:cNvPr id="6" name="Bildobjekt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153" y="1332729"/>
            <a:ext cx="7125694" cy="55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7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Styrenheten – ”Slaven”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37160" indent="0">
              <a:buNone/>
            </a:pPr>
            <a:r>
              <a:rPr lang="sv-SE" u="sng" dirty="0"/>
              <a:t>Styrkomponenter</a:t>
            </a:r>
            <a:r>
              <a:rPr lang="sv-SE" u="sng" dirty="0" smtClean="0"/>
              <a:t>:</a:t>
            </a:r>
          </a:p>
          <a:p>
            <a:pPr marL="137160" indent="0">
              <a:buNone/>
            </a:pPr>
            <a:endParaRPr lang="sv-SE" dirty="0"/>
          </a:p>
          <a:p>
            <a:pPr>
              <a:buFont typeface="Arial" panose="020B0604020202020204" pitchFamily="34" charset="0"/>
              <a:buChar char="•"/>
            </a:pPr>
            <a:r>
              <a:rPr lang="sv-SE" dirty="0" smtClean="0"/>
              <a:t>Två </a:t>
            </a:r>
            <a:r>
              <a:rPr lang="sv-SE" smtClean="0"/>
              <a:t>par motorer</a:t>
            </a:r>
            <a:endParaRPr lang="sv-SE" dirty="0" smtClean="0"/>
          </a:p>
          <a:p>
            <a:pPr>
              <a:buFont typeface="Arial" panose="020B0604020202020204" pitchFamily="34" charset="0"/>
              <a:buChar char="•"/>
            </a:pPr>
            <a:endParaRPr lang="sv-S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v-SE" dirty="0" smtClean="0"/>
              <a:t>IR-sändare</a:t>
            </a:r>
          </a:p>
          <a:p>
            <a:pPr>
              <a:buFont typeface="Arial" panose="020B0604020202020204" pitchFamily="34" charset="0"/>
              <a:buChar char="•"/>
            </a:pPr>
            <a:endParaRPr lang="sv-S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v-SE" dirty="0" smtClean="0"/>
              <a:t>Laserkanon</a:t>
            </a:r>
          </a:p>
          <a:p>
            <a:pPr>
              <a:buFont typeface="Arial" panose="020B0604020202020204" pitchFamily="34" charset="0"/>
              <a:buChar char="•"/>
            </a:pPr>
            <a:endParaRPr lang="sv-S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v-SE" dirty="0" smtClean="0"/>
              <a:t>Lysdiod x 5</a:t>
            </a:r>
            <a:r>
              <a:rPr lang="sv-SE" dirty="0"/>
              <a:t/>
            </a:r>
            <a:br>
              <a:rPr lang="sv-SE" dirty="0"/>
            </a:br>
            <a:r>
              <a:rPr lang="sv-SE" dirty="0"/>
              <a:t>	</a:t>
            </a:r>
            <a:endParaRPr lang="sv-SE" dirty="0" smtClean="0"/>
          </a:p>
          <a:p>
            <a:pPr marL="137160" indent="0">
              <a:buNone/>
            </a:pPr>
            <a:r>
              <a:rPr lang="sv-SE" dirty="0" smtClean="0"/>
              <a:t/>
            </a:r>
            <a:br>
              <a:rPr lang="sv-SE" dirty="0" smtClean="0"/>
            </a:b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16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4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IR-sändare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sv-SE" dirty="0" smtClean="0"/>
              <a:t/>
            </a:r>
            <a:br>
              <a:rPr lang="sv-SE" dirty="0" smtClean="0"/>
            </a:b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17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208" y="1517817"/>
            <a:ext cx="2741583" cy="487392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78564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Laserkanon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sv-SE" dirty="0" smtClean="0"/>
              <a:t/>
            </a:r>
            <a:br>
              <a:rPr lang="sv-SE" dirty="0" smtClean="0"/>
            </a:b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18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  <p:pic>
        <p:nvPicPr>
          <p:cNvPr id="6" name="Bildobjekt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767" y="1952711"/>
            <a:ext cx="7118465" cy="400413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07884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Lysdioder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sv-SE" dirty="0" smtClean="0"/>
              <a:t/>
            </a:r>
            <a:br>
              <a:rPr lang="sv-SE" dirty="0" smtClean="0"/>
            </a:b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19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  <p:pic>
        <p:nvPicPr>
          <p:cNvPr id="6" name="Bildobjekt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831" y="1383030"/>
            <a:ext cx="9144000" cy="51435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12245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INTRODUKTION</a:t>
            </a:r>
            <a:endParaRPr lang="sv-S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9915098"/>
              </p:ext>
            </p:extLst>
          </p:nvPr>
        </p:nvGraphicFramePr>
        <p:xfrm>
          <a:off x="609600" y="1600200"/>
          <a:ext cx="10972804" cy="401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4273"/>
                <a:gridCol w="6798531"/>
              </a:tblGrid>
              <a:tr h="573657">
                <a:tc>
                  <a:txBody>
                    <a:bodyPr/>
                    <a:lstStyle/>
                    <a:p>
                      <a:r>
                        <a:rPr lang="sv-SE" dirty="0" smtClean="0"/>
                        <a:t>Namn</a:t>
                      </a:r>
                      <a:endParaRPr lang="sv-SE" dirty="0"/>
                    </a:p>
                  </a:txBody>
                  <a:tcPr marL="99754" marR="99754"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Ansvar</a:t>
                      </a:r>
                      <a:endParaRPr lang="sv-SE" dirty="0"/>
                    </a:p>
                  </a:txBody>
                  <a:tcPr marL="99754" marR="99754"/>
                </a:tc>
              </a:tr>
              <a:tr h="573657">
                <a:tc>
                  <a:txBody>
                    <a:bodyPr/>
                    <a:lstStyle/>
                    <a:p>
                      <a:r>
                        <a:rPr lang="sv-SE" dirty="0" smtClean="0"/>
                        <a:t>Johan Olin</a:t>
                      </a:r>
                      <a:endParaRPr lang="sv-SE" dirty="0"/>
                    </a:p>
                  </a:txBody>
                  <a:tcPr marL="99754" marR="99754"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Projektledare</a:t>
                      </a:r>
                      <a:endParaRPr lang="sv-SE" dirty="0"/>
                    </a:p>
                  </a:txBody>
                  <a:tcPr marL="99754" marR="99754"/>
                </a:tc>
              </a:tr>
              <a:tr h="573657">
                <a:tc>
                  <a:txBody>
                    <a:bodyPr/>
                    <a:lstStyle/>
                    <a:p>
                      <a:r>
                        <a:rPr lang="sv-SE" dirty="0" smtClean="0"/>
                        <a:t>Per Olin</a:t>
                      </a:r>
                      <a:endParaRPr lang="sv-SE" dirty="0"/>
                    </a:p>
                  </a:txBody>
                  <a:tcPr marL="99754" marR="99754"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 marL="99754" marR="99754"/>
                </a:tc>
              </a:tr>
              <a:tr h="573657">
                <a:tc>
                  <a:txBody>
                    <a:bodyPr/>
                    <a:lstStyle/>
                    <a:p>
                      <a:r>
                        <a:rPr lang="sv-SE" dirty="0" smtClean="0"/>
                        <a:t>Mattias Ulmstedt</a:t>
                      </a:r>
                      <a:endParaRPr lang="sv-SE" dirty="0"/>
                    </a:p>
                  </a:txBody>
                  <a:tcPr marL="99754" marR="99754"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 marL="99754" marR="99754"/>
                </a:tc>
              </a:tr>
              <a:tr h="573657">
                <a:tc>
                  <a:txBody>
                    <a:bodyPr/>
                    <a:lstStyle/>
                    <a:p>
                      <a:r>
                        <a:rPr lang="sv-SE" dirty="0" smtClean="0"/>
                        <a:t>Joacim Stålberg</a:t>
                      </a:r>
                      <a:endParaRPr lang="sv-SE" dirty="0"/>
                    </a:p>
                  </a:txBody>
                  <a:tcPr marL="99754" marR="99754"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 marL="99754" marR="99754"/>
                </a:tc>
              </a:tr>
              <a:tr h="573657">
                <a:tc>
                  <a:txBody>
                    <a:bodyPr/>
                    <a:lstStyle/>
                    <a:p>
                      <a:r>
                        <a:rPr lang="sv-SE" dirty="0" smtClean="0"/>
                        <a:t>Tor Utterborn</a:t>
                      </a:r>
                      <a:endParaRPr lang="sv-SE" dirty="0"/>
                    </a:p>
                  </a:txBody>
                  <a:tcPr marL="99754" marR="99754"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Dokumentationsansvarig</a:t>
                      </a:r>
                      <a:endParaRPr lang="sv-SE" dirty="0"/>
                    </a:p>
                  </a:txBody>
                  <a:tcPr marL="99754" marR="99754"/>
                </a:tc>
              </a:tr>
              <a:tr h="573657">
                <a:tc>
                  <a:txBody>
                    <a:bodyPr/>
                    <a:lstStyle/>
                    <a:p>
                      <a:r>
                        <a:rPr lang="sv-SE" dirty="0" smtClean="0"/>
                        <a:t>Hans</a:t>
                      </a:r>
                      <a:r>
                        <a:rPr lang="sv-SE" baseline="0" dirty="0" smtClean="0"/>
                        <a:t> </a:t>
                      </a:r>
                      <a:r>
                        <a:rPr lang="sv-SE" baseline="0" dirty="0" err="1" smtClean="0"/>
                        <a:t>Tchou</a:t>
                      </a:r>
                      <a:r>
                        <a:rPr lang="sv-SE" baseline="0" dirty="0" smtClean="0"/>
                        <a:t> </a:t>
                      </a:r>
                      <a:endParaRPr lang="sv-SE" dirty="0"/>
                    </a:p>
                  </a:txBody>
                  <a:tcPr marL="99754" marR="99754"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 marL="99754" marR="99754"/>
                </a:tc>
              </a:tr>
            </a:tbl>
          </a:graphicData>
        </a:graphic>
      </p:graphicFrame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2</a:t>
            </a:fld>
            <a:endParaRPr lang="sv-SE"/>
          </a:p>
        </p:txBody>
      </p:sp>
      <p:pic>
        <p:nvPicPr>
          <p:cNvPr id="11" name="Bildobjekt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77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Bluetooth - </a:t>
            </a:r>
            <a:r>
              <a:rPr lang="sv-SE" dirty="0" err="1" smtClean="0"/>
              <a:t>Firefly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endParaRPr lang="sv-SE" dirty="0" smtClean="0"/>
          </a:p>
          <a:p>
            <a:pPr marL="137160" indent="0">
              <a:buNone/>
            </a:pPr>
            <a:r>
              <a:rPr lang="sv-SE" dirty="0" smtClean="0"/>
              <a:t/>
            </a:r>
            <a:br>
              <a:rPr lang="sv-SE" dirty="0" smtClean="0"/>
            </a:b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20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  <p:pic>
        <p:nvPicPr>
          <p:cNvPr id="6" name="Bildobjekt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386" y="1586865"/>
            <a:ext cx="5251228" cy="473583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75833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Styrenheten – ”slaven”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sv-SE" dirty="0"/>
          </a:p>
          <a:p>
            <a:pPr>
              <a:buFont typeface="Arial" panose="020B0604020202020204" pitchFamily="34" charset="0"/>
              <a:buChar char="•"/>
            </a:pPr>
            <a:r>
              <a:rPr lang="sv-SE" dirty="0"/>
              <a:t>Bluetooth – enkelriktad</a:t>
            </a:r>
            <a:endParaRPr lang="sv-SE" dirty="0" smtClean="0"/>
          </a:p>
          <a:p>
            <a:pPr>
              <a:buFont typeface="Arial" panose="020B0604020202020204" pitchFamily="34" charset="0"/>
              <a:buChar char="•"/>
            </a:pPr>
            <a:endParaRPr lang="sv-S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v-SE" dirty="0" smtClean="0"/>
              <a:t>Tar emot order från målsökningsenheten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21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65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GUI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1518423"/>
            <a:ext cx="10972800" cy="47091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v-SE" dirty="0" smtClean="0"/>
              <a:t>Användning</a:t>
            </a:r>
            <a:br>
              <a:rPr lang="sv-SE" dirty="0" smtClean="0"/>
            </a:br>
            <a:endParaRPr lang="sv-SE" dirty="0"/>
          </a:p>
          <a:p>
            <a:pPr>
              <a:buFont typeface="Arial" panose="020B0604020202020204" pitchFamily="34" charset="0"/>
              <a:buChar char="•"/>
            </a:pPr>
            <a:r>
              <a:rPr lang="sv-SE" dirty="0" smtClean="0"/>
              <a:t>Kod: 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22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  <p:pic>
        <p:nvPicPr>
          <p:cNvPr id="6" name="Bildobjekt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956" y="1417638"/>
            <a:ext cx="8652213" cy="462085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52256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Arbetsmetod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mtClean="0"/>
              <a:t>Nerifrån och upp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u="sng" dirty="0" smtClean="0"/>
              <a:t>Lösning av problem: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	- Analysera</a:t>
            </a:r>
            <a:br>
              <a:rPr lang="sv-SE" dirty="0" smtClean="0"/>
            </a:br>
            <a:r>
              <a:rPr lang="sv-SE" dirty="0" smtClean="0"/>
              <a:t>	- Brainstorm</a:t>
            </a:r>
            <a:br>
              <a:rPr lang="sv-SE" dirty="0" smtClean="0"/>
            </a:br>
            <a:r>
              <a:rPr lang="sv-SE" dirty="0" smtClean="0"/>
              <a:t>	- Åtgärda</a:t>
            </a:r>
            <a:endParaRPr lang="sv-S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sv-SE" sz="36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3600" dirty="0" smtClean="0"/>
              <a:t>Testa, testa, testa!</a:t>
            </a:r>
            <a:endParaRPr lang="sv-SE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23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46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Resultat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60449"/>
            <a:ext cx="10972800" cy="494891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sv-SE" dirty="0" smtClean="0"/>
          </a:p>
          <a:p>
            <a:pPr>
              <a:buFont typeface="Arial" panose="020B0604020202020204" pitchFamily="34" charset="0"/>
              <a:buChar char="•"/>
            </a:pPr>
            <a:endParaRPr lang="sv-SE" dirty="0"/>
          </a:p>
          <a:p>
            <a:pPr>
              <a:buFont typeface="Arial" panose="020B0604020202020204" pitchFamily="34" charset="0"/>
              <a:buChar char="•"/>
            </a:pPr>
            <a:r>
              <a:rPr lang="sv-SE" dirty="0" smtClean="0"/>
              <a:t>En färdig produkt som uppfyller kravbild</a:t>
            </a:r>
            <a:br>
              <a:rPr lang="sv-SE" dirty="0" smtClean="0"/>
            </a:br>
            <a:endParaRPr lang="sv-S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v-SE" dirty="0" smtClean="0"/>
              <a:t>Leverans inom tidsram</a:t>
            </a:r>
            <a:br>
              <a:rPr lang="sv-SE" dirty="0" smtClean="0"/>
            </a:br>
            <a:r>
              <a:rPr lang="sv-SE" dirty="0" smtClean="0"/>
              <a:t>	</a:t>
            </a:r>
            <a:endParaRPr lang="sv-SE" dirty="0"/>
          </a:p>
          <a:p>
            <a:pPr>
              <a:buFont typeface="Arial" panose="020B0604020202020204" pitchFamily="34" charset="0"/>
              <a:buChar char="•"/>
            </a:pPr>
            <a:r>
              <a:rPr lang="sv-SE" dirty="0" smtClean="0"/>
              <a:t>Som grupp mer erfarna och nöjda med produkten</a:t>
            </a:r>
          </a:p>
          <a:p>
            <a:pPr marL="137160" indent="0">
              <a:buNone/>
            </a:pPr>
            <a:endParaRPr lang="sv-SE" dirty="0"/>
          </a:p>
          <a:p>
            <a:pPr marL="137160" indent="0">
              <a:buNone/>
            </a:pPr>
            <a:r>
              <a:rPr lang="sv-SE" dirty="0" smtClean="0"/>
              <a:t/>
            </a:r>
            <a:br>
              <a:rPr lang="sv-SE" dirty="0" smtClean="0"/>
            </a:b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24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48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5" name="video-1450366554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88129" y="421287"/>
            <a:ext cx="10632994" cy="611309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25</a:t>
            </a:fld>
            <a:endParaRPr lang="sv-SE"/>
          </a:p>
        </p:txBody>
      </p:sp>
      <p:pic>
        <p:nvPicPr>
          <p:cNvPr id="6" name="Bildobjekt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946" y="593690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5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Vidareutveckling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60449"/>
            <a:ext cx="10972800" cy="4948911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sv-SE" dirty="0"/>
              <a:t>	</a:t>
            </a:r>
            <a:endParaRPr lang="sv-S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v-SE" dirty="0" err="1" smtClean="0"/>
              <a:t>Modulär</a:t>
            </a:r>
            <a:endParaRPr lang="sv-SE" dirty="0"/>
          </a:p>
          <a:p>
            <a:pPr>
              <a:buFont typeface="Arial" panose="020B0604020202020204" pitchFamily="34" charset="0"/>
              <a:buChar char="•"/>
            </a:pPr>
            <a:endParaRPr lang="sv-S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v-SE" dirty="0" smtClean="0"/>
              <a:t>Fjärrstyrning</a:t>
            </a:r>
          </a:p>
          <a:p>
            <a:pPr>
              <a:buFont typeface="Arial" panose="020B0604020202020204" pitchFamily="34" charset="0"/>
              <a:buChar char="•"/>
            </a:pPr>
            <a:endParaRPr lang="sv-SE" dirty="0"/>
          </a:p>
          <a:p>
            <a:pPr>
              <a:buFont typeface="Arial" panose="020B0604020202020204" pitchFamily="34" charset="0"/>
              <a:buChar char="•"/>
            </a:pPr>
            <a:r>
              <a:rPr lang="sv-SE" dirty="0" smtClean="0"/>
              <a:t>Oändliga möjligheter</a:t>
            </a:r>
          </a:p>
          <a:p>
            <a:pPr>
              <a:buFont typeface="Arial" panose="020B0604020202020204" pitchFamily="34" charset="0"/>
              <a:buChar char="•"/>
            </a:pPr>
            <a:endParaRPr lang="sv-SE" dirty="0"/>
          </a:p>
          <a:p>
            <a:pPr>
              <a:buFont typeface="Arial" panose="020B0604020202020204" pitchFamily="34" charset="0"/>
              <a:buChar char="•"/>
            </a:pPr>
            <a:endParaRPr lang="sv-SE" dirty="0"/>
          </a:p>
          <a:p>
            <a:pPr marL="137160" indent="0">
              <a:buNone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26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1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Varför oss?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60449"/>
            <a:ext cx="10972800" cy="4948911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endParaRPr lang="sv-SE" dirty="0"/>
          </a:p>
          <a:p>
            <a:pPr>
              <a:buFont typeface="Arial" panose="020B0604020202020204" pitchFamily="34" charset="0"/>
              <a:buChar char="•"/>
            </a:pPr>
            <a:r>
              <a:rPr lang="sv-SE" dirty="0"/>
              <a:t>Potential (</a:t>
            </a:r>
            <a:r>
              <a:rPr lang="sv-SE" dirty="0" err="1"/>
              <a:t>First</a:t>
            </a:r>
            <a:r>
              <a:rPr lang="sv-SE" dirty="0"/>
              <a:t>!!111</a:t>
            </a:r>
            <a:r>
              <a:rPr lang="sv-SE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sv-S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v-SE" dirty="0" smtClean="0"/>
              <a:t>Genomtänkt</a:t>
            </a:r>
          </a:p>
          <a:p>
            <a:pPr marL="137160" indent="0">
              <a:buNone/>
            </a:pPr>
            <a:endParaRPr lang="sv-SE" dirty="0"/>
          </a:p>
          <a:p>
            <a:pPr>
              <a:buFont typeface="Arial" panose="020B0604020202020204" pitchFamily="34" charset="0"/>
              <a:buChar char="•"/>
            </a:pPr>
            <a:r>
              <a:rPr lang="sv-SE" dirty="0"/>
              <a:t>Ambitiöst</a:t>
            </a:r>
          </a:p>
          <a:p>
            <a:pPr marL="137160" indent="0">
              <a:buNone/>
            </a:pPr>
            <a:endParaRPr lang="sv-SE" dirty="0"/>
          </a:p>
          <a:p>
            <a:pPr marL="137160" indent="0">
              <a:buNone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27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37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Avslut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60449"/>
            <a:ext cx="10972800" cy="4948911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endParaRPr lang="sv-SE" sz="8800" dirty="0" smtClean="0"/>
          </a:p>
          <a:p>
            <a:pPr marL="137160" indent="0">
              <a:buNone/>
            </a:pPr>
            <a:r>
              <a:rPr lang="sv-SE" sz="8800" dirty="0"/>
              <a:t>	</a:t>
            </a:r>
            <a:r>
              <a:rPr lang="sv-SE" sz="8800" dirty="0" smtClean="0"/>
              <a:t>			</a:t>
            </a:r>
            <a:endParaRPr lang="sv-SE" sz="8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28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  <p:sp>
        <p:nvSpPr>
          <p:cNvPr id="6" name="Rektangel 5"/>
          <p:cNvSpPr/>
          <p:nvPr/>
        </p:nvSpPr>
        <p:spPr>
          <a:xfrm>
            <a:off x="2322836" y="2940169"/>
            <a:ext cx="7668000" cy="10440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Frågor?</a:t>
            </a:r>
            <a:endParaRPr lang="sv-SE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248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Inledning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09600" y="1438506"/>
            <a:ext cx="10972800" cy="487085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sv-SE" u="sng" dirty="0" smtClean="0"/>
              <a:t>Bakgrund:</a:t>
            </a:r>
          </a:p>
          <a:p>
            <a:pPr marL="0" indent="0">
              <a:buNone/>
            </a:pP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	- TSEA29</a:t>
            </a:r>
            <a:br>
              <a:rPr lang="sv-SE" dirty="0" smtClean="0"/>
            </a:br>
            <a:r>
              <a:rPr lang="sv-SE" dirty="0" smtClean="0"/>
              <a:t>	- 6 gruppmedlemmar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u="sng" dirty="0" smtClean="0"/>
              <a:t>Syfte:</a:t>
            </a:r>
          </a:p>
          <a:p>
            <a:pPr marL="0" indent="0">
              <a:buNone/>
            </a:pP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	- Lära oss mer om mikroprocessorer</a:t>
            </a:r>
            <a:br>
              <a:rPr lang="sv-SE" dirty="0" smtClean="0"/>
            </a:br>
            <a:r>
              <a:rPr lang="sv-SE" dirty="0" smtClean="0"/>
              <a:t>	- Arbeta i större projekt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u="sng" dirty="0" smtClean="0"/>
              <a:t>Uppdrag:</a:t>
            </a:r>
          </a:p>
          <a:p>
            <a:pPr marL="0" indent="0">
              <a:buNone/>
            </a:pP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	- Konstruera en kamprobot</a:t>
            </a:r>
          </a:p>
          <a:p>
            <a:pPr marL="0" indent="0">
              <a:buNone/>
            </a:pPr>
            <a:r>
              <a:rPr lang="sv-SE" dirty="0" smtClean="0"/>
              <a:t/>
            </a:r>
            <a:br>
              <a:rPr lang="sv-SE" dirty="0" smtClean="0"/>
            </a:br>
            <a:r>
              <a:rPr lang="sv-SE" u="sng" dirty="0" smtClean="0"/>
              <a:t>Budget:</a:t>
            </a:r>
          </a:p>
          <a:p>
            <a:pPr marL="0" indent="0">
              <a:buNone/>
            </a:pP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	- 960 timmar sammanlagt</a:t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endParaRPr lang="sv-SE" dirty="0" smtClean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3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42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PRODUKT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09600" y="1416205"/>
            <a:ext cx="4921405" cy="4893155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sv-SE" u="sng" dirty="0"/>
              <a:t>Ingående i produkt</a:t>
            </a:r>
            <a:r>
              <a:rPr lang="sv-SE" u="sng" dirty="0" smtClean="0"/>
              <a:t>:</a:t>
            </a:r>
          </a:p>
          <a:p>
            <a:pPr marL="137160" indent="0">
              <a:buNone/>
            </a:pPr>
            <a:endParaRPr lang="sv-SE" u="sng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v-SE" dirty="0" smtClean="0"/>
              <a:t>Autonom kamprobot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sv-SE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sv-SE" dirty="0" smtClean="0"/>
              <a:t>Teknisk dokumentation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sv-SE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sv-SE" dirty="0" smtClean="0"/>
              <a:t>Användarmanual</a:t>
            </a:r>
          </a:p>
          <a:p>
            <a:pPr lvl="1">
              <a:buFont typeface="Arial" panose="020B0604020202020204" pitchFamily="34" charset="0"/>
              <a:buChar char="•"/>
            </a:pPr>
            <a:endParaRPr lang="sv-SE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sv-SE" dirty="0" smtClean="0"/>
              <a:t>Mjukvara </a:t>
            </a:r>
            <a:r>
              <a:rPr lang="sv-SE" smtClean="0"/>
              <a:t>till persondator</a:t>
            </a:r>
            <a:endParaRPr lang="sv-SE" dirty="0" smtClean="0"/>
          </a:p>
          <a:p>
            <a:pPr marL="137160" indent="0">
              <a:buNone/>
            </a:pPr>
            <a:endParaRPr lang="sv-SE" dirty="0"/>
          </a:p>
          <a:p>
            <a:pPr marL="137160" indent="0">
              <a:buNone/>
            </a:pPr>
            <a:endParaRPr lang="sv-SE" dirty="0" smtClean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4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16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Kamprobot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09600" y="1416205"/>
            <a:ext cx="4921405" cy="4893155"/>
          </a:xfrm>
        </p:spPr>
        <p:txBody>
          <a:bodyPr>
            <a:normAutofit fontScale="92500" lnSpcReduction="10000"/>
          </a:bodyPr>
          <a:lstStyle/>
          <a:p>
            <a:pPr marL="137160" indent="0">
              <a:buNone/>
            </a:pPr>
            <a:r>
              <a:rPr lang="sv-SE" u="sng" dirty="0" smtClean="0"/>
              <a:t>Vad kan roboten göra?</a:t>
            </a:r>
          </a:p>
          <a:p>
            <a:pPr marL="137160" indent="0">
              <a:buNone/>
            </a:pPr>
            <a:endParaRPr lang="sv-SE" u="sng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v-SE" dirty="0" smtClean="0"/>
              <a:t>Åka runt i en bana</a:t>
            </a:r>
          </a:p>
          <a:p>
            <a:pPr lvl="1">
              <a:buFont typeface="Arial" panose="020B0604020202020204" pitchFamily="34" charset="0"/>
              <a:buChar char="•"/>
            </a:pPr>
            <a:endParaRPr lang="sv-SE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sv-SE" dirty="0" smtClean="0"/>
              <a:t>Skanna ett område efter fiender</a:t>
            </a:r>
          </a:p>
          <a:p>
            <a:pPr lvl="1">
              <a:buFont typeface="Arial" panose="020B0604020202020204" pitchFamily="34" charset="0"/>
              <a:buChar char="•"/>
            </a:pPr>
            <a:endParaRPr lang="sv-SE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sv-SE" dirty="0" smtClean="0"/>
              <a:t>Skjuta på fiender</a:t>
            </a:r>
          </a:p>
          <a:p>
            <a:pPr lvl="1">
              <a:buFont typeface="Arial" panose="020B0604020202020204" pitchFamily="34" charset="0"/>
              <a:buChar char="•"/>
            </a:pPr>
            <a:endParaRPr lang="sv-SE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sv-SE" dirty="0" smtClean="0"/>
              <a:t>Skicka sensordata till PC</a:t>
            </a:r>
          </a:p>
          <a:p>
            <a:pPr lvl="1">
              <a:buFont typeface="Arial" panose="020B0604020202020204" pitchFamily="34" charset="0"/>
              <a:buChar char="•"/>
            </a:pPr>
            <a:endParaRPr lang="sv-SE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sv-SE" dirty="0" smtClean="0"/>
              <a:t>Kollisionssäker*</a:t>
            </a:r>
            <a:endParaRPr lang="sv-SE" dirty="0" smtClean="0"/>
          </a:p>
          <a:p>
            <a:pPr lvl="1"/>
            <a:endParaRPr lang="sv-SE" dirty="0" smtClean="0"/>
          </a:p>
          <a:p>
            <a:pPr marL="137160" indent="0">
              <a:buNone/>
            </a:pPr>
            <a:endParaRPr lang="sv-SE" sz="1300" dirty="0"/>
          </a:p>
          <a:p>
            <a:pPr marL="137160" indent="0">
              <a:buNone/>
            </a:pPr>
            <a:endParaRPr lang="sv-SE" dirty="0" smtClean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5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  <p:pic>
        <p:nvPicPr>
          <p:cNvPr id="6" name="image1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26774" y="1594035"/>
            <a:ext cx="4459857" cy="453749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textruta 6"/>
          <p:cNvSpPr txBox="1"/>
          <p:nvPr/>
        </p:nvSpPr>
        <p:spPr>
          <a:xfrm>
            <a:off x="695030" y="6397685"/>
            <a:ext cx="3656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smtClean="0"/>
              <a:t>*Väldigt liten chans att kollidera med något framför roboten</a:t>
            </a:r>
            <a:r>
              <a:rPr lang="sv-SE" dirty="0" smtClean="0"/>
              <a:t>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644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Systemöversikt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62577"/>
            <a:ext cx="10972800" cy="470916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sv-S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sv-SE" dirty="0" smtClean="0"/>
          </a:p>
          <a:p>
            <a:pPr marL="0" indent="0">
              <a:buNone/>
            </a:pPr>
            <a:r>
              <a:rPr lang="sv-SE" dirty="0" smtClean="0"/>
              <a:t/>
            </a:r>
            <a:br>
              <a:rPr lang="sv-SE" dirty="0" smtClean="0"/>
            </a:b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6</a:t>
            </a:fld>
            <a:endParaRPr lang="sv-SE"/>
          </a:p>
        </p:txBody>
      </p:sp>
      <p:pic>
        <p:nvPicPr>
          <p:cNvPr id="5" name="Picture 4" descr="C:\Users\hantc350\Desktop\TSEA29 bilder uppdaterad\simpelbildöversysteme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865" y="2543198"/>
            <a:ext cx="6471951" cy="282316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Bildobjekt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  <p:sp>
        <p:nvSpPr>
          <p:cNvPr id="7" name="textruta 6"/>
          <p:cNvSpPr txBox="1"/>
          <p:nvPr/>
        </p:nvSpPr>
        <p:spPr>
          <a:xfrm>
            <a:off x="609599" y="2383787"/>
            <a:ext cx="5293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sv-SE" sz="2800" dirty="0" smtClean="0"/>
              <a:t>UART</a:t>
            </a:r>
            <a:endParaRPr lang="sv-SE" sz="2800" dirty="0"/>
          </a:p>
        </p:txBody>
      </p:sp>
      <p:sp>
        <p:nvSpPr>
          <p:cNvPr id="8" name="textruta 7"/>
          <p:cNvSpPr txBox="1"/>
          <p:nvPr/>
        </p:nvSpPr>
        <p:spPr>
          <a:xfrm>
            <a:off x="609599" y="3184900"/>
            <a:ext cx="5293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 smtClean="0"/>
              <a:t>Bluetooth</a:t>
            </a:r>
            <a:endParaRPr lang="sv-SE" sz="2800" dirty="0"/>
          </a:p>
        </p:txBody>
      </p:sp>
      <p:sp>
        <p:nvSpPr>
          <p:cNvPr id="9" name="textruta 8"/>
          <p:cNvSpPr txBox="1"/>
          <p:nvPr/>
        </p:nvSpPr>
        <p:spPr>
          <a:xfrm>
            <a:off x="609598" y="1582674"/>
            <a:ext cx="5293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sv-SE" sz="2800" dirty="0" smtClean="0"/>
              <a:t>Tre delsystem</a:t>
            </a:r>
            <a:endParaRPr lang="sv-SE" sz="2800" dirty="0"/>
          </a:p>
        </p:txBody>
      </p:sp>
    </p:spTree>
    <p:extLst>
      <p:ext uri="{BB962C8B-B14F-4D97-AF65-F5344CB8AC3E}">
        <p14:creationId xmlns:p14="http://schemas.microsoft.com/office/powerpoint/2010/main" val="357407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Sensorenheten – ”Sinnena”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v-SE" u="sng" dirty="0" smtClean="0"/>
              <a:t>Ingående komponenter</a:t>
            </a:r>
            <a:r>
              <a:rPr lang="sv-SE" dirty="0" smtClean="0"/>
              <a:t>:</a:t>
            </a:r>
          </a:p>
          <a:p>
            <a:pPr marL="0" indent="0">
              <a:buNone/>
            </a:pPr>
            <a:endParaRPr lang="sv-SE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/>
              <a:t>	</a:t>
            </a:r>
            <a:r>
              <a:rPr lang="sv-SE" dirty="0" smtClean="0"/>
              <a:t>Ultraljudssensor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v-S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/>
              <a:t>	</a:t>
            </a:r>
            <a:r>
              <a:rPr lang="sv-SE" dirty="0" smtClean="0"/>
              <a:t>Lasersensor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v-S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/>
              <a:t>	</a:t>
            </a:r>
            <a:r>
              <a:rPr lang="sv-SE" dirty="0" smtClean="0"/>
              <a:t>IR-sensor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v-S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/>
              <a:t>	Tejpsensor x </a:t>
            </a:r>
            <a:r>
              <a:rPr lang="sv-SE" dirty="0" smtClean="0"/>
              <a:t>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v-S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/>
              <a:t>	Gyro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7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  <p:pic>
        <p:nvPicPr>
          <p:cNvPr id="6" name="Bildobjekt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030" y="2463488"/>
            <a:ext cx="5302370" cy="298258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5284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Ultraljudssensor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	</a:t>
            </a:r>
            <a:br>
              <a:rPr lang="sv-SE" dirty="0" smtClean="0"/>
            </a:b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8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  <p:pic>
        <p:nvPicPr>
          <p:cNvPr id="6" name="Bildobjekt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455738"/>
            <a:ext cx="9144000" cy="51435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87099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Lasersensor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9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  <p:pic>
        <p:nvPicPr>
          <p:cNvPr id="8" name="Platshållare för innehåll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727" y="1626079"/>
            <a:ext cx="2648545" cy="470852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32176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1189</TotalTime>
  <Words>223</Words>
  <Application>Microsoft Office PowerPoint</Application>
  <PresentationFormat>Bredbild</PresentationFormat>
  <Paragraphs>173</Paragraphs>
  <Slides>28</Slides>
  <Notes>4</Notes>
  <HiddenSlides>0</HiddenSlides>
  <MMClips>1</MMClips>
  <ScaleCrop>false</ScaleCrop>
  <HeadingPairs>
    <vt:vector size="6" baseType="variant">
      <vt:variant>
        <vt:lpstr>Använt teckensnitt</vt:lpstr>
      </vt:variant>
      <vt:variant>
        <vt:i4>7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28</vt:i4>
      </vt:variant>
    </vt:vector>
  </HeadingPairs>
  <TitlesOfParts>
    <vt:vector size="36" baseType="lpstr">
      <vt:lpstr>Arial</vt:lpstr>
      <vt:lpstr>Book Antiqua</vt:lpstr>
      <vt:lpstr>Calibri</vt:lpstr>
      <vt:lpstr>Lucida Sans</vt:lpstr>
      <vt:lpstr>Wingdings</vt:lpstr>
      <vt:lpstr>Wingdings 2</vt:lpstr>
      <vt:lpstr>Wingdings 3</vt:lpstr>
      <vt:lpstr>Apex</vt:lpstr>
      <vt:lpstr>Mr.Robot</vt:lpstr>
      <vt:lpstr>INTRODUKTION</vt:lpstr>
      <vt:lpstr>Inledning</vt:lpstr>
      <vt:lpstr>PRODUKT</vt:lpstr>
      <vt:lpstr>Kamprobot</vt:lpstr>
      <vt:lpstr>Systemöversikt</vt:lpstr>
      <vt:lpstr>Sensorenheten – ”Sinnena”</vt:lpstr>
      <vt:lpstr>Ultraljudssensor</vt:lpstr>
      <vt:lpstr>Lasersensor</vt:lpstr>
      <vt:lpstr>IR-sensor</vt:lpstr>
      <vt:lpstr>Tejpsensor</vt:lpstr>
      <vt:lpstr>Gyro</vt:lpstr>
      <vt:lpstr>Sensorenheten – ”Sinnena”</vt:lpstr>
      <vt:lpstr>Målsökningsenheten – ”Hjärnan”</vt:lpstr>
      <vt:lpstr>AI -</vt:lpstr>
      <vt:lpstr>Styrenheten – ”Slaven”</vt:lpstr>
      <vt:lpstr>IR-sändare</vt:lpstr>
      <vt:lpstr>Laserkanon</vt:lpstr>
      <vt:lpstr>Lysdioder</vt:lpstr>
      <vt:lpstr>Bluetooth - Firefly</vt:lpstr>
      <vt:lpstr>Styrenheten – ”slaven”</vt:lpstr>
      <vt:lpstr>GUI</vt:lpstr>
      <vt:lpstr>Arbetsmetod</vt:lpstr>
      <vt:lpstr>Resultat</vt:lpstr>
      <vt:lpstr>PowerPoint-presentation</vt:lpstr>
      <vt:lpstr>Vidareutveckling</vt:lpstr>
      <vt:lpstr>Varför oss?</vt:lpstr>
      <vt:lpstr>Avslut</vt:lpstr>
    </vt:vector>
  </TitlesOfParts>
  <Company>Linköpings universitet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Mr.Robot</dc:title>
  <dc:creator>Student</dc:creator>
  <cp:lastModifiedBy>Student</cp:lastModifiedBy>
  <cp:revision>76</cp:revision>
  <dcterms:created xsi:type="dcterms:W3CDTF">2015-12-09T17:05:59Z</dcterms:created>
  <dcterms:modified xsi:type="dcterms:W3CDTF">2015-12-18T11:11:33Z</dcterms:modified>
</cp:coreProperties>
</file>