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8"/>
  </p:notesMasterIdLst>
  <p:sldIdLst>
    <p:sldId id="266" r:id="rId2"/>
    <p:sldId id="277" r:id="rId3"/>
    <p:sldId id="278" r:id="rId4"/>
    <p:sldId id="283" r:id="rId5"/>
    <p:sldId id="284" r:id="rId6"/>
    <p:sldId id="28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2865" autoAdjust="0"/>
  </p:normalViewPr>
  <p:slideViewPr>
    <p:cSldViewPr snapToGrid="0">
      <p:cViewPr varScale="1">
        <p:scale>
          <a:sx n="103" d="100"/>
          <a:sy n="103" d="100"/>
        </p:scale>
        <p:origin x="132" y="192"/>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7/26/2020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a:t>
            </a:fld>
            <a:endParaRPr lang="en-US"/>
          </a:p>
        </p:txBody>
      </p:sp>
    </p:spTree>
    <p:extLst>
      <p:ext uri="{BB962C8B-B14F-4D97-AF65-F5344CB8AC3E}">
        <p14:creationId xmlns:p14="http://schemas.microsoft.com/office/powerpoint/2010/main" val="27630840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7/26/2020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68594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7/26/2020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16518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7/26/2020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10589"/>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7/26/2020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7/26/2020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8869794"/>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7/26/2020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87897"/>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7/26/2020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628002"/>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7/26/2020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590654"/>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7/26/2020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7/26/2020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6847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7/26/2020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43257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7/26/2020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0756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7/26/2020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5835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7/26/2020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5829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7/26/2020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13116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7/26/2020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32453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7/26/2020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1867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7/26/2020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ransition spd="slow">
    <p:push dir="u"/>
  </p:transition>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9307" y="2505110"/>
            <a:ext cx="8144134" cy="1373070"/>
          </a:xfrm>
        </p:spPr>
        <p:txBody>
          <a:bodyPr/>
          <a:lstStyle/>
          <a:p>
            <a:r>
              <a:rPr lang="en-US" dirty="0" smtClean="0"/>
              <a:t>Project Proposal</a:t>
            </a:r>
            <a:endParaRPr lang="en-US" dirty="0"/>
          </a:p>
        </p:txBody>
      </p:sp>
      <p:sp>
        <p:nvSpPr>
          <p:cNvPr id="4" name="Title 1"/>
          <p:cNvSpPr txBox="1">
            <a:spLocks/>
          </p:cNvSpPr>
          <p:nvPr/>
        </p:nvSpPr>
        <p:spPr>
          <a:xfrm>
            <a:off x="8994530" y="2505110"/>
            <a:ext cx="3074377"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n-US" b="1" dirty="0" smtClean="0">
                <a:ln>
                  <a:solidFill>
                    <a:schemeClr val="bg1"/>
                  </a:solidFill>
                </a:ln>
              </a:rPr>
              <a:t>CSE 465</a:t>
            </a:r>
            <a:endParaRPr lang="en-US" b="1" dirty="0">
              <a:ln>
                <a:solidFill>
                  <a:schemeClr val="bg1"/>
                </a:solidFill>
              </a:ln>
            </a:endParaRPr>
          </a:p>
        </p:txBody>
      </p:sp>
      <p:graphicFrame>
        <p:nvGraphicFramePr>
          <p:cNvPr id="6" name="Table 5"/>
          <p:cNvGraphicFramePr>
            <a:graphicFrameLocks noGrp="1"/>
          </p:cNvGraphicFramePr>
          <p:nvPr>
            <p:extLst>
              <p:ext uri="{D42A27DB-BD31-4B8C-83A1-F6EECF244321}">
                <p14:modId xmlns:p14="http://schemas.microsoft.com/office/powerpoint/2010/main" val="817665763"/>
              </p:ext>
            </p:extLst>
          </p:nvPr>
        </p:nvGraphicFramePr>
        <p:xfrm>
          <a:off x="614840" y="4703913"/>
          <a:ext cx="4622178" cy="1112520"/>
        </p:xfrm>
        <a:graphic>
          <a:graphicData uri="http://schemas.openxmlformats.org/drawingml/2006/table">
            <a:tbl>
              <a:tblPr firstRow="1" bandRow="1">
                <a:tableStyleId>{6E25E649-3F16-4E02-A733-19D2CDBF48F0}</a:tableStyleId>
              </a:tblPr>
              <a:tblGrid>
                <a:gridCol w="3139742">
                  <a:extLst>
                    <a:ext uri="{9D8B030D-6E8A-4147-A177-3AD203B41FA5}">
                      <a16:colId xmlns:a16="http://schemas.microsoft.com/office/drawing/2014/main" val="20000"/>
                    </a:ext>
                  </a:extLst>
                </a:gridCol>
                <a:gridCol w="1482436">
                  <a:extLst>
                    <a:ext uri="{9D8B030D-6E8A-4147-A177-3AD203B41FA5}">
                      <a16:colId xmlns:a16="http://schemas.microsoft.com/office/drawing/2014/main" val="20001"/>
                    </a:ext>
                  </a:extLst>
                </a:gridCol>
              </a:tblGrid>
              <a:tr h="370840">
                <a:tc gridSpan="2">
                  <a:txBody>
                    <a:bodyPr/>
                    <a:lstStyle/>
                    <a:p>
                      <a:pPr algn="ctr"/>
                      <a:r>
                        <a:rPr lang="en-US" dirty="0" smtClean="0">
                          <a:solidFill>
                            <a:schemeClr val="bg1"/>
                          </a:solidFill>
                        </a:rPr>
                        <a:t>Group Members</a:t>
                      </a:r>
                      <a:endParaRPr lang="en-US" dirty="0">
                        <a:solidFill>
                          <a:schemeClr val="bg1"/>
                        </a:solidFill>
                      </a:endParaRP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err="1" smtClean="0"/>
                        <a:t>Townim</a:t>
                      </a:r>
                      <a:r>
                        <a:rPr lang="en-US" dirty="0" smtClean="0"/>
                        <a:t> Faisal Chowdhury</a:t>
                      </a:r>
                      <a:endParaRPr lang="en-US" dirty="0"/>
                    </a:p>
                  </a:txBody>
                  <a:tcPr/>
                </a:tc>
                <a:tc>
                  <a:txBody>
                    <a:bodyPr/>
                    <a:lstStyle/>
                    <a:p>
                      <a:pPr algn="r"/>
                      <a:r>
                        <a:rPr lang="en-US" dirty="0" smtClean="0"/>
                        <a:t>1721327042</a:t>
                      </a:r>
                      <a:endParaRPr lang="en-US" dirty="0"/>
                    </a:p>
                  </a:txBody>
                  <a:tcPr/>
                </a:tc>
                <a:extLst>
                  <a:ext uri="{0D108BD9-81ED-4DB2-BD59-A6C34878D82A}">
                    <a16:rowId xmlns:a16="http://schemas.microsoft.com/office/drawing/2014/main" val="10001"/>
                  </a:ext>
                </a:extLst>
              </a:tr>
              <a:tr h="370840">
                <a:tc>
                  <a:txBody>
                    <a:bodyPr/>
                    <a:lstStyle/>
                    <a:p>
                      <a:r>
                        <a:rPr lang="en-US" dirty="0" smtClean="0"/>
                        <a:t>Uchchwas Das</a:t>
                      </a:r>
                      <a:endParaRPr lang="en-US" dirty="0"/>
                    </a:p>
                  </a:txBody>
                  <a:tcPr/>
                </a:tc>
                <a:tc>
                  <a:txBody>
                    <a:bodyPr/>
                    <a:lstStyle/>
                    <a:p>
                      <a:pPr algn="r"/>
                      <a:r>
                        <a:rPr lang="en-US" dirty="0" smtClean="0"/>
                        <a:t>1620016042 </a:t>
                      </a:r>
                      <a:endParaRPr lang="en-US" dirty="0"/>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37386841"/>
              </p:ext>
            </p:extLst>
          </p:nvPr>
        </p:nvGraphicFramePr>
        <p:xfrm>
          <a:off x="5971309" y="4652755"/>
          <a:ext cx="5680364" cy="1140563"/>
        </p:xfrm>
        <a:graphic>
          <a:graphicData uri="http://schemas.openxmlformats.org/drawingml/2006/table">
            <a:tbl>
              <a:tblPr firstRow="1" bandRow="1">
                <a:tableStyleId>{6E25E649-3F16-4E02-A733-19D2CDBF48F0}</a:tableStyleId>
              </a:tblPr>
              <a:tblGrid>
                <a:gridCol w="5680364">
                  <a:extLst>
                    <a:ext uri="{9D8B030D-6E8A-4147-A177-3AD203B41FA5}">
                      <a16:colId xmlns:a16="http://schemas.microsoft.com/office/drawing/2014/main" val="20000"/>
                    </a:ext>
                  </a:extLst>
                </a:gridCol>
              </a:tblGrid>
              <a:tr h="385237">
                <a:tc>
                  <a:txBody>
                    <a:bodyPr/>
                    <a:lstStyle/>
                    <a:p>
                      <a:pPr algn="ctr"/>
                      <a:r>
                        <a:rPr lang="en-US" dirty="0" smtClean="0">
                          <a:solidFill>
                            <a:schemeClr val="bg1"/>
                          </a:solidFill>
                        </a:rPr>
                        <a:t>Faculty</a:t>
                      </a:r>
                      <a:r>
                        <a:rPr lang="en-US" baseline="0" dirty="0" smtClean="0">
                          <a:solidFill>
                            <a:schemeClr val="bg1"/>
                          </a:solidFill>
                        </a:rPr>
                        <a:t> Advisor</a:t>
                      </a:r>
                      <a:endParaRPr lang="en-US" dirty="0">
                        <a:solidFill>
                          <a:schemeClr val="bg1"/>
                        </a:solidFill>
                      </a:endParaRPr>
                    </a:p>
                  </a:txBody>
                  <a:tcPr/>
                </a:tc>
                <a:extLst>
                  <a:ext uri="{0D108BD9-81ED-4DB2-BD59-A6C34878D82A}">
                    <a16:rowId xmlns:a16="http://schemas.microsoft.com/office/drawing/2014/main" val="10000"/>
                  </a:ext>
                </a:extLst>
              </a:tr>
              <a:tr h="755326">
                <a:tc>
                  <a:txBody>
                    <a:bodyPr/>
                    <a:lstStyle/>
                    <a:p>
                      <a:pPr algn="ctr"/>
                      <a:r>
                        <a:rPr lang="en-US" sz="2400" b="0" i="0" kern="1200" dirty="0" smtClean="0">
                          <a:solidFill>
                            <a:schemeClr val="dk1"/>
                          </a:solidFill>
                          <a:effectLst/>
                          <a:latin typeface="+mn-lt"/>
                          <a:ea typeface="+mn-ea"/>
                          <a:cs typeface="+mn-cs"/>
                        </a:rPr>
                        <a:t>Mohammad </a:t>
                      </a:r>
                      <a:r>
                        <a:rPr lang="en-US" sz="2400" b="0" i="0" kern="1200" dirty="0" err="1" smtClean="0">
                          <a:solidFill>
                            <a:schemeClr val="dk1"/>
                          </a:solidFill>
                          <a:effectLst/>
                          <a:latin typeface="+mn-lt"/>
                          <a:ea typeface="+mn-ea"/>
                          <a:cs typeface="+mn-cs"/>
                        </a:rPr>
                        <a:t>Ashrafuzzaman</a:t>
                      </a:r>
                      <a:r>
                        <a:rPr lang="en-US" sz="2400" b="0" i="0" kern="1200" dirty="0" smtClean="0">
                          <a:solidFill>
                            <a:schemeClr val="dk1"/>
                          </a:solidFill>
                          <a:effectLst/>
                          <a:latin typeface="+mn-lt"/>
                          <a:ea typeface="+mn-ea"/>
                          <a:cs typeface="+mn-cs"/>
                        </a:rPr>
                        <a:t> Khan(AZK1)</a:t>
                      </a:r>
                    </a:p>
                    <a:p>
                      <a:pPr algn="ctr"/>
                      <a:r>
                        <a:rPr lang="en-US" sz="1800" b="0" i="0" kern="1200" dirty="0" smtClean="0">
                          <a:solidFill>
                            <a:schemeClr val="dk1"/>
                          </a:solidFill>
                          <a:effectLst/>
                          <a:latin typeface="+mn-lt"/>
                          <a:ea typeface="+mn-ea"/>
                          <a:cs typeface="+mn-cs"/>
                        </a:rPr>
                        <a:t>North South University</a:t>
                      </a:r>
                      <a:endParaRPr lang="en-US" dirty="0"/>
                    </a:p>
                  </a:txBody>
                  <a:tcPr/>
                </a:tc>
                <a:extLst>
                  <a:ext uri="{0D108BD9-81ED-4DB2-BD59-A6C34878D82A}">
                    <a16:rowId xmlns:a16="http://schemas.microsoft.com/office/drawing/2014/main" val="10001"/>
                  </a:ext>
                </a:extLst>
              </a:tr>
            </a:tbl>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1374" y="449040"/>
            <a:ext cx="2286000" cy="1828800"/>
          </a:xfrm>
          <a:prstGeom prst="rect">
            <a:avLst/>
          </a:prstGeom>
        </p:spPr>
      </p:pic>
    </p:spTree>
    <p:extLst>
      <p:ext uri="{BB962C8B-B14F-4D97-AF65-F5344CB8AC3E}">
        <p14:creationId xmlns:p14="http://schemas.microsoft.com/office/powerpoint/2010/main" val="371083597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292" y="721530"/>
            <a:ext cx="9378079" cy="1080938"/>
          </a:xfrm>
        </p:spPr>
        <p:txBody>
          <a:bodyPr/>
          <a:lstStyle/>
          <a:p>
            <a:r>
              <a:rPr lang="en-US" dirty="0" smtClean="0"/>
              <a:t>Project Title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88040659"/>
              </p:ext>
            </p:extLst>
          </p:nvPr>
        </p:nvGraphicFramePr>
        <p:xfrm>
          <a:off x="222054" y="2196195"/>
          <a:ext cx="5132372" cy="1854200"/>
        </p:xfrm>
        <a:graphic>
          <a:graphicData uri="http://schemas.openxmlformats.org/drawingml/2006/table">
            <a:tbl>
              <a:tblPr firstRow="1" bandRow="1">
                <a:tableStyleId>{5C22544A-7EE6-4342-B048-85BDC9FD1C3A}</a:tableStyleId>
              </a:tblPr>
              <a:tblGrid>
                <a:gridCol w="4189691">
                  <a:extLst>
                    <a:ext uri="{9D8B030D-6E8A-4147-A177-3AD203B41FA5}">
                      <a16:colId xmlns:a16="http://schemas.microsoft.com/office/drawing/2014/main" val="20000"/>
                    </a:ext>
                  </a:extLst>
                </a:gridCol>
                <a:gridCol w="942681">
                  <a:extLst>
                    <a:ext uri="{9D8B030D-6E8A-4147-A177-3AD203B41FA5}">
                      <a16:colId xmlns:a16="http://schemas.microsoft.com/office/drawing/2014/main" val="20001"/>
                    </a:ext>
                  </a:extLst>
                </a:gridCol>
              </a:tblGrid>
              <a:tr h="370840">
                <a:tc gridSpan="2">
                  <a:txBody>
                    <a:bodyPr/>
                    <a:lstStyle/>
                    <a:p>
                      <a:pPr algn="ctr"/>
                      <a:r>
                        <a:rPr lang="en-US" dirty="0" smtClean="0"/>
                        <a:t>Table Of</a:t>
                      </a:r>
                      <a:r>
                        <a:rPr lang="en-US" baseline="0" dirty="0" smtClean="0"/>
                        <a:t> Content</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smtClean="0"/>
                        <a:t>Problem Definition</a:t>
                      </a:r>
                      <a:endParaRPr lang="en-US" dirty="0"/>
                    </a:p>
                  </a:txBody>
                  <a:tcPr/>
                </a:tc>
                <a:tc>
                  <a:txBody>
                    <a:bodyPr/>
                    <a:lstStyle/>
                    <a:p>
                      <a:r>
                        <a:rPr lang="en-US" dirty="0" smtClean="0"/>
                        <a:t>Page 1</a:t>
                      </a:r>
                      <a:endParaRPr lang="en-US" dirty="0"/>
                    </a:p>
                  </a:txBody>
                  <a:tcPr/>
                </a:tc>
                <a:extLst>
                  <a:ext uri="{0D108BD9-81ED-4DB2-BD59-A6C34878D82A}">
                    <a16:rowId xmlns:a16="http://schemas.microsoft.com/office/drawing/2014/main" val="10001"/>
                  </a:ext>
                </a:extLst>
              </a:tr>
              <a:tr h="370840">
                <a:tc>
                  <a:txBody>
                    <a:bodyPr/>
                    <a:lstStyle/>
                    <a:p>
                      <a:r>
                        <a:rPr lang="en-US" dirty="0" smtClean="0"/>
                        <a:t>Motivation, Dataset</a:t>
                      </a:r>
                      <a:endParaRPr lang="en-US" dirty="0"/>
                    </a:p>
                  </a:txBody>
                  <a:tcPr/>
                </a:tc>
                <a:tc>
                  <a:txBody>
                    <a:bodyPr/>
                    <a:lstStyle/>
                    <a:p>
                      <a:r>
                        <a:rPr lang="en-US" dirty="0" smtClean="0"/>
                        <a:t>Page 2</a:t>
                      </a:r>
                      <a:endParaRPr lang="en-US" dirty="0"/>
                    </a:p>
                  </a:txBody>
                  <a:tcPr/>
                </a:tc>
                <a:extLst>
                  <a:ext uri="{0D108BD9-81ED-4DB2-BD59-A6C34878D82A}">
                    <a16:rowId xmlns:a16="http://schemas.microsoft.com/office/drawing/2014/main" val="10002"/>
                  </a:ext>
                </a:extLst>
              </a:tr>
              <a:tr h="370840">
                <a:tc>
                  <a:txBody>
                    <a:bodyPr/>
                    <a:lstStyle/>
                    <a:p>
                      <a:r>
                        <a:rPr lang="en-US" dirty="0" smtClean="0"/>
                        <a:t>Approaches</a:t>
                      </a:r>
                      <a:endParaRPr lang="en-US" dirty="0"/>
                    </a:p>
                  </a:txBody>
                  <a:tcPr/>
                </a:tc>
                <a:tc>
                  <a:txBody>
                    <a:bodyPr/>
                    <a:lstStyle/>
                    <a:p>
                      <a:r>
                        <a:rPr lang="en-US" dirty="0" smtClean="0"/>
                        <a:t>Page 3</a:t>
                      </a:r>
                      <a:endParaRPr lang="en-US"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Expected Outcomes</a:t>
                      </a:r>
                    </a:p>
                  </a:txBody>
                  <a:tcPr/>
                </a:tc>
                <a:tc>
                  <a:txBody>
                    <a:bodyPr/>
                    <a:lstStyle/>
                    <a:p>
                      <a:r>
                        <a:rPr lang="en-US" dirty="0" smtClean="0"/>
                        <a:t>Page 4</a:t>
                      </a:r>
                      <a:endParaRPr lang="en-US" dirty="0"/>
                    </a:p>
                  </a:txBody>
                  <a:tcPr/>
                </a:tc>
                <a:extLst>
                  <a:ext uri="{0D108BD9-81ED-4DB2-BD59-A6C34878D82A}">
                    <a16:rowId xmlns:a16="http://schemas.microsoft.com/office/drawing/2014/main" val="10004"/>
                  </a:ext>
                </a:extLst>
              </a:tr>
            </a:tbl>
          </a:graphicData>
        </a:graphic>
      </p:graphicFrame>
      <p:sp>
        <p:nvSpPr>
          <p:cNvPr id="8" name="Rectangle 7"/>
          <p:cNvSpPr/>
          <p:nvPr/>
        </p:nvSpPr>
        <p:spPr>
          <a:xfrm>
            <a:off x="0" y="6659397"/>
            <a:ext cx="1206631" cy="19796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Page 1</a:t>
            </a:r>
            <a:endParaRPr lang="en-US" sz="1200" dirty="0"/>
          </a:p>
        </p:txBody>
      </p:sp>
      <p:sp>
        <p:nvSpPr>
          <p:cNvPr id="10" name="Content Placeholder 2"/>
          <p:cNvSpPr txBox="1">
            <a:spLocks/>
          </p:cNvSpPr>
          <p:nvPr/>
        </p:nvSpPr>
        <p:spPr>
          <a:xfrm>
            <a:off x="5637229" y="2595443"/>
            <a:ext cx="6366234" cy="4063954"/>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b="1" dirty="0">
                <a:solidFill>
                  <a:schemeClr val="bg1"/>
                </a:solidFill>
                <a:latin typeface="Times New Roman" panose="02020603050405020304" pitchFamily="18" charset="0"/>
                <a:cs typeface="Times New Roman" panose="02020603050405020304" pitchFamily="18" charset="0"/>
              </a:rPr>
              <a:t>Face mask plays a crucial role in the situation of covid-19 but not everybody wants to wear mask. And Identifying who does not wear mask from a mass </a:t>
            </a:r>
            <a:r>
              <a:rPr lang="en-US" b="1" dirty="0" smtClean="0">
                <a:solidFill>
                  <a:schemeClr val="bg1"/>
                </a:solidFill>
                <a:latin typeface="Times New Roman" panose="02020603050405020304" pitchFamily="18" charset="0"/>
                <a:cs typeface="Times New Roman" panose="02020603050405020304" pitchFamily="18" charset="0"/>
              </a:rPr>
              <a:t>amount </a:t>
            </a:r>
            <a:r>
              <a:rPr lang="en-US" b="1" dirty="0">
                <a:solidFill>
                  <a:schemeClr val="bg1"/>
                </a:solidFill>
                <a:latin typeface="Times New Roman" panose="02020603050405020304" pitchFamily="18" charset="0"/>
                <a:cs typeface="Times New Roman" panose="02020603050405020304" pitchFamily="18" charset="0"/>
              </a:rPr>
              <a:t>of people is really tough</a:t>
            </a:r>
            <a:r>
              <a:rPr lang="en-US" b="1" dirty="0" smtClean="0">
                <a:solidFill>
                  <a:schemeClr val="bg1"/>
                </a:solidFill>
                <a:latin typeface="Times New Roman" panose="02020603050405020304" pitchFamily="18" charset="0"/>
                <a:cs typeface="Times New Roman" panose="02020603050405020304" pitchFamily="18" charset="0"/>
              </a:rPr>
              <a:t>. That's </a:t>
            </a:r>
            <a:r>
              <a:rPr lang="en-US" b="1" dirty="0">
                <a:solidFill>
                  <a:schemeClr val="bg1"/>
                </a:solidFill>
                <a:latin typeface="Times New Roman" panose="02020603050405020304" pitchFamily="18" charset="0"/>
                <a:cs typeface="Times New Roman" panose="02020603050405020304" pitchFamily="18" charset="0"/>
              </a:rPr>
              <a:t>why we wanted to create a model that can help pick out people from video or picture who don't use mask.</a:t>
            </a:r>
            <a:endParaRPr lang="en-US" b="1" dirty="0" smtClean="0">
              <a:solidFill>
                <a:schemeClr val="bg1"/>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5637229" y="2200539"/>
            <a:ext cx="6366234" cy="394903"/>
          </a:xfrm>
          <a:prstGeom prst="rect">
            <a:avLst/>
          </a:prstGeom>
        </p:spPr>
        <p:style>
          <a:lnRef idx="1">
            <a:schemeClr val="dk1"/>
          </a:lnRef>
          <a:fillRef idx="3">
            <a:schemeClr val="dk1"/>
          </a:fillRef>
          <a:effectRef idx="2">
            <a:schemeClr val="dk1"/>
          </a:effectRef>
          <a:fontRef idx="minor">
            <a:schemeClr val="lt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2400" b="1" dirty="0" smtClean="0"/>
              <a:t>Problem Definition</a:t>
            </a:r>
            <a:endParaRPr lang="en-US" sz="2400" b="1" dirty="0"/>
          </a:p>
        </p:txBody>
      </p:sp>
    </p:spTree>
    <p:extLst>
      <p:ext uri="{BB962C8B-B14F-4D97-AF65-F5344CB8AC3E}">
        <p14:creationId xmlns:p14="http://schemas.microsoft.com/office/powerpoint/2010/main" val="21768836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71171" y="896816"/>
            <a:ext cx="9650465" cy="2136532"/>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bg1"/>
                </a:solidFill>
                <a:latin typeface="Times New Roman" panose="02020603050405020304" pitchFamily="18" charset="0"/>
                <a:cs typeface="Times New Roman" panose="02020603050405020304" pitchFamily="18" charset="0"/>
              </a:rPr>
              <a:t>Since it's very hard to maintain social distance for the huge number of people like Bangladesh, that's why face mask is the only way to protect people from this corona virus. Police may add a face mask detector to their surveillance cameras fleet to enforce the mandatory wearing of face masks in public spaces.</a:t>
            </a:r>
          </a:p>
        </p:txBody>
      </p:sp>
      <p:sp>
        <p:nvSpPr>
          <p:cNvPr id="5" name="Title 1"/>
          <p:cNvSpPr txBox="1">
            <a:spLocks/>
          </p:cNvSpPr>
          <p:nvPr/>
        </p:nvSpPr>
        <p:spPr>
          <a:xfrm>
            <a:off x="671167" y="339990"/>
            <a:ext cx="9650465" cy="556826"/>
          </a:xfrm>
          <a:prstGeom prst="rect">
            <a:avLst/>
          </a:prstGeom>
        </p:spPr>
        <p:style>
          <a:lnRef idx="1">
            <a:schemeClr val="dk1"/>
          </a:lnRef>
          <a:fillRef idx="3">
            <a:schemeClr val="dk1"/>
          </a:fillRef>
          <a:effectRef idx="2">
            <a:schemeClr val="dk1"/>
          </a:effectRef>
          <a:fontRef idx="minor">
            <a:schemeClr val="lt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2800" b="1" dirty="0" smtClean="0"/>
              <a:t>Motivation</a:t>
            </a:r>
            <a:endParaRPr lang="en-US" sz="2800" b="1" dirty="0"/>
          </a:p>
        </p:txBody>
      </p:sp>
      <p:sp>
        <p:nvSpPr>
          <p:cNvPr id="6" name="Content Placeholder 2"/>
          <p:cNvSpPr txBox="1">
            <a:spLocks/>
          </p:cNvSpPr>
          <p:nvPr/>
        </p:nvSpPr>
        <p:spPr>
          <a:xfrm>
            <a:off x="671167" y="3938954"/>
            <a:ext cx="9650465" cy="235343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smtClean="0">
                <a:solidFill>
                  <a:schemeClr val="bg1"/>
                </a:solidFill>
              </a:rPr>
              <a:t>Image-Net </a:t>
            </a:r>
          </a:p>
          <a:p>
            <a:r>
              <a:rPr lang="en-US" dirty="0" smtClean="0">
                <a:solidFill>
                  <a:schemeClr val="bg1"/>
                </a:solidFill>
                <a:latin typeface="Times New Roman" panose="02020603050405020304" pitchFamily="18" charset="0"/>
                <a:cs typeface="Times New Roman" panose="02020603050405020304" pitchFamily="18" charset="0"/>
              </a:rPr>
              <a:t>kaggle.com /</a:t>
            </a:r>
            <a:r>
              <a:rPr lang="en-US" dirty="0" err="1" smtClean="0">
                <a:solidFill>
                  <a:schemeClr val="bg1"/>
                </a:solidFill>
                <a:latin typeface="Times New Roman" panose="02020603050405020304" pitchFamily="18" charset="0"/>
                <a:cs typeface="Times New Roman" panose="02020603050405020304" pitchFamily="18" charset="0"/>
              </a:rPr>
              <a:t>dohunkim</a:t>
            </a:r>
            <a:r>
              <a:rPr lang="en-US" dirty="0" smtClean="0">
                <a:solidFill>
                  <a:schemeClr val="bg1"/>
                </a:solidFill>
                <a:latin typeface="Times New Roman" panose="02020603050405020304" pitchFamily="18" charset="0"/>
                <a:cs typeface="Times New Roman" panose="02020603050405020304" pitchFamily="18" charset="0"/>
              </a:rPr>
              <a:t>/visualizing-medical-mask-dataset</a:t>
            </a:r>
          </a:p>
        </p:txBody>
      </p:sp>
      <p:sp>
        <p:nvSpPr>
          <p:cNvPr id="7" name="Title 1"/>
          <p:cNvSpPr txBox="1">
            <a:spLocks/>
          </p:cNvSpPr>
          <p:nvPr/>
        </p:nvSpPr>
        <p:spPr>
          <a:xfrm>
            <a:off x="671171" y="3472959"/>
            <a:ext cx="9650461" cy="465995"/>
          </a:xfrm>
          <a:prstGeom prst="rect">
            <a:avLst/>
          </a:prstGeom>
        </p:spPr>
        <p:style>
          <a:lnRef idx="1">
            <a:schemeClr val="dk1"/>
          </a:lnRef>
          <a:fillRef idx="3">
            <a:schemeClr val="dk1"/>
          </a:fillRef>
          <a:effectRef idx="2">
            <a:schemeClr val="dk1"/>
          </a:effectRef>
          <a:fontRef idx="minor">
            <a:schemeClr val="lt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2800" b="1" dirty="0" smtClean="0"/>
              <a:t>Dataset</a:t>
            </a:r>
            <a:endParaRPr lang="en-US" sz="2800" b="1" dirty="0"/>
          </a:p>
        </p:txBody>
      </p:sp>
      <p:sp>
        <p:nvSpPr>
          <p:cNvPr id="10" name="Rectangle 9"/>
          <p:cNvSpPr/>
          <p:nvPr/>
        </p:nvSpPr>
        <p:spPr>
          <a:xfrm>
            <a:off x="0" y="6659397"/>
            <a:ext cx="1206631" cy="19796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Page 2</a:t>
            </a:r>
            <a:endParaRPr lang="en-US" sz="1200" dirty="0"/>
          </a:p>
        </p:txBody>
      </p:sp>
    </p:spTree>
    <p:extLst>
      <p:ext uri="{BB962C8B-B14F-4D97-AF65-F5344CB8AC3E}">
        <p14:creationId xmlns:p14="http://schemas.microsoft.com/office/powerpoint/2010/main" val="22633520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71171" y="896815"/>
            <a:ext cx="9650465" cy="5434711"/>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dirty="0" smtClean="0">
                <a:solidFill>
                  <a:schemeClr val="bg1"/>
                </a:solidFill>
                <a:latin typeface="Times New Roman" panose="02020603050405020304" pitchFamily="18" charset="0"/>
                <a:cs typeface="Times New Roman" panose="02020603050405020304" pitchFamily="18" charset="0"/>
              </a:rPr>
              <a:t>1.Train </a:t>
            </a:r>
            <a:r>
              <a:rPr lang="en-US" dirty="0">
                <a:solidFill>
                  <a:schemeClr val="bg1"/>
                </a:solidFill>
                <a:latin typeface="Times New Roman" panose="02020603050405020304" pitchFamily="18" charset="0"/>
                <a:cs typeface="Times New Roman" panose="02020603050405020304" pitchFamily="18" charset="0"/>
              </a:rPr>
              <a:t>Deep learning </a:t>
            </a:r>
            <a:r>
              <a:rPr lang="en-US" dirty="0" smtClean="0">
                <a:solidFill>
                  <a:schemeClr val="bg1"/>
                </a:solidFill>
                <a:latin typeface="Times New Roman" panose="02020603050405020304" pitchFamily="18" charset="0"/>
                <a:cs typeface="Times New Roman" panose="02020603050405020304" pitchFamily="18" charset="0"/>
              </a:rPr>
              <a:t>model</a:t>
            </a:r>
          </a:p>
          <a:p>
            <a:pPr marL="0" indent="0">
              <a:buNone/>
            </a:pP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2.Apply mask detector over images / live video stream</a:t>
            </a:r>
          </a:p>
        </p:txBody>
      </p:sp>
      <p:sp>
        <p:nvSpPr>
          <p:cNvPr id="5" name="Title 1"/>
          <p:cNvSpPr txBox="1">
            <a:spLocks/>
          </p:cNvSpPr>
          <p:nvPr/>
        </p:nvSpPr>
        <p:spPr>
          <a:xfrm>
            <a:off x="671167" y="339990"/>
            <a:ext cx="9650465" cy="556826"/>
          </a:xfrm>
          <a:prstGeom prst="rect">
            <a:avLst/>
          </a:prstGeom>
        </p:spPr>
        <p:style>
          <a:lnRef idx="1">
            <a:schemeClr val="dk1"/>
          </a:lnRef>
          <a:fillRef idx="3">
            <a:schemeClr val="dk1"/>
          </a:fillRef>
          <a:effectRef idx="2">
            <a:schemeClr val="dk1"/>
          </a:effectRef>
          <a:fontRef idx="minor">
            <a:schemeClr val="lt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2800" b="1" dirty="0" smtClean="0"/>
              <a:t>Approaches</a:t>
            </a:r>
            <a:endParaRPr lang="en-US" sz="2800" b="1" dirty="0"/>
          </a:p>
        </p:txBody>
      </p:sp>
      <p:sp>
        <p:nvSpPr>
          <p:cNvPr id="10" name="Rectangle 9"/>
          <p:cNvSpPr/>
          <p:nvPr/>
        </p:nvSpPr>
        <p:spPr>
          <a:xfrm>
            <a:off x="0" y="6659397"/>
            <a:ext cx="1206631" cy="19796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Page 2</a:t>
            </a:r>
            <a:endParaRPr lang="en-US" sz="1200" dirty="0"/>
          </a:p>
        </p:txBody>
      </p:sp>
    </p:spTree>
    <p:extLst>
      <p:ext uri="{BB962C8B-B14F-4D97-AF65-F5344CB8AC3E}">
        <p14:creationId xmlns:p14="http://schemas.microsoft.com/office/powerpoint/2010/main" val="9392211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71171" y="896815"/>
            <a:ext cx="9650465" cy="5434711"/>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dirty="0"/>
          </a:p>
        </p:txBody>
      </p:sp>
      <p:sp>
        <p:nvSpPr>
          <p:cNvPr id="5" name="Title 1"/>
          <p:cNvSpPr txBox="1">
            <a:spLocks/>
          </p:cNvSpPr>
          <p:nvPr/>
        </p:nvSpPr>
        <p:spPr>
          <a:xfrm>
            <a:off x="671167" y="339990"/>
            <a:ext cx="9650465" cy="556826"/>
          </a:xfrm>
          <a:prstGeom prst="rect">
            <a:avLst/>
          </a:prstGeom>
        </p:spPr>
        <p:style>
          <a:lnRef idx="1">
            <a:schemeClr val="dk1"/>
          </a:lnRef>
          <a:fillRef idx="3">
            <a:schemeClr val="dk1"/>
          </a:fillRef>
          <a:effectRef idx="2">
            <a:schemeClr val="dk1"/>
          </a:effectRef>
          <a:fontRef idx="minor">
            <a:schemeClr val="lt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2800" b="1" dirty="0" smtClean="0"/>
              <a:t>Diagram</a:t>
            </a:r>
            <a:endParaRPr lang="en-US" sz="2800" b="1" dirty="0"/>
          </a:p>
        </p:txBody>
      </p:sp>
      <p:sp>
        <p:nvSpPr>
          <p:cNvPr id="10" name="Rectangle 9"/>
          <p:cNvSpPr/>
          <p:nvPr/>
        </p:nvSpPr>
        <p:spPr>
          <a:xfrm>
            <a:off x="0" y="6659397"/>
            <a:ext cx="1206631" cy="19796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smtClean="0"/>
              <a:t>Page 2</a:t>
            </a:r>
            <a:endParaRPr lang="en-US" sz="1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64" y="896814"/>
            <a:ext cx="9650468" cy="5434712"/>
          </a:xfrm>
          <a:prstGeom prst="rect">
            <a:avLst/>
          </a:prstGeom>
        </p:spPr>
      </p:pic>
    </p:spTree>
    <p:extLst>
      <p:ext uri="{BB962C8B-B14F-4D97-AF65-F5344CB8AC3E}">
        <p14:creationId xmlns:p14="http://schemas.microsoft.com/office/powerpoint/2010/main" val="25686303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5310" b="25287"/>
          <a:stretch/>
        </p:blipFill>
        <p:spPr>
          <a:xfrm>
            <a:off x="5320214" y="4273237"/>
            <a:ext cx="6871786" cy="1910281"/>
          </a:xfrm>
          <a:prstGeom prst="rect">
            <a:avLst/>
          </a:prstGeom>
        </p:spPr>
      </p:pic>
      <p:sp>
        <p:nvSpPr>
          <p:cNvPr id="5" name="Title 1"/>
          <p:cNvSpPr txBox="1">
            <a:spLocks/>
          </p:cNvSpPr>
          <p:nvPr/>
        </p:nvSpPr>
        <p:spPr>
          <a:xfrm>
            <a:off x="747347" y="612742"/>
            <a:ext cx="10410092" cy="575035"/>
          </a:xfrm>
          <a:prstGeom prst="rect">
            <a:avLst/>
          </a:prstGeom>
        </p:spPr>
        <p:style>
          <a:lnRef idx="1">
            <a:schemeClr val="dk1"/>
          </a:lnRef>
          <a:fillRef idx="3">
            <a:schemeClr val="dk1"/>
          </a:fillRef>
          <a:effectRef idx="2">
            <a:schemeClr val="dk1"/>
          </a:effectRef>
          <a:fontRef idx="minor">
            <a:schemeClr val="lt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3200" b="1" dirty="0" smtClean="0"/>
              <a:t>Expected Outcomes</a:t>
            </a:r>
            <a:endParaRPr lang="en-US" sz="3200" b="1" dirty="0"/>
          </a:p>
        </p:txBody>
      </p:sp>
      <p:sp>
        <p:nvSpPr>
          <p:cNvPr id="7" name="Content Placeholder 2"/>
          <p:cNvSpPr txBox="1">
            <a:spLocks/>
          </p:cNvSpPr>
          <p:nvPr/>
        </p:nvSpPr>
        <p:spPr>
          <a:xfrm>
            <a:off x="747346" y="1250220"/>
            <a:ext cx="10410092" cy="2416172"/>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endParaRPr lang="en-US" sz="2000" dirty="0">
              <a:solidFill>
                <a:schemeClr val="bg1"/>
              </a:solidFill>
            </a:endParaRPr>
          </a:p>
          <a:p>
            <a:pPr algn="just"/>
            <a:r>
              <a:rPr lang="en-US" dirty="0">
                <a:solidFill>
                  <a:schemeClr val="bg1"/>
                </a:solidFill>
                <a:latin typeface="Times New Roman" panose="02020603050405020304" pitchFamily="18" charset="0"/>
                <a:cs typeface="Times New Roman" panose="02020603050405020304" pitchFamily="18" charset="0"/>
              </a:rPr>
              <a:t>It helps to more reliably distinguish people wearing mask or not from a given input photo / video. </a:t>
            </a:r>
            <a:endParaRPr lang="en-US"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673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TotalTime>
  <Words>203</Words>
  <Application>Microsoft Office PowerPoint</Application>
  <PresentationFormat>Widescreen</PresentationFormat>
  <Paragraphs>40</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Times New Roman</vt:lpstr>
      <vt:lpstr>Trebuchet MS</vt:lpstr>
      <vt:lpstr>2_Berlin</vt:lpstr>
      <vt:lpstr>Project Proposal</vt:lpstr>
      <vt:lpstr>Project Title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uchchwas</cp:lastModifiedBy>
  <cp:revision>63</cp:revision>
  <dcterms:created xsi:type="dcterms:W3CDTF">2014-04-17T23:07:25Z</dcterms:created>
  <dcterms:modified xsi:type="dcterms:W3CDTF">2020-07-26T13:34:52Z</dcterms:modified>
</cp:coreProperties>
</file>