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9" r:id="rId1"/>
  </p:sldMasterIdLst>
  <p:sldIdLst>
    <p:sldId id="256" r:id="rId2"/>
    <p:sldId id="258" r:id="rId3"/>
    <p:sldId id="259" r:id="rId4"/>
    <p:sldId id="267" r:id="rId5"/>
    <p:sldId id="260" r:id="rId6"/>
    <p:sldId id="268" r:id="rId7"/>
    <p:sldId id="263" r:id="rId8"/>
    <p:sldId id="269" r:id="rId9"/>
    <p:sldId id="272" r:id="rId10"/>
    <p:sldId id="271" r:id="rId11"/>
    <p:sldId id="274" r:id="rId12"/>
    <p:sldId id="27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428"/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29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0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1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7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8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1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4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1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77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6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225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813398"/>
            <a:ext cx="10993549" cy="1475013"/>
          </a:xfrm>
        </p:spPr>
        <p:txBody>
          <a:bodyPr/>
          <a:lstStyle/>
          <a:p>
            <a:r>
              <a:rPr lang="bg-BG" dirty="0" smtClean="0">
                <a:latin typeface="Georgia" panose="02040502050405020303" pitchFamily="18" charset="0"/>
              </a:rPr>
              <a:t>Системи за управление на медицински изследвания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288411"/>
            <a:ext cx="10993546" cy="590321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Medical examination management system</a:t>
            </a:r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570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60616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rgbClr val="ED8428"/>
                </a:solidFill>
                <a:latin typeface="Georgia" panose="02040502050405020303" pitchFamily="18" charset="0"/>
              </a:rPr>
              <a:t>Технологии и библиотеки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68" y="2061713"/>
            <a:ext cx="5995011" cy="3158731"/>
          </a:xfrm>
        </p:spPr>
        <p:txBody>
          <a:bodyPr>
            <a:normAutofit/>
          </a:bodyPr>
          <a:lstStyle/>
          <a:p>
            <a:pPr>
              <a:buClr>
                <a:srgbClr val="465359"/>
              </a:buClr>
              <a:buSzPct val="100000"/>
            </a:pPr>
            <a:r>
              <a:rPr lang="en-GB" sz="2000" dirty="0">
                <a:solidFill>
                  <a:srgbClr val="465359"/>
                </a:solidFill>
                <a:latin typeface="Georgia" panose="02040502050405020303" pitchFamily="18" charset="0"/>
              </a:rPr>
              <a:t>Spring 5 Application Development </a:t>
            </a:r>
            <a:r>
              <a:rPr lang="en-GB" sz="2000" dirty="0" err="1">
                <a:solidFill>
                  <a:srgbClr val="465359"/>
                </a:solidFill>
                <a:latin typeface="Georgia" panose="02040502050405020303" pitchFamily="18" charset="0"/>
              </a:rPr>
              <a:t>Framewor</a:t>
            </a:r>
            <a:r>
              <a:rPr lang="en-US" sz="2000" dirty="0">
                <a:solidFill>
                  <a:srgbClr val="465359"/>
                </a:solidFill>
                <a:latin typeface="Georgia" panose="02040502050405020303" pitchFamily="18" charset="0"/>
              </a:rPr>
              <a:t>k</a:t>
            </a:r>
          </a:p>
          <a:p>
            <a:pPr>
              <a:buClr>
                <a:srgbClr val="465359"/>
              </a:buClr>
              <a:buSzPct val="100000"/>
            </a:pPr>
            <a:r>
              <a:rPr lang="en-GB" sz="2000" dirty="0">
                <a:solidFill>
                  <a:srgbClr val="465359"/>
                </a:solidFill>
                <a:latin typeface="Georgia" panose="02040502050405020303" pitchFamily="18" charset="0"/>
              </a:rPr>
              <a:t>Spring </a:t>
            </a:r>
            <a:r>
              <a:rPr lang="en-GB" sz="20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Boot</a:t>
            </a:r>
          </a:p>
          <a:p>
            <a:pPr>
              <a:buClr>
                <a:srgbClr val="465359"/>
              </a:buClr>
              <a:buSzPct val="100000"/>
            </a:pPr>
            <a:r>
              <a:rPr lang="en-GB" sz="2000" dirty="0" err="1" smtClean="0">
                <a:solidFill>
                  <a:srgbClr val="465359"/>
                </a:solidFill>
                <a:latin typeface="Georgia" panose="02040502050405020303" pitchFamily="18" charset="0"/>
              </a:rPr>
              <a:t>SpringMVC</a:t>
            </a:r>
            <a:endParaRPr lang="en-GB" sz="2000" dirty="0">
              <a:solidFill>
                <a:srgbClr val="465359"/>
              </a:solidFill>
              <a:latin typeface="Georgia" panose="02040502050405020303" pitchFamily="18" charset="0"/>
            </a:endParaRPr>
          </a:p>
          <a:p>
            <a:pPr>
              <a:buClr>
                <a:srgbClr val="465359"/>
              </a:buClr>
              <a:buSzPct val="100000"/>
            </a:pPr>
            <a:r>
              <a:rPr lang="en-GB" sz="2000" dirty="0" err="1">
                <a:solidFill>
                  <a:srgbClr val="465359"/>
                </a:solidFill>
                <a:latin typeface="Georgia" panose="02040502050405020303" pitchFamily="18" charset="0"/>
              </a:rPr>
              <a:t>Thymeleaf</a:t>
            </a:r>
            <a:r>
              <a:rPr lang="en-GB" sz="2000" dirty="0">
                <a:solidFill>
                  <a:srgbClr val="465359"/>
                </a:solidFill>
                <a:latin typeface="Georgia" panose="02040502050405020303" pitchFamily="18" charset="0"/>
              </a:rPr>
              <a:t> templates</a:t>
            </a:r>
          </a:p>
          <a:p>
            <a:pPr>
              <a:buClr>
                <a:srgbClr val="465359"/>
              </a:buClr>
              <a:buSzPct val="100000"/>
            </a:pPr>
            <a:r>
              <a:rPr lang="en-US" sz="2000" dirty="0">
                <a:solidFill>
                  <a:srgbClr val="465359"/>
                </a:solidFill>
                <a:latin typeface="Georgia" panose="02040502050405020303" pitchFamily="18" charset="0"/>
              </a:rPr>
              <a:t>Bootstrap</a:t>
            </a:r>
          </a:p>
          <a:p>
            <a:pPr>
              <a:buClr>
                <a:srgbClr val="465359"/>
              </a:buClr>
              <a:buSzPct val="100000"/>
            </a:pPr>
            <a:r>
              <a:rPr lang="en-GB" sz="2000" dirty="0" err="1" smtClean="0">
                <a:solidFill>
                  <a:srgbClr val="465359"/>
                </a:solidFill>
                <a:latin typeface="Georgia" panose="02040502050405020303" pitchFamily="18" charset="0"/>
              </a:rPr>
              <a:t>Liquibase</a:t>
            </a:r>
            <a:endParaRPr lang="en-GB" sz="2000" dirty="0" smtClean="0">
              <a:solidFill>
                <a:srgbClr val="465359"/>
              </a:solidFill>
              <a:latin typeface="Georgia" panose="02040502050405020303" pitchFamily="18" charset="0"/>
            </a:endParaRPr>
          </a:p>
          <a:p>
            <a:pPr>
              <a:buClr>
                <a:srgbClr val="465359"/>
              </a:buClr>
              <a:buSzPct val="100000"/>
            </a:pPr>
            <a:r>
              <a:rPr lang="en-GB" sz="20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MySQL</a:t>
            </a:r>
            <a:endParaRPr lang="en-GB" sz="2000" dirty="0">
              <a:solidFill>
                <a:srgbClr val="465359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6" y="3240669"/>
            <a:ext cx="5889597" cy="3070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23" y="5289988"/>
            <a:ext cx="1021320" cy="1021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45" y="4597879"/>
            <a:ext cx="1713429" cy="171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60616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Структура на проекта</a:t>
            </a:r>
            <a:r>
              <a:rPr lang="en-US" sz="36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 (layers)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223" y="1739253"/>
            <a:ext cx="5995011" cy="3158731"/>
          </a:xfrm>
        </p:spPr>
        <p:txBody>
          <a:bodyPr>
            <a:normAutofit/>
          </a:bodyPr>
          <a:lstStyle/>
          <a:p>
            <a:pPr>
              <a:buClr>
                <a:srgbClr val="465359"/>
              </a:buClr>
              <a:buSzPct val="100000"/>
            </a:pPr>
            <a:r>
              <a:rPr lang="en-US" sz="24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Entity</a:t>
            </a:r>
          </a:p>
          <a:p>
            <a:pPr>
              <a:buClr>
                <a:srgbClr val="465359"/>
              </a:buClr>
              <a:buSzPct val="100000"/>
            </a:pPr>
            <a:r>
              <a:rPr lang="en-US" sz="24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Repository</a:t>
            </a:r>
          </a:p>
          <a:p>
            <a:pPr>
              <a:buClr>
                <a:srgbClr val="465359"/>
              </a:buClr>
              <a:buSzPct val="100000"/>
            </a:pPr>
            <a:r>
              <a:rPr lang="en-US" sz="24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Models</a:t>
            </a:r>
            <a:endParaRPr lang="en-US" sz="2400" dirty="0">
              <a:solidFill>
                <a:srgbClr val="465359"/>
              </a:solidFill>
              <a:latin typeface="Georgia" panose="02040502050405020303" pitchFamily="18" charset="0"/>
            </a:endParaRPr>
          </a:p>
          <a:p>
            <a:pPr>
              <a:buClr>
                <a:srgbClr val="465359"/>
              </a:buClr>
              <a:buSzPct val="100000"/>
            </a:pPr>
            <a:r>
              <a:rPr lang="en-GB" sz="24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Service</a:t>
            </a:r>
            <a:endParaRPr lang="en-GB" sz="2400" dirty="0">
              <a:solidFill>
                <a:srgbClr val="465359"/>
              </a:solidFill>
              <a:latin typeface="Georgia" panose="02040502050405020303" pitchFamily="18" charset="0"/>
            </a:endParaRPr>
          </a:p>
          <a:p>
            <a:pPr>
              <a:buClr>
                <a:srgbClr val="465359"/>
              </a:buClr>
              <a:buSzPct val="100000"/>
            </a:pPr>
            <a:r>
              <a:rPr lang="en-US" sz="24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Controller</a:t>
            </a:r>
            <a:endParaRPr lang="en-US" sz="2400" dirty="0">
              <a:solidFill>
                <a:srgbClr val="465359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18" y="2191109"/>
            <a:ext cx="4433386" cy="4252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82" y="4897984"/>
            <a:ext cx="1536419" cy="15364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6" y="5484297"/>
            <a:ext cx="950106" cy="9501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729" y="4261106"/>
            <a:ext cx="3158259" cy="2173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848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64234"/>
            <a:ext cx="4318612" cy="853314"/>
          </a:xfrm>
        </p:spPr>
        <p:txBody>
          <a:bodyPr/>
          <a:lstStyle/>
          <a:p>
            <a:r>
              <a:rPr lang="bg-BG" sz="3600" dirty="0">
                <a:solidFill>
                  <a:srgbClr val="ED8428"/>
                </a:solidFill>
                <a:latin typeface="Georgia" panose="02040502050405020303" pitchFamily="18" charset="0"/>
              </a:rPr>
              <a:t>Въпроси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11" y="2051972"/>
            <a:ext cx="4435413" cy="44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35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666748"/>
            <a:ext cx="10993549" cy="1475013"/>
          </a:xfrm>
        </p:spPr>
        <p:txBody>
          <a:bodyPr/>
          <a:lstStyle/>
          <a:p>
            <a:r>
              <a:rPr lang="bg-BG" dirty="0" smtClean="0">
                <a:latin typeface="Georgia" panose="02040502050405020303" pitchFamily="18" charset="0"/>
              </a:rPr>
              <a:t>Благодарим за вниманието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7293" y="5193103"/>
            <a:ext cx="2567447" cy="1311214"/>
          </a:xfrm>
        </p:spPr>
        <p:txBody>
          <a:bodyPr>
            <a:normAutofit/>
          </a:bodyPr>
          <a:lstStyle/>
          <a:p>
            <a:pPr algn="r"/>
            <a:r>
              <a:rPr lang="bg-BG" dirty="0" smtClean="0">
                <a:latin typeface="Georgia" panose="02040502050405020303" pitchFamily="18" charset="0"/>
              </a:rPr>
              <a:t>Павлина Колена</a:t>
            </a:r>
          </a:p>
          <a:p>
            <a:pPr algn="r"/>
            <a:r>
              <a:rPr lang="bg-BG" dirty="0" smtClean="0">
                <a:latin typeface="Georgia" panose="02040502050405020303" pitchFamily="18" charset="0"/>
              </a:rPr>
              <a:t>София </a:t>
            </a:r>
            <a:r>
              <a:rPr lang="bg-BG" dirty="0" err="1" smtClean="0">
                <a:latin typeface="Georgia" panose="02040502050405020303" pitchFamily="18" charset="0"/>
              </a:rPr>
              <a:t>михалева</a:t>
            </a:r>
            <a:endParaRPr lang="bg-BG" dirty="0" smtClean="0">
              <a:latin typeface="Georgia" panose="02040502050405020303" pitchFamily="18" charset="0"/>
            </a:endParaRPr>
          </a:p>
          <a:p>
            <a:pPr algn="r"/>
            <a:r>
              <a:rPr lang="bg-BG" dirty="0" smtClean="0">
                <a:latin typeface="Georgia" panose="02040502050405020303" pitchFamily="18" charset="0"/>
              </a:rPr>
              <a:t>Антония </a:t>
            </a:r>
            <a:r>
              <a:rPr lang="bg-BG" dirty="0" err="1" smtClean="0">
                <a:latin typeface="Georgia" panose="02040502050405020303" pitchFamily="18" charset="0"/>
              </a:rPr>
              <a:t>тодорова</a:t>
            </a:r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56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0616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Предназначение на проекта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327" y="1388854"/>
            <a:ext cx="5920594" cy="3743864"/>
          </a:xfrm>
        </p:spPr>
        <p:txBody>
          <a:bodyPr>
            <a:normAutofit/>
          </a:bodyPr>
          <a:lstStyle/>
          <a:p>
            <a:pPr>
              <a:buClr>
                <a:srgbClr val="465359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Подпомага медицинските заведения лесно и безпроблемно да </a:t>
            </a:r>
            <a:r>
              <a:rPr lang="bg-BG" sz="2000" dirty="0" smtClean="0">
                <a:latin typeface="Georgia" panose="02040502050405020303" pitchFamily="18" charset="0"/>
              </a:rPr>
              <a:t>обслужват пациенти</a:t>
            </a:r>
          </a:p>
          <a:p>
            <a:pPr>
              <a:buClr>
                <a:srgbClr val="465359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000" dirty="0" smtClean="0">
                <a:latin typeface="Georgia" panose="02040502050405020303" pitchFamily="18" charset="0"/>
              </a:rPr>
              <a:t>Позволява на пациентите бързо да записват часове за изследвания </a:t>
            </a:r>
          </a:p>
          <a:p>
            <a:pPr>
              <a:buClr>
                <a:srgbClr val="465359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000" dirty="0" smtClean="0">
                <a:latin typeface="Georgia" panose="02040502050405020303" pitchFamily="18" charset="0"/>
              </a:rPr>
              <a:t>Предоставя архив от проведени изследвания и техните резултати</a:t>
            </a:r>
            <a:endParaRPr lang="en-GB" sz="20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41" y="4641012"/>
            <a:ext cx="1855718" cy="1904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743" y="4641012"/>
            <a:ext cx="1992702" cy="19041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03" y="4641012"/>
            <a:ext cx="1908354" cy="19083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53751" y="5593073"/>
            <a:ext cx="1958196" cy="0"/>
          </a:xfrm>
          <a:prstGeom prst="straightConnector1">
            <a:avLst/>
          </a:prstGeom>
          <a:ln w="57150">
            <a:solidFill>
              <a:srgbClr val="46535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13917" y="5593354"/>
            <a:ext cx="1958196" cy="0"/>
          </a:xfrm>
          <a:prstGeom prst="straightConnector1">
            <a:avLst/>
          </a:prstGeom>
          <a:ln w="57150">
            <a:solidFill>
              <a:srgbClr val="46535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84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46" y="761295"/>
            <a:ext cx="11110476" cy="749798"/>
          </a:xfrm>
        </p:spPr>
        <p:txBody>
          <a:bodyPr>
            <a:normAutofit/>
          </a:bodyPr>
          <a:lstStyle/>
          <a:p>
            <a:r>
              <a:rPr lang="bg-BG" sz="36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потребители на приложението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7676" y="2104844"/>
            <a:ext cx="6035267" cy="4037863"/>
          </a:xfrm>
        </p:spPr>
        <p:txBody>
          <a:bodyPr/>
          <a:lstStyle/>
          <a:p>
            <a:pPr>
              <a:buClr>
                <a:srgbClr val="465359"/>
              </a:buClr>
              <a:buSzPct val="100000"/>
            </a:pPr>
            <a:r>
              <a:rPr lang="bg-BG" sz="20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Администратор</a:t>
            </a:r>
            <a:r>
              <a:rPr lang="bg-BG" sz="20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 – има достъп до всички функционалности</a:t>
            </a:r>
            <a:endParaRPr lang="bg-BG" sz="2000" dirty="0">
              <a:solidFill>
                <a:srgbClr val="465359"/>
              </a:solidFill>
              <a:latin typeface="Georgia" panose="02040502050405020303" pitchFamily="18" charset="0"/>
            </a:endParaRPr>
          </a:p>
          <a:p>
            <a:pPr>
              <a:buClr>
                <a:srgbClr val="465359"/>
              </a:buClr>
              <a:buSzPct val="100000"/>
            </a:pPr>
            <a:r>
              <a:rPr lang="bg-BG" sz="20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Пациент</a:t>
            </a:r>
            <a:r>
              <a:rPr lang="bg-BG" sz="20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 – има ограничен достъп до функционалности, като вижда само своите записани часове и резултати</a:t>
            </a:r>
            <a:endParaRPr lang="bg-BG" sz="2000" dirty="0">
              <a:solidFill>
                <a:srgbClr val="465359"/>
              </a:solidFill>
              <a:latin typeface="Georgia" panose="02040502050405020303" pitchFamily="18" charset="0"/>
            </a:endParaRPr>
          </a:p>
          <a:p>
            <a:pPr>
              <a:buClr>
                <a:srgbClr val="465359"/>
              </a:buClr>
              <a:buSzPct val="100000"/>
            </a:pPr>
            <a:r>
              <a:rPr lang="bg-BG" sz="20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Доктор</a:t>
            </a:r>
            <a:r>
              <a:rPr lang="bg-BG" sz="20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 – има ограничен достъп до функционалности, като вижда само записани часове в отделението, което работи и резултати на своите пациенти</a:t>
            </a:r>
            <a:endParaRPr lang="bg-BG" sz="2000" dirty="0">
              <a:solidFill>
                <a:srgbClr val="465359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269" y="2104844"/>
            <a:ext cx="1925130" cy="1980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269" y="4522601"/>
            <a:ext cx="1925130" cy="1980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816" y="3135484"/>
            <a:ext cx="2018579" cy="19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51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0617"/>
            <a:ext cx="11610808" cy="1013800"/>
          </a:xfrm>
        </p:spPr>
        <p:txBody>
          <a:bodyPr>
            <a:noAutofit/>
          </a:bodyPr>
          <a:lstStyle/>
          <a:p>
            <a:r>
              <a:rPr lang="bg-BG" sz="3200" dirty="0">
                <a:solidFill>
                  <a:srgbClr val="ED8428"/>
                </a:solidFill>
                <a:latin typeface="Georgia" panose="02040502050405020303" pitchFamily="18" charset="0"/>
              </a:rPr>
              <a:t>Регистриране и влизане в приложението</a:t>
            </a:r>
            <a:endParaRPr lang="en-GB" sz="32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85" y="6139647"/>
            <a:ext cx="480180" cy="48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896" y="6139647"/>
            <a:ext cx="479816" cy="479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4807" y="6139647"/>
            <a:ext cx="479816" cy="479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38" y="2085718"/>
            <a:ext cx="5396340" cy="3835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" y="2085718"/>
            <a:ext cx="5396340" cy="3835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394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86496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Записване на час за изследване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1" y="2058044"/>
            <a:ext cx="5135301" cy="3816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55" y="2058044"/>
            <a:ext cx="5135301" cy="3816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85" y="6139647"/>
            <a:ext cx="480180" cy="4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25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60617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rgbClr val="ED8428"/>
                </a:solidFill>
                <a:latin typeface="Georgia" panose="02040502050405020303" pitchFamily="18" charset="0"/>
              </a:rPr>
              <a:t>Статуси на </a:t>
            </a:r>
            <a:r>
              <a:rPr lang="bg-BG" sz="36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изследванията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4807" y="6139647"/>
            <a:ext cx="479816" cy="479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896" y="6139647"/>
            <a:ext cx="479816" cy="479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85" y="6139647"/>
            <a:ext cx="480180" cy="480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" y="2078964"/>
            <a:ext cx="5003321" cy="385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235" y="2078965"/>
            <a:ext cx="5609210" cy="385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815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243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rgbClr val="ED8428"/>
                </a:solidFill>
                <a:latin typeface="Georgia" panose="02040502050405020303" pitchFamily="18" charset="0"/>
              </a:rPr>
              <a:t>Проверка на резултати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4807" y="6139647"/>
            <a:ext cx="479816" cy="479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896" y="6139647"/>
            <a:ext cx="479816" cy="479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85" y="6139647"/>
            <a:ext cx="480180" cy="480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5" y="2045278"/>
            <a:ext cx="5227607" cy="3863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09" y="2045278"/>
            <a:ext cx="5227607" cy="3863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28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86496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rgbClr val="ED8428"/>
                </a:solidFill>
                <a:latin typeface="Georgia" panose="02040502050405020303" pitchFamily="18" charset="0"/>
              </a:rPr>
              <a:t>Въвеждане на резултати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991" y="6096515"/>
            <a:ext cx="479816" cy="479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3" y="2053085"/>
            <a:ext cx="5310651" cy="3778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15" y="2053085"/>
            <a:ext cx="5310651" cy="3778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14151" y="6096515"/>
            <a:ext cx="479816" cy="4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61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51990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rgbClr val="ED8428"/>
                </a:solidFill>
                <a:latin typeface="Georgia" panose="02040502050405020303" pitchFamily="18" charset="0"/>
              </a:rPr>
              <a:t>Други функционалности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3" y="1750461"/>
            <a:ext cx="4991472" cy="2365101"/>
          </a:xfrm>
        </p:spPr>
        <p:txBody>
          <a:bodyPr>
            <a:normAutofit/>
          </a:bodyPr>
          <a:lstStyle/>
          <a:p>
            <a:pPr>
              <a:buClr>
                <a:srgbClr val="465359"/>
              </a:buClr>
              <a:buSzPct val="100000"/>
            </a:pPr>
            <a:r>
              <a:rPr lang="bg-BG" sz="2000" dirty="0">
                <a:solidFill>
                  <a:srgbClr val="465359"/>
                </a:solidFill>
                <a:latin typeface="Georgia" panose="02040502050405020303" pitchFamily="18" charset="0"/>
              </a:rPr>
              <a:t>Създаване на клинично отделение</a:t>
            </a:r>
          </a:p>
          <a:p>
            <a:pPr>
              <a:buClr>
                <a:srgbClr val="465359"/>
              </a:buClr>
              <a:buSzPct val="100000"/>
            </a:pPr>
            <a:r>
              <a:rPr lang="bg-BG" sz="2000" dirty="0">
                <a:solidFill>
                  <a:srgbClr val="465359"/>
                </a:solidFill>
                <a:latin typeface="Georgia" panose="02040502050405020303" pitchFamily="18" charset="0"/>
              </a:rPr>
              <a:t>Управление на потребителите</a:t>
            </a:r>
          </a:p>
          <a:p>
            <a:pPr>
              <a:buClr>
                <a:srgbClr val="465359"/>
              </a:buClr>
              <a:buSzPct val="100000"/>
            </a:pPr>
            <a:r>
              <a:rPr lang="bg-BG" sz="2000" dirty="0">
                <a:solidFill>
                  <a:srgbClr val="465359"/>
                </a:solidFill>
                <a:latin typeface="Georgia" panose="02040502050405020303" pitchFamily="18" charset="0"/>
              </a:rPr>
              <a:t>Преглед на статистика</a:t>
            </a:r>
            <a:endParaRPr lang="en-GB" sz="2000" dirty="0">
              <a:solidFill>
                <a:srgbClr val="465359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30992" y="6148273"/>
            <a:ext cx="479816" cy="479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65" y="2244753"/>
            <a:ext cx="6133034" cy="3552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3" y="3743865"/>
            <a:ext cx="2053086" cy="20530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28" y="3716853"/>
            <a:ext cx="2080098" cy="20800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06" y="6148273"/>
            <a:ext cx="479816" cy="4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07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233</TotalTime>
  <Words>157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Georgia</vt:lpstr>
      <vt:lpstr>Gill Sans MT</vt:lpstr>
      <vt:lpstr>Wingdings</vt:lpstr>
      <vt:lpstr>Wingdings 2</vt:lpstr>
      <vt:lpstr>Dividend</vt:lpstr>
      <vt:lpstr>Системи за управление на медицински изследвания</vt:lpstr>
      <vt:lpstr>Предназначение на проекта</vt:lpstr>
      <vt:lpstr>потребители на приложението</vt:lpstr>
      <vt:lpstr>Регистриране и влизане в приложението</vt:lpstr>
      <vt:lpstr>Записване на час за изследване</vt:lpstr>
      <vt:lpstr>Статуси на изследванията</vt:lpstr>
      <vt:lpstr>Проверка на резултати</vt:lpstr>
      <vt:lpstr>Въвеждане на резултати</vt:lpstr>
      <vt:lpstr>Други функционалности</vt:lpstr>
      <vt:lpstr>Технологии и библиотеки</vt:lpstr>
      <vt:lpstr>Структура на проекта (layers)</vt:lpstr>
      <vt:lpstr>Въпроси</vt:lpstr>
      <vt:lpstr>Благодарим за вниманието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Antonia Todorova</dc:creator>
  <cp:lastModifiedBy>Antonia Todorova</cp:lastModifiedBy>
  <cp:revision>22</cp:revision>
  <dcterms:created xsi:type="dcterms:W3CDTF">2020-02-11T19:02:34Z</dcterms:created>
  <dcterms:modified xsi:type="dcterms:W3CDTF">2020-02-12T08:50:57Z</dcterms:modified>
</cp:coreProperties>
</file>