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0"/>
  </p:notesMasterIdLst>
  <p:handoutMasterIdLst>
    <p:handoutMasterId r:id="rId11"/>
  </p:handoutMasterIdLst>
  <p:sldIdLst>
    <p:sldId id="308" r:id="rId2"/>
    <p:sldId id="266" r:id="rId3"/>
    <p:sldId id="316" r:id="rId4"/>
    <p:sldId id="317" r:id="rId5"/>
    <p:sldId id="318" r:id="rId6"/>
    <p:sldId id="319" r:id="rId7"/>
    <p:sldId id="320" r:id="rId8"/>
    <p:sldId id="278" r:id="rId9"/>
  </p:sldIdLst>
  <p:sldSz cx="13716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C19"/>
    <a:srgbClr val="6568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 autoAdjust="0"/>
    <p:restoredTop sz="94713" autoAdjust="0"/>
  </p:normalViewPr>
  <p:slideViewPr>
    <p:cSldViewPr snapToGrid="0">
      <p:cViewPr>
        <p:scale>
          <a:sx n="86" d="100"/>
          <a:sy n="86" d="100"/>
        </p:scale>
        <p:origin x="-732" y="642"/>
      </p:cViewPr>
      <p:guideLst>
        <p:guide orient="horz" pos="32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B9D68-3D1D-42E7-A90E-E7DFA9F2884C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8A8F8-B900-4362-BC66-54BF8CA91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51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45E8A-AB68-4AE4-96E4-35EB55446AEA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EDF6-AA48-4CFF-BDD1-35EEBE09E6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2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EDF6-AA48-4CFF-BDD1-35EEBE09E6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883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3716000" cy="1028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37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2688611"/>
            <a:ext cx="13716000" cy="7687448"/>
            <a:chOff x="0" y="8787280"/>
            <a:chExt cx="46816963" cy="19680105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0" y="8787280"/>
              <a:ext cx="46816963" cy="19680105"/>
            </a:xfrm>
            <a:custGeom>
              <a:avLst/>
              <a:gdLst>
                <a:gd name="T0" fmla="*/ 0 w 3200"/>
                <a:gd name="T1" fmla="*/ 866 h 1341"/>
                <a:gd name="T2" fmla="*/ 0 w 3200"/>
                <a:gd name="T3" fmla="*/ 901 h 1341"/>
                <a:gd name="T4" fmla="*/ 3200 w 3200"/>
                <a:gd name="T5" fmla="*/ 1043 h 1341"/>
                <a:gd name="T6" fmla="*/ 3200 w 3200"/>
                <a:gd name="T7" fmla="*/ 785 h 1341"/>
                <a:gd name="T8" fmla="*/ 0 w 3200"/>
                <a:gd name="T9" fmla="*/ 866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0" h="1341">
                  <a:moveTo>
                    <a:pt x="0" y="866"/>
                  </a:moveTo>
                  <a:cubicBezTo>
                    <a:pt x="0" y="901"/>
                    <a:pt x="0" y="901"/>
                    <a:pt x="0" y="901"/>
                  </a:cubicBezTo>
                  <a:cubicBezTo>
                    <a:pt x="1318" y="262"/>
                    <a:pt x="2332" y="1341"/>
                    <a:pt x="3200" y="1043"/>
                  </a:cubicBezTo>
                  <a:cubicBezTo>
                    <a:pt x="3200" y="785"/>
                    <a:pt x="3200" y="785"/>
                    <a:pt x="3200" y="785"/>
                  </a:cubicBezTo>
                  <a:cubicBezTo>
                    <a:pt x="2332" y="1084"/>
                    <a:pt x="1106" y="0"/>
                    <a:pt x="0" y="86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27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18066281" y="15584557"/>
              <a:ext cx="28034062" cy="6921158"/>
            </a:xfrm>
            <a:custGeom>
              <a:avLst/>
              <a:gdLst>
                <a:gd name="T0" fmla="*/ 0 w 1250"/>
                <a:gd name="T1" fmla="*/ 24 h 305"/>
                <a:gd name="T2" fmla="*/ 1250 w 1250"/>
                <a:gd name="T3" fmla="*/ 186 h 305"/>
                <a:gd name="T4" fmla="*/ 0 w 1250"/>
                <a:gd name="T5" fmla="*/ 2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0" h="305">
                  <a:moveTo>
                    <a:pt x="0" y="24"/>
                  </a:moveTo>
                  <a:cubicBezTo>
                    <a:pt x="389" y="21"/>
                    <a:pt x="900" y="305"/>
                    <a:pt x="1250" y="186"/>
                  </a:cubicBezTo>
                  <a:cubicBezTo>
                    <a:pt x="856" y="265"/>
                    <a:pt x="425" y="0"/>
                    <a:pt x="0" y="24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27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8261" y="965238"/>
            <a:ext cx="4488249" cy="7908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7310" y="642073"/>
            <a:ext cx="4174715" cy="3231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28700" rtl="0" eaLnBrk="1" fontAlgn="auto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id-ID" dirty="0"/>
              <a:t>PUT YOUR GREAT SUBTITLE HERE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401943" y="9721808"/>
            <a:ext cx="49564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25" dirty="0">
                <a:solidFill>
                  <a:schemeClr val="bg1">
                    <a:lumMod val="6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2807485" y="9677649"/>
            <a:ext cx="370332" cy="41148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7A186AE-F4AD-4FA7-9F32-F8C5D3D896FE}" type="slidenum">
              <a:rPr lang="en-US" sz="1575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pPr algn="l"/>
              <a:t>‹#›</a:t>
            </a:fld>
            <a:endParaRPr lang="en-US" sz="1575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1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" y="6461383"/>
            <a:ext cx="13715999" cy="3525581"/>
          </a:xfrm>
          <a:custGeom>
            <a:avLst/>
            <a:gdLst>
              <a:gd name="connsiteX0" fmla="*/ 4977394 w 18287999"/>
              <a:gd name="connsiteY0" fmla="*/ 1274685 h 3525581"/>
              <a:gd name="connsiteX1" fmla="*/ 14354569 w 18287999"/>
              <a:gd name="connsiteY1" fmla="*/ 3516915 h 3525581"/>
              <a:gd name="connsiteX2" fmla="*/ 1452324 w 18287999"/>
              <a:gd name="connsiteY2" fmla="*/ 1956935 h 3525581"/>
              <a:gd name="connsiteX3" fmla="*/ 4977394 w 18287999"/>
              <a:gd name="connsiteY3" fmla="*/ 1274685 h 3525581"/>
              <a:gd name="connsiteX4" fmla="*/ 5739306 w 18287999"/>
              <a:gd name="connsiteY4" fmla="*/ 144522 h 3525581"/>
              <a:gd name="connsiteX5" fmla="*/ 18287999 w 18287999"/>
              <a:gd name="connsiteY5" fmla="*/ 1645930 h 3525581"/>
              <a:gd name="connsiteX6" fmla="*/ 18287999 w 18287999"/>
              <a:gd name="connsiteY6" fmla="*/ 3124974 h 3525581"/>
              <a:gd name="connsiteX7" fmla="*/ 0 w 18287999"/>
              <a:gd name="connsiteY7" fmla="*/ 2310926 h 3525581"/>
              <a:gd name="connsiteX8" fmla="*/ 0 w 18287999"/>
              <a:gd name="connsiteY8" fmla="*/ 2110281 h 3525581"/>
              <a:gd name="connsiteX9" fmla="*/ 5739306 w 18287999"/>
              <a:gd name="connsiteY9" fmla="*/ 144522 h 3525581"/>
              <a:gd name="connsiteX10" fmla="*/ 7406391 w 18287999"/>
              <a:gd name="connsiteY10" fmla="*/ 1071 h 3525581"/>
              <a:gd name="connsiteX11" fmla="*/ 18008067 w 18287999"/>
              <a:gd name="connsiteY11" fmla="*/ 1449690 h 3525581"/>
              <a:gd name="connsiteX12" fmla="*/ 7057190 w 18287999"/>
              <a:gd name="connsiteY12" fmla="*/ 13681 h 3525581"/>
              <a:gd name="connsiteX13" fmla="*/ 7406391 w 18287999"/>
              <a:gd name="connsiteY13" fmla="*/ 1071 h 35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287999" h="3525581">
                <a:moveTo>
                  <a:pt x="4977394" y="1274685"/>
                </a:moveTo>
                <a:cubicBezTo>
                  <a:pt x="8907859" y="1220438"/>
                  <a:pt x="11919971" y="3456382"/>
                  <a:pt x="14354569" y="3516915"/>
                </a:cubicBezTo>
                <a:cubicBezTo>
                  <a:pt x="10559488" y="3713204"/>
                  <a:pt x="6548429" y="495099"/>
                  <a:pt x="1452324" y="1956935"/>
                </a:cubicBezTo>
                <a:cubicBezTo>
                  <a:pt x="2704335" y="1484615"/>
                  <a:pt x="3876864" y="1289875"/>
                  <a:pt x="4977394" y="1274685"/>
                </a:cubicBezTo>
                <a:close/>
                <a:moveTo>
                  <a:pt x="5739306" y="144522"/>
                </a:moveTo>
                <a:cubicBezTo>
                  <a:pt x="10300631" y="136700"/>
                  <a:pt x="14800063" y="2851147"/>
                  <a:pt x="18287999" y="1645930"/>
                </a:cubicBezTo>
                <a:cubicBezTo>
                  <a:pt x="18287999" y="1645930"/>
                  <a:pt x="18287999" y="1645930"/>
                  <a:pt x="18287999" y="3124974"/>
                </a:cubicBezTo>
                <a:cubicBezTo>
                  <a:pt x="13327379" y="4833328"/>
                  <a:pt x="7532370" y="-1352289"/>
                  <a:pt x="0" y="2310926"/>
                </a:cubicBezTo>
                <a:cubicBezTo>
                  <a:pt x="0" y="2310926"/>
                  <a:pt x="0" y="2310926"/>
                  <a:pt x="0" y="2110281"/>
                </a:cubicBezTo>
                <a:cubicBezTo>
                  <a:pt x="1876485" y="636431"/>
                  <a:pt x="3813412" y="147825"/>
                  <a:pt x="5739306" y="144522"/>
                </a:cubicBezTo>
                <a:close/>
                <a:moveTo>
                  <a:pt x="7406391" y="1071"/>
                </a:moveTo>
                <a:cubicBezTo>
                  <a:pt x="11016162" y="-55225"/>
                  <a:pt x="14664217" y="2128082"/>
                  <a:pt x="18008067" y="1449690"/>
                </a:cubicBezTo>
                <a:cubicBezTo>
                  <a:pt x="14941821" y="2504535"/>
                  <a:pt x="10465102" y="-12912"/>
                  <a:pt x="7057190" y="13681"/>
                </a:cubicBezTo>
                <a:cubicBezTo>
                  <a:pt x="7173543" y="7033"/>
                  <a:pt x="7289947" y="2886"/>
                  <a:pt x="7406391" y="10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231536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3432490"/>
            <a:ext cx="13716000" cy="7687448"/>
            <a:chOff x="0" y="8787280"/>
            <a:chExt cx="46816963" cy="19680105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0" y="8787280"/>
              <a:ext cx="46816963" cy="19680105"/>
            </a:xfrm>
            <a:custGeom>
              <a:avLst/>
              <a:gdLst>
                <a:gd name="T0" fmla="*/ 0 w 3200"/>
                <a:gd name="T1" fmla="*/ 866 h 1341"/>
                <a:gd name="T2" fmla="*/ 0 w 3200"/>
                <a:gd name="T3" fmla="*/ 901 h 1341"/>
                <a:gd name="T4" fmla="*/ 3200 w 3200"/>
                <a:gd name="T5" fmla="*/ 1043 h 1341"/>
                <a:gd name="T6" fmla="*/ 3200 w 3200"/>
                <a:gd name="T7" fmla="*/ 785 h 1341"/>
                <a:gd name="T8" fmla="*/ 0 w 3200"/>
                <a:gd name="T9" fmla="*/ 866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0" h="1341">
                  <a:moveTo>
                    <a:pt x="0" y="866"/>
                  </a:moveTo>
                  <a:cubicBezTo>
                    <a:pt x="0" y="901"/>
                    <a:pt x="0" y="901"/>
                    <a:pt x="0" y="901"/>
                  </a:cubicBezTo>
                  <a:cubicBezTo>
                    <a:pt x="1318" y="262"/>
                    <a:pt x="2332" y="1341"/>
                    <a:pt x="3200" y="1043"/>
                  </a:cubicBezTo>
                  <a:cubicBezTo>
                    <a:pt x="3200" y="785"/>
                    <a:pt x="3200" y="785"/>
                    <a:pt x="3200" y="785"/>
                  </a:cubicBezTo>
                  <a:cubicBezTo>
                    <a:pt x="2332" y="1084"/>
                    <a:pt x="1106" y="0"/>
                    <a:pt x="0" y="86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27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18066281" y="15584557"/>
              <a:ext cx="28034062" cy="6921158"/>
            </a:xfrm>
            <a:custGeom>
              <a:avLst/>
              <a:gdLst>
                <a:gd name="T0" fmla="*/ 0 w 1250"/>
                <a:gd name="T1" fmla="*/ 24 h 305"/>
                <a:gd name="T2" fmla="*/ 1250 w 1250"/>
                <a:gd name="T3" fmla="*/ 186 h 305"/>
                <a:gd name="T4" fmla="*/ 0 w 1250"/>
                <a:gd name="T5" fmla="*/ 2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0" h="305">
                  <a:moveTo>
                    <a:pt x="0" y="24"/>
                  </a:moveTo>
                  <a:cubicBezTo>
                    <a:pt x="389" y="21"/>
                    <a:pt x="900" y="305"/>
                    <a:pt x="1250" y="186"/>
                  </a:cubicBezTo>
                  <a:cubicBezTo>
                    <a:pt x="856" y="265"/>
                    <a:pt x="425" y="0"/>
                    <a:pt x="0" y="24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27"/>
            </a:p>
          </p:txBody>
        </p:sp>
      </p:grp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8261" y="965238"/>
            <a:ext cx="4488249" cy="7908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7310" y="642073"/>
            <a:ext cx="4174715" cy="3231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028700" rtl="0" eaLnBrk="1" fontAlgn="auto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marL="257175" marR="0" lvl="0" indent="-257175" algn="l" defTabSz="1028700" rtl="0" eaLnBrk="1" fontAlgn="auto" latinLnBrk="0" hangingPunct="1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LID EST LABORUM DOLO RUMES FUGATS UNTRAS. </a:t>
            </a:r>
          </a:p>
          <a:p>
            <a:pPr lvl="0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2401943" y="9721808"/>
            <a:ext cx="49564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2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endParaRPr lang="en-US" sz="1125" dirty="0">
              <a:solidFill>
                <a:srgbClr val="A6C239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2807485" y="9677649"/>
            <a:ext cx="370332" cy="41148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7A186AE-F4AD-4FA7-9F32-F8C5D3D896FE}" type="slidenum">
              <a:rPr lang="en-US" sz="1575" smtClean="0">
                <a:latin typeface="+mj-lt"/>
              </a:rPr>
              <a:pPr algn="l"/>
              <a:t>‹#›</a:t>
            </a:fld>
            <a:endParaRPr lang="en-US" sz="1575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10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86AE-F4AD-4FA7-9F32-F8C5D3D896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26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8" r:id="rId3"/>
    <p:sldLayoutId id="2147483675" r:id="rId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036A01E8-F850-4347-BEA6-11375662A9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30" y="0"/>
            <a:ext cx="13715741" cy="10287000"/>
          </a:xfrm>
          <a:prstGeom prst="rect">
            <a:avLst/>
          </a:prstGeom>
          <a:solidFill>
            <a:schemeClr val="bg1">
              <a:alpha val="8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4" tIns="28574" rIns="28574" bIns="28574" numCol="1" spcCol="38100" rtlCol="0" anchor="ctr">
            <a:noAutofit/>
          </a:bodyPr>
          <a:lstStyle/>
          <a:p>
            <a:pPr algn="ctr" defTabSz="464314" hangingPunct="0"/>
            <a:endParaRPr lang="en-US" kern="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0751" y="4345338"/>
            <a:ext cx="7574500" cy="445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4" tIns="28574" rIns="28574" bIns="28574" numCol="1" spcCol="38100" rtlCol="0" anchor="ctr">
            <a:spAutoFit/>
          </a:bodyPr>
          <a:lstStyle/>
          <a:p>
            <a:pPr algn="ctr" defTabSz="464314" hangingPunct="0">
              <a:lnSpc>
                <a:spcPct val="70000"/>
              </a:lnSpc>
            </a:pPr>
            <a:r>
              <a:rPr lang="en-AU" sz="3600" b="1" kern="0" spc="-169" dirty="0" smtClean="0">
                <a:ln w="28575">
                  <a:noFill/>
                </a:ln>
                <a:latin typeface="Helvetica Light"/>
                <a:ea typeface="Arial" charset="0"/>
                <a:cs typeface="Arial" charset="0"/>
                <a:sym typeface="Helvetica Light"/>
              </a:rPr>
              <a:t>BATTLE OF NEIGHBORHOODS</a:t>
            </a:r>
            <a:endParaRPr lang="en-US" sz="3600" b="1" kern="0" spc="-169" dirty="0">
              <a:ln w="28575">
                <a:noFill/>
              </a:ln>
              <a:latin typeface="Helvetica Light"/>
              <a:ea typeface="Arial" charset="0"/>
              <a:cs typeface="Arial" charset="0"/>
              <a:sym typeface="Helvetica Light"/>
            </a:endParaRPr>
          </a:p>
        </p:txBody>
      </p:sp>
      <p:sp>
        <p:nvSpPr>
          <p:cNvPr id="17" name="Shape 132"/>
          <p:cNvSpPr/>
          <p:nvPr/>
        </p:nvSpPr>
        <p:spPr>
          <a:xfrm>
            <a:off x="3444844" y="5483052"/>
            <a:ext cx="68263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717" rIns="25717">
            <a:spAutoFit/>
          </a:bodyPr>
          <a:lstStyle>
            <a:lvl1pPr algn="l" defTabSz="3511296">
              <a:defRPr sz="2700">
                <a:solidFill>
                  <a:srgbClr val="94999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algn="ctr"/>
            <a:r>
              <a:rPr lang="en-AU" sz="1800" dirty="0" err="1" smtClean="0"/>
              <a:t>Towshiqul</a:t>
            </a:r>
            <a:r>
              <a:rPr lang="en-AU" sz="1800" dirty="0" smtClean="0"/>
              <a:t> Islam</a:t>
            </a:r>
            <a:endParaRPr lang="id-ID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5112984"/>
            <a:ext cx="13716000" cy="5765695"/>
            <a:chOff x="0" y="8787280"/>
            <a:chExt cx="46816963" cy="19680105"/>
          </a:xfrm>
          <a:solidFill>
            <a:schemeClr val="bg1">
              <a:lumMod val="85000"/>
            </a:schemeClr>
          </a:solidFill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0" y="8787280"/>
              <a:ext cx="46816963" cy="19680105"/>
            </a:xfrm>
            <a:custGeom>
              <a:avLst/>
              <a:gdLst>
                <a:gd name="T0" fmla="*/ 0 w 3200"/>
                <a:gd name="T1" fmla="*/ 866 h 1341"/>
                <a:gd name="T2" fmla="*/ 0 w 3200"/>
                <a:gd name="T3" fmla="*/ 901 h 1341"/>
                <a:gd name="T4" fmla="*/ 3200 w 3200"/>
                <a:gd name="T5" fmla="*/ 1043 h 1341"/>
                <a:gd name="T6" fmla="*/ 3200 w 3200"/>
                <a:gd name="T7" fmla="*/ 785 h 1341"/>
                <a:gd name="T8" fmla="*/ 0 w 3200"/>
                <a:gd name="T9" fmla="*/ 866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0" h="1341">
                  <a:moveTo>
                    <a:pt x="0" y="866"/>
                  </a:moveTo>
                  <a:cubicBezTo>
                    <a:pt x="0" y="901"/>
                    <a:pt x="0" y="901"/>
                    <a:pt x="0" y="901"/>
                  </a:cubicBezTo>
                  <a:cubicBezTo>
                    <a:pt x="1318" y="262"/>
                    <a:pt x="2332" y="1341"/>
                    <a:pt x="3200" y="1043"/>
                  </a:cubicBezTo>
                  <a:cubicBezTo>
                    <a:pt x="3200" y="785"/>
                    <a:pt x="3200" y="785"/>
                    <a:pt x="3200" y="785"/>
                  </a:cubicBezTo>
                  <a:cubicBezTo>
                    <a:pt x="2332" y="1084"/>
                    <a:pt x="1106" y="0"/>
                    <a:pt x="0" y="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8066281" y="15584557"/>
              <a:ext cx="28034062" cy="6921158"/>
            </a:xfrm>
            <a:custGeom>
              <a:avLst/>
              <a:gdLst>
                <a:gd name="T0" fmla="*/ 0 w 1250"/>
                <a:gd name="T1" fmla="*/ 24 h 305"/>
                <a:gd name="T2" fmla="*/ 1250 w 1250"/>
                <a:gd name="T3" fmla="*/ 186 h 305"/>
                <a:gd name="T4" fmla="*/ 0 w 1250"/>
                <a:gd name="T5" fmla="*/ 2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0" h="305">
                  <a:moveTo>
                    <a:pt x="0" y="24"/>
                  </a:moveTo>
                  <a:cubicBezTo>
                    <a:pt x="389" y="21"/>
                    <a:pt x="900" y="305"/>
                    <a:pt x="1250" y="186"/>
                  </a:cubicBezTo>
                  <a:cubicBezTo>
                    <a:pt x="856" y="265"/>
                    <a:pt x="425" y="0"/>
                    <a:pt x="0" y="2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31"/>
            <p:cNvSpPr>
              <a:spLocks/>
            </p:cNvSpPr>
            <p:nvPr/>
          </p:nvSpPr>
          <p:spPr bwMode="auto">
            <a:xfrm>
              <a:off x="3717924" y="15576414"/>
              <a:ext cx="33029525" cy="10023476"/>
            </a:xfrm>
            <a:custGeom>
              <a:avLst/>
              <a:gdLst>
                <a:gd name="T0" fmla="*/ 0 w 2509"/>
                <a:gd name="T1" fmla="*/ 418 h 758"/>
                <a:gd name="T2" fmla="*/ 2509 w 2509"/>
                <a:gd name="T3" fmla="*/ 720 h 758"/>
                <a:gd name="T4" fmla="*/ 0 w 2509"/>
                <a:gd name="T5" fmla="*/ 41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09" h="758">
                  <a:moveTo>
                    <a:pt x="0" y="418"/>
                  </a:moveTo>
                  <a:cubicBezTo>
                    <a:pt x="991" y="135"/>
                    <a:pt x="1771" y="758"/>
                    <a:pt x="2509" y="720"/>
                  </a:cubicBezTo>
                  <a:cubicBezTo>
                    <a:pt x="1903" y="705"/>
                    <a:pt x="1113" y="0"/>
                    <a:pt x="0" y="418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7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27422" y="5159272"/>
            <a:ext cx="8061158" cy="34289"/>
            <a:chOff x="1" y="1"/>
            <a:chExt cx="8713941" cy="236792"/>
          </a:xfrm>
        </p:grpSpPr>
        <p:sp>
          <p:nvSpPr>
            <p:cNvPr id="4" name="Rectangle 3"/>
            <p:cNvSpPr/>
            <p:nvPr/>
          </p:nvSpPr>
          <p:spPr>
            <a:xfrm>
              <a:off x="1" y="1"/>
              <a:ext cx="1452324" cy="2367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52324" y="1"/>
              <a:ext cx="1452324" cy="236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04648" y="1"/>
              <a:ext cx="1452324" cy="2367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56971" y="1"/>
              <a:ext cx="1452324" cy="2367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09295" y="1"/>
              <a:ext cx="1452324" cy="2367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61618" y="1"/>
              <a:ext cx="1452324" cy="2367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xmlns="" val="336992325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44549" y="3603154"/>
            <a:ext cx="502388" cy="5023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109" y="4294433"/>
            <a:ext cx="1090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the neighborhoods of Toronto, there are a great number of different type of venue categories, </a:t>
            </a:r>
            <a:r>
              <a:rPr lang="en-US" sz="1200" dirty="0" smtClean="0"/>
              <a:t>but if </a:t>
            </a:r>
            <a:r>
              <a:rPr lang="en-US" sz="1200" dirty="0" smtClean="0"/>
              <a:t>someone wants to know which type of venue category is more common in neighborhoods </a:t>
            </a:r>
            <a:r>
              <a:rPr lang="en-US" sz="1200" dirty="0" smtClean="0"/>
              <a:t>of Toronto </a:t>
            </a:r>
            <a:r>
              <a:rPr lang="en-US" sz="1200" dirty="0" smtClean="0"/>
              <a:t>and which will be more suitable(in business) venue categories for the stakeholders</a:t>
            </a:r>
            <a:r>
              <a:rPr lang="en-US" sz="1200" dirty="0" smtClean="0"/>
              <a:t>. Here</a:t>
            </a:r>
            <a:r>
              <a:rPr lang="en-US" sz="1200" dirty="0" smtClean="0"/>
              <a:t>, we will use clustering models to group similar type of neighborhoods having more </a:t>
            </a:r>
            <a:r>
              <a:rPr lang="en-US" sz="1200" dirty="0" smtClean="0"/>
              <a:t>common venue </a:t>
            </a:r>
            <a:r>
              <a:rPr lang="en-US" sz="1200" dirty="0" smtClean="0"/>
              <a:t>categories are similar, this will help stakeholders to make a better decision for choosing </a:t>
            </a:r>
            <a:r>
              <a:rPr lang="en-US" sz="1200" dirty="0" smtClean="0"/>
              <a:t>the best </a:t>
            </a:r>
            <a:r>
              <a:rPr lang="en-US" sz="1200" dirty="0" smtClean="0"/>
              <a:t>venue category.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1891" y="3681223"/>
            <a:ext cx="1362874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1575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4974562" y="1910373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3396" y="6154469"/>
            <a:ext cx="10860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this project, we will compare the most common venues category in the neighborhoods of Toronto</a:t>
            </a:r>
            <a:r>
              <a:rPr lang="en-US" sz="1200" dirty="0" smtClean="0"/>
              <a:t>. Since </a:t>
            </a:r>
            <a:r>
              <a:rPr lang="en-US" sz="1200" dirty="0" smtClean="0"/>
              <a:t>there are lots of venues category in neighborhoods of Toronto we will try to detect which </a:t>
            </a:r>
            <a:r>
              <a:rPr lang="en-US" sz="1200" dirty="0" smtClean="0"/>
              <a:t>type of </a:t>
            </a:r>
            <a:r>
              <a:rPr lang="en-US" sz="1200" dirty="0" smtClean="0"/>
              <a:t>venue category are more common in Neighborhoods</a:t>
            </a:r>
            <a:r>
              <a:rPr lang="en-US" sz="1200" dirty="0" smtClean="0"/>
              <a:t>. </a:t>
            </a:r>
          </a:p>
          <a:p>
            <a:endParaRPr lang="en-US" sz="1200" dirty="0" smtClean="0"/>
          </a:p>
          <a:p>
            <a:r>
              <a:rPr lang="en-US" sz="1200" dirty="0" smtClean="0"/>
              <a:t>Specifically, this report will be targeted to stakeholders interested in finding the optimal </a:t>
            </a:r>
            <a:r>
              <a:rPr lang="en-US" sz="1200" dirty="0" smtClean="0"/>
              <a:t>venue category </a:t>
            </a:r>
            <a:r>
              <a:rPr lang="en-US" sz="1200" dirty="0" smtClean="0"/>
              <a:t>and which will be more suitable(in business) venue category in the neighborhoods </a:t>
            </a:r>
            <a:r>
              <a:rPr lang="en-US" sz="1200" dirty="0" smtClean="0"/>
              <a:t>of Toronto</a:t>
            </a:r>
            <a:r>
              <a:rPr lang="en-US" sz="1200" dirty="0" smtClean="0"/>
              <a:t>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53179" y="5607361"/>
            <a:ext cx="1946367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75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Problem</a:t>
            </a:r>
            <a:endParaRPr lang="en-US" sz="1575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auto">
          <a:xfrm>
            <a:off x="940552" y="3726319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40" name="Rounded Rectangle 39"/>
          <p:cNvSpPr/>
          <p:nvPr/>
        </p:nvSpPr>
        <p:spPr>
          <a:xfrm>
            <a:off x="875769" y="5546475"/>
            <a:ext cx="502388" cy="50238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reeform 20"/>
          <p:cNvSpPr>
            <a:spLocks noEditPoints="1"/>
          </p:cNvSpPr>
          <p:nvPr/>
        </p:nvSpPr>
        <p:spPr bwMode="auto">
          <a:xfrm>
            <a:off x="973748" y="5659400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727492" y="8267872"/>
            <a:ext cx="1086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will use data science to generate a few most promising venues category based on these criteria</a:t>
            </a:r>
            <a:r>
              <a:rPr lang="en-US" sz="1200" dirty="0" smtClean="0"/>
              <a:t>. The </a:t>
            </a:r>
            <a:r>
              <a:rPr lang="en-US" sz="1200" dirty="0" smtClean="0"/>
              <a:t>advantages of venue category in each neighborhood will then be clearly expressed so that </a:t>
            </a:r>
            <a:r>
              <a:rPr lang="en-US" sz="1200" dirty="0" smtClean="0"/>
              <a:t>the best </a:t>
            </a:r>
            <a:r>
              <a:rPr lang="en-US" sz="1200" dirty="0" smtClean="0"/>
              <a:t>possible final venue can be chosen by stakeholders.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7275" y="7720764"/>
            <a:ext cx="91403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75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Interest</a:t>
            </a:r>
            <a:endParaRPr lang="en-US" sz="1575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29865" y="7659878"/>
            <a:ext cx="502388" cy="50238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894648" y="7778690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30426043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44549" y="3603154"/>
            <a:ext cx="502388" cy="5023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109" y="4294433"/>
            <a:ext cx="10902720" cy="26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Based on the definition of our problem, factors that will influence our decision are</a:t>
            </a:r>
            <a:r>
              <a:rPr lang="en-US" sz="1200" b="1" dirty="0" smtClean="0"/>
              <a:t>:</a:t>
            </a:r>
            <a:br>
              <a:rPr lang="en-US" sz="1200" b="1" dirty="0" smtClean="0"/>
            </a:br>
            <a:endParaRPr lang="en-US" sz="1200" b="1" dirty="0" smtClean="0"/>
          </a:p>
          <a:p>
            <a:r>
              <a:rPr lang="en-US" sz="1200" dirty="0" smtClean="0"/>
              <a:t>1.number of different types of venue categories in the neighborhood of Toronto</a:t>
            </a:r>
            <a:r>
              <a:rPr lang="en-US" sz="1200" dirty="0" smtClean="0"/>
              <a:t>. 2.venue </a:t>
            </a:r>
            <a:r>
              <a:rPr lang="en-US" sz="1200" dirty="0" smtClean="0"/>
              <a:t>category that is most common in the neighborhoods of Toronto</a:t>
            </a:r>
            <a:r>
              <a:rPr lang="en-US" sz="1200" dirty="0" smtClean="0"/>
              <a:t>.</a:t>
            </a:r>
          </a:p>
          <a:p>
            <a:endParaRPr lang="en-AU" sz="1125" dirty="0" smtClean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b="1" dirty="0" smtClean="0"/>
              <a:t>Following data sources will be needed for analysis of Neighborhoods of Toronto</a:t>
            </a:r>
            <a:r>
              <a:rPr lang="en-US" sz="1200" b="1" dirty="0" smtClean="0"/>
              <a:t>:</a:t>
            </a:r>
            <a:br>
              <a:rPr lang="en-US" sz="1200" b="1" dirty="0" smtClean="0"/>
            </a:br>
            <a:endParaRPr lang="en-US" sz="1200" b="1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For </a:t>
            </a:r>
            <a:r>
              <a:rPr lang="en-US" sz="1200" dirty="0" smtClean="0"/>
              <a:t>all the information we need to explore and cluster the neighborhoods in Toronto a </a:t>
            </a:r>
            <a:r>
              <a:rPr lang="en-US" sz="1200" dirty="0" smtClean="0"/>
              <a:t>Wikipedia page </a:t>
            </a:r>
            <a:r>
              <a:rPr lang="en-US" sz="1200" dirty="0" smtClean="0"/>
              <a:t>exists, here is the link: </a:t>
            </a:r>
            <a:r>
              <a:rPr lang="en-US" sz="1200" dirty="0" smtClean="0"/>
              <a:t>                               https</a:t>
            </a:r>
            <a:r>
              <a:rPr lang="en-US" sz="1200" dirty="0" smtClean="0"/>
              <a:t>://en.wikipedia.org/wiki/List_of_postal_codes_of_Canada:_M 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endParaRPr lang="en-US" sz="1200" dirty="0" smtClean="0"/>
          </a:p>
          <a:p>
            <a:r>
              <a:rPr lang="en-US" sz="1200" dirty="0" smtClean="0"/>
              <a:t>2. For scraping the table, we can simply use pandas to read the table into a pandas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3. For the geographical coordinates of each postal code, read a CSV </a:t>
            </a:r>
            <a:r>
              <a:rPr lang="en-US" sz="1200" dirty="0" smtClean="0"/>
              <a:t>file (</a:t>
            </a:r>
            <a:r>
              <a:rPr lang="en-US" sz="1200" dirty="0" smtClean="0"/>
              <a:t>link: https://cocl.us/Geospatial_data ) using pandas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4.explore the neighborhoods and segment them using Foursquare API.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1891" y="3681223"/>
            <a:ext cx="1475084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Sources</a:t>
            </a:r>
            <a:endParaRPr lang="en-US" sz="1575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9403482" y="2003616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578261" y="965238"/>
            <a:ext cx="6395416" cy="790871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Data acquisition and Cleaning</a:t>
            </a:r>
            <a:endParaRPr lang="en-US" dirty="0"/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auto">
          <a:xfrm>
            <a:off x="940552" y="3726319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39" name="Freeform 20"/>
          <p:cNvSpPr>
            <a:spLocks noEditPoints="1"/>
          </p:cNvSpPr>
          <p:nvPr/>
        </p:nvSpPr>
        <p:spPr bwMode="auto">
          <a:xfrm>
            <a:off x="973748" y="5659400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727492" y="7816175"/>
            <a:ext cx="1086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downloaded and scraped from multiple sources were combined into one table</a:t>
            </a:r>
            <a:r>
              <a:rPr lang="en-US" sz="1200" dirty="0" smtClean="0"/>
              <a:t>. When </a:t>
            </a:r>
            <a:r>
              <a:rPr lang="en-US" sz="1200" dirty="0" smtClean="0"/>
              <a:t>we scrap the table using pandas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there were a lot of Not assigned ‘borrow’ and </a:t>
            </a:r>
            <a:r>
              <a:rPr lang="en-US" sz="1200" dirty="0" smtClean="0"/>
              <a:t>a lot </a:t>
            </a:r>
            <a:r>
              <a:rPr lang="en-US" sz="1200" dirty="0" smtClean="0"/>
              <a:t>of Not assigned ‘neighborhoods’ in the table, we drop cells with a ‘borough’ that is Not assigned</a:t>
            </a:r>
            <a:r>
              <a:rPr lang="en-US" sz="1200" dirty="0" smtClean="0"/>
              <a:t>. There </a:t>
            </a:r>
            <a:r>
              <a:rPr lang="en-US" sz="1200" dirty="0" smtClean="0"/>
              <a:t>is more than one neighborhood that can exist in one postcode area. These rows will </a:t>
            </a:r>
            <a:r>
              <a:rPr lang="en-US" sz="1200" dirty="0" smtClean="0"/>
              <a:t>be combined </a:t>
            </a:r>
            <a:r>
              <a:rPr lang="en-US" sz="1200" dirty="0" smtClean="0"/>
              <a:t>into one row with the neighborhoods separated with a comma using ‘</a:t>
            </a:r>
            <a:r>
              <a:rPr lang="en-US" sz="1200" dirty="0" err="1" smtClean="0"/>
              <a:t>groupby</a:t>
            </a:r>
            <a:r>
              <a:rPr lang="en-US" sz="1200" dirty="0" smtClean="0"/>
              <a:t>’.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7275" y="726906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 Cleaning</a:t>
            </a:r>
            <a:endParaRPr lang="en-US" sz="1575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29865" y="7208181"/>
            <a:ext cx="502388" cy="50238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894648" y="7326993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xmlns="" val="30426043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9403482" y="2003616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578261" y="965238"/>
            <a:ext cx="6395416" cy="790871"/>
          </a:xfrm>
        </p:spPr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9" name="Freeform 20"/>
          <p:cNvSpPr>
            <a:spLocks noEditPoints="1"/>
          </p:cNvSpPr>
          <p:nvPr/>
        </p:nvSpPr>
        <p:spPr bwMode="auto">
          <a:xfrm>
            <a:off x="973748" y="5659400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617322" y="1778927"/>
            <a:ext cx="10860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this project, we will direct our efforts on detecting the most common venue category of </a:t>
            </a:r>
            <a:r>
              <a:rPr lang="en-US" sz="1200" dirty="0" smtClean="0"/>
              <a:t>each neighborhood </a:t>
            </a:r>
            <a:r>
              <a:rPr lang="en-US" sz="1200" dirty="0" smtClean="0"/>
              <a:t>of Toronto</a:t>
            </a:r>
            <a:r>
              <a:rPr lang="en-US" sz="1200" dirty="0" smtClean="0"/>
              <a:t>. In </a:t>
            </a:r>
            <a:r>
              <a:rPr lang="en-US" sz="1200" dirty="0" smtClean="0"/>
              <a:t>first step, we have collected the required data, using given </a:t>
            </a:r>
            <a:r>
              <a:rPr lang="en-US" sz="1200" dirty="0" err="1" smtClean="0"/>
              <a:t>wikipedia</a:t>
            </a:r>
            <a:r>
              <a:rPr lang="en-US" sz="1200" dirty="0" smtClean="0"/>
              <a:t> page link and </a:t>
            </a:r>
            <a:r>
              <a:rPr lang="en-US" sz="1200" dirty="0" smtClean="0"/>
              <a:t>geographical coordinates </a:t>
            </a:r>
            <a:r>
              <a:rPr lang="en-US" sz="1200" dirty="0" smtClean="0"/>
              <a:t>of each code using </a:t>
            </a:r>
            <a:r>
              <a:rPr lang="en-US" sz="1200" dirty="0" err="1" smtClean="0"/>
              <a:t>csv</a:t>
            </a:r>
            <a:r>
              <a:rPr lang="en-US" sz="1200" dirty="0" smtClean="0"/>
              <a:t> file. And explore the neighborhoods and segment them </a:t>
            </a:r>
            <a:r>
              <a:rPr lang="en-US" sz="1200" dirty="0" smtClean="0"/>
              <a:t>using Foursquare </a:t>
            </a:r>
            <a:r>
              <a:rPr lang="en-US" sz="1200" dirty="0" smtClean="0"/>
              <a:t>API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Second step in our analysis will be exploration of venues across different areas of Toronto. we </a:t>
            </a:r>
            <a:r>
              <a:rPr lang="en-US" sz="1200" dirty="0" smtClean="0"/>
              <a:t>will use </a:t>
            </a:r>
            <a:r>
              <a:rPr lang="en-US" sz="1200" dirty="0" smtClean="0"/>
              <a:t>Folium library to identify a few promising areas close to center with most common venues</a:t>
            </a:r>
            <a:r>
              <a:rPr lang="en-US" sz="1200" dirty="0" smtClean="0"/>
              <a:t>. In </a:t>
            </a:r>
            <a:r>
              <a:rPr lang="en-US" sz="1200" dirty="0" smtClean="0"/>
              <a:t>third and final step we will focus on most promising areas and within those create clusters </a:t>
            </a:r>
            <a:r>
              <a:rPr lang="en-US" sz="1200" dirty="0" smtClean="0"/>
              <a:t>of locations </a:t>
            </a:r>
            <a:r>
              <a:rPr lang="en-US" sz="1200" dirty="0" smtClean="0"/>
              <a:t>that meet some basic requirements established in discussion with stakeholders.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894648" y="7326993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15" name="Rounded Rectangle 14"/>
          <p:cNvSpPr/>
          <p:nvPr/>
        </p:nvSpPr>
        <p:spPr>
          <a:xfrm>
            <a:off x="734379" y="3548069"/>
            <a:ext cx="502388" cy="5023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939" y="4239348"/>
            <a:ext cx="4920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has 11 boroughs and 103 neighborhoods, the geographical coordinates of </a:t>
            </a:r>
            <a:r>
              <a:rPr lang="en-US" sz="1200" dirty="0" smtClean="0"/>
              <a:t>Toronto are </a:t>
            </a:r>
            <a:r>
              <a:rPr lang="en-US" sz="1200" dirty="0" smtClean="0"/>
              <a:t>43.653963, -79.387207. Create a map of Toronto with neighborhoods superimposed </a:t>
            </a:r>
            <a:r>
              <a:rPr lang="en-US" sz="1200" dirty="0" smtClean="0"/>
              <a:t>on top </a:t>
            </a:r>
            <a:r>
              <a:rPr lang="en-US" sz="1200" dirty="0" smtClean="0"/>
              <a:t>using Folium library and the map of Toronto will be: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11721" y="3626138"/>
            <a:ext cx="1015021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75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1575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830382" y="3671234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pic>
        <p:nvPicPr>
          <p:cNvPr id="19" name="Picture 18" descr="tornoto 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7080" y="3734717"/>
            <a:ext cx="7967432" cy="57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6043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9403482" y="2003616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20"/>
          <p:cNvSpPr>
            <a:spLocks noEditPoints="1"/>
          </p:cNvSpPr>
          <p:nvPr/>
        </p:nvSpPr>
        <p:spPr bwMode="auto">
          <a:xfrm>
            <a:off x="973748" y="5659400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617321" y="644176"/>
            <a:ext cx="1214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Now, using Foursquare API explore the neighborhoods and get the nearby venues, we can </a:t>
            </a:r>
            <a:r>
              <a:rPr lang="en-US" sz="1200" dirty="0" smtClean="0"/>
              <a:t>see Here </a:t>
            </a:r>
            <a:r>
              <a:rPr lang="en-US" sz="1200" dirty="0" smtClean="0"/>
              <a:t>that for the same Neighborhood ‘ </a:t>
            </a:r>
            <a:r>
              <a:rPr lang="en-US" sz="1200" dirty="0" err="1" smtClean="0"/>
              <a:t>Guildwood</a:t>
            </a:r>
            <a:r>
              <a:rPr lang="en-US" sz="1200" dirty="0" smtClean="0"/>
              <a:t>, Morningside, West Hill ’ in row 2, 3, 4 </a:t>
            </a:r>
            <a:r>
              <a:rPr lang="en-US" sz="1200" dirty="0" smtClean="0"/>
              <a:t>have different </a:t>
            </a:r>
            <a:r>
              <a:rPr lang="en-US" sz="1200" dirty="0" smtClean="0"/>
              <a:t>venues, so we group these rows by Neighborhood using ‘</a:t>
            </a:r>
            <a:r>
              <a:rPr lang="en-US" sz="1200" dirty="0" err="1" smtClean="0"/>
              <a:t>groupby</a:t>
            </a:r>
            <a:r>
              <a:rPr lang="en-US" sz="1200" dirty="0" smtClean="0"/>
              <a:t>’.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894648" y="7326993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pic>
        <p:nvPicPr>
          <p:cNvPr id="13" name="Picture 12" descr="code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30951"/>
            <a:ext cx="13716000" cy="23165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1586" y="3991468"/>
            <a:ext cx="121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Now create the new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and display the top 10 venues for each neighborhood and in </a:t>
            </a:r>
            <a:r>
              <a:rPr lang="en-US" sz="1200" dirty="0" smtClean="0"/>
              <a:t>the following </a:t>
            </a:r>
            <a:r>
              <a:rPr lang="en-US" sz="1200" dirty="0" smtClean="0"/>
              <a:t>table, neighborhoods Albion </a:t>
            </a:r>
            <a:r>
              <a:rPr lang="en-US" sz="1200" dirty="0" err="1" smtClean="0"/>
              <a:t>Gardens,Beaumond</a:t>
            </a:r>
            <a:r>
              <a:rPr lang="en-US" sz="1200" dirty="0" smtClean="0"/>
              <a:t> </a:t>
            </a:r>
            <a:r>
              <a:rPr lang="en-US" sz="1200" dirty="0" err="1" smtClean="0"/>
              <a:t>Heights,Humbergate</a:t>
            </a:r>
            <a:r>
              <a:rPr lang="en-US" sz="1200" dirty="0" smtClean="0"/>
              <a:t> in row 3 have </a:t>
            </a:r>
            <a:r>
              <a:rPr lang="en-US" sz="1200" dirty="0" smtClean="0"/>
              <a:t>same 1st </a:t>
            </a:r>
            <a:r>
              <a:rPr lang="en-US" sz="1200" dirty="0" smtClean="0"/>
              <a:t>most common venues, 2nd most common venue up to 10th most common venues, so there </a:t>
            </a:r>
            <a:r>
              <a:rPr lang="en-US" sz="1200" dirty="0" smtClean="0"/>
              <a:t>are different </a:t>
            </a:r>
            <a:r>
              <a:rPr lang="en-US" sz="1200" dirty="0" smtClean="0"/>
              <a:t>neighborhoods have same 1st most common venues, 2nd most common venue up to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most </a:t>
            </a:r>
            <a:r>
              <a:rPr lang="en-US" sz="1200" dirty="0" smtClean="0"/>
              <a:t>common venues.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19" descr="code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188244"/>
            <a:ext cx="13716000" cy="15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6043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9403482" y="2003616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20"/>
          <p:cNvSpPr>
            <a:spLocks noEditPoints="1"/>
          </p:cNvSpPr>
          <p:nvPr/>
        </p:nvSpPr>
        <p:spPr bwMode="auto">
          <a:xfrm>
            <a:off x="973748" y="5659400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617321" y="644176"/>
            <a:ext cx="1214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Clustering Models </a:t>
            </a:r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1200" dirty="0" smtClean="0"/>
              <a:t>Here we have to group similar type venue categories so, we have used K-means clustering </a:t>
            </a:r>
            <a:r>
              <a:rPr lang="en-US" sz="1200" dirty="0" smtClean="0"/>
              <a:t>models to </a:t>
            </a:r>
            <a:r>
              <a:rPr lang="en-US" sz="1200" dirty="0" smtClean="0"/>
              <a:t>cluster similar types of venues. We have Taken k=3 (where k is number of cluster) for </a:t>
            </a:r>
            <a:r>
              <a:rPr lang="en-US" sz="1200" dirty="0" smtClean="0"/>
              <a:t>cluster analysis </a:t>
            </a:r>
            <a:r>
              <a:rPr lang="en-US" sz="1200" dirty="0" smtClean="0"/>
              <a:t>and the table are: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894648" y="7326993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pic>
        <p:nvPicPr>
          <p:cNvPr id="10" name="Picture 9" descr="code 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44470"/>
            <a:ext cx="13716000" cy="1533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4637" y="3506726"/>
            <a:ext cx="121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Finally, let's visualize the resulting clusters. Same color shows the same type of cluster, cluster </a:t>
            </a:r>
            <a:r>
              <a:rPr lang="en-US" sz="1200" dirty="0" smtClean="0"/>
              <a:t>1 of </a:t>
            </a:r>
            <a:r>
              <a:rPr lang="en-US" sz="1200" dirty="0" smtClean="0"/>
              <a:t>red color, cluster 2 of blue color and cluster 3 of yellow color. Here, after visualizing the </a:t>
            </a:r>
            <a:r>
              <a:rPr lang="en-US" sz="1200" dirty="0" smtClean="0"/>
              <a:t>map We </a:t>
            </a:r>
            <a:r>
              <a:rPr lang="en-US" sz="1200" dirty="0" smtClean="0"/>
              <a:t>analyze that cluster 1 is smaller than cluster 2 and cluster 3, cluster 2 is larger than cluster </a:t>
            </a:r>
            <a:r>
              <a:rPr lang="en-US" sz="1200" dirty="0" smtClean="0"/>
              <a:t>1 and </a:t>
            </a:r>
            <a:r>
              <a:rPr lang="en-US" sz="1200" dirty="0" smtClean="0"/>
              <a:t>cluster 3, and cluster 3 is larger than cluster 1 and smaller than cluster 2.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 descr="ma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1499" y="4208443"/>
            <a:ext cx="9748263" cy="47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6043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9403482" y="2003616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Freeform 20"/>
          <p:cNvSpPr>
            <a:spLocks noEditPoints="1"/>
          </p:cNvSpPr>
          <p:nvPr/>
        </p:nvSpPr>
        <p:spPr bwMode="auto">
          <a:xfrm>
            <a:off x="973748" y="5659400"/>
            <a:ext cx="265357" cy="265995"/>
          </a:xfrm>
          <a:custGeom>
            <a:avLst/>
            <a:gdLst>
              <a:gd name="T0" fmla="*/ 42 w 176"/>
              <a:gd name="T1" fmla="*/ 117 h 176"/>
              <a:gd name="T2" fmla="*/ 59 w 176"/>
              <a:gd name="T3" fmla="*/ 134 h 176"/>
              <a:gd name="T4" fmla="*/ 55 w 176"/>
              <a:gd name="T5" fmla="*/ 139 h 176"/>
              <a:gd name="T6" fmla="*/ 21 w 176"/>
              <a:gd name="T7" fmla="*/ 155 h 176"/>
              <a:gd name="T8" fmla="*/ 37 w 176"/>
              <a:gd name="T9" fmla="*/ 120 h 176"/>
              <a:gd name="T10" fmla="*/ 42 w 176"/>
              <a:gd name="T11" fmla="*/ 117 h 176"/>
              <a:gd name="T12" fmla="*/ 41 w 176"/>
              <a:gd name="T13" fmla="*/ 98 h 176"/>
              <a:gd name="T14" fmla="*/ 48 w 176"/>
              <a:gd name="T15" fmla="*/ 91 h 176"/>
              <a:gd name="T16" fmla="*/ 64 w 176"/>
              <a:gd name="T17" fmla="*/ 63 h 176"/>
              <a:gd name="T18" fmla="*/ 30 w 176"/>
              <a:gd name="T19" fmla="*/ 68 h 176"/>
              <a:gd name="T20" fmla="*/ 0 w 176"/>
              <a:gd name="T21" fmla="*/ 97 h 176"/>
              <a:gd name="T22" fmla="*/ 25 w 176"/>
              <a:gd name="T23" fmla="*/ 93 h 176"/>
              <a:gd name="T24" fmla="*/ 41 w 176"/>
              <a:gd name="T25" fmla="*/ 98 h 176"/>
              <a:gd name="T26" fmla="*/ 41 w 176"/>
              <a:gd name="T27" fmla="*/ 107 h 176"/>
              <a:gd name="T28" fmla="*/ 68 w 176"/>
              <a:gd name="T29" fmla="*/ 134 h 176"/>
              <a:gd name="T30" fmla="*/ 77 w 176"/>
              <a:gd name="T31" fmla="*/ 126 h 176"/>
              <a:gd name="T32" fmla="*/ 50 w 176"/>
              <a:gd name="T33" fmla="*/ 99 h 176"/>
              <a:gd name="T34" fmla="*/ 41 w 176"/>
              <a:gd name="T35" fmla="*/ 107 h 176"/>
              <a:gd name="T36" fmla="*/ 176 w 176"/>
              <a:gd name="T37" fmla="*/ 0 h 176"/>
              <a:gd name="T38" fmla="*/ 163 w 176"/>
              <a:gd name="T39" fmla="*/ 56 h 176"/>
              <a:gd name="T40" fmla="*/ 153 w 176"/>
              <a:gd name="T41" fmla="*/ 70 h 176"/>
              <a:gd name="T42" fmla="*/ 129 w 176"/>
              <a:gd name="T43" fmla="*/ 90 h 176"/>
              <a:gd name="T44" fmla="*/ 84 w 176"/>
              <a:gd name="T45" fmla="*/ 122 h 176"/>
              <a:gd name="T46" fmla="*/ 54 w 176"/>
              <a:gd name="T47" fmla="*/ 92 h 176"/>
              <a:gd name="T48" fmla="*/ 85 w 176"/>
              <a:gd name="T49" fmla="*/ 46 h 176"/>
              <a:gd name="T50" fmla="*/ 105 w 176"/>
              <a:gd name="T51" fmla="*/ 22 h 176"/>
              <a:gd name="T52" fmla="*/ 119 w 176"/>
              <a:gd name="T53" fmla="*/ 13 h 176"/>
              <a:gd name="T54" fmla="*/ 176 w 176"/>
              <a:gd name="T55" fmla="*/ 0 h 176"/>
              <a:gd name="T56" fmla="*/ 152 w 176"/>
              <a:gd name="T57" fmla="*/ 58 h 176"/>
              <a:gd name="T58" fmla="*/ 118 w 176"/>
              <a:gd name="T59" fmla="*/ 24 h 176"/>
              <a:gd name="T60" fmla="*/ 112 w 176"/>
              <a:gd name="T61" fmla="*/ 29 h 176"/>
              <a:gd name="T62" fmla="*/ 97 w 176"/>
              <a:gd name="T63" fmla="*/ 45 h 176"/>
              <a:gd name="T64" fmla="*/ 130 w 176"/>
              <a:gd name="T65" fmla="*/ 78 h 176"/>
              <a:gd name="T66" fmla="*/ 147 w 176"/>
              <a:gd name="T67" fmla="*/ 64 h 176"/>
              <a:gd name="T68" fmla="*/ 152 w 176"/>
              <a:gd name="T69" fmla="*/ 58 h 176"/>
              <a:gd name="T70" fmla="*/ 117 w 176"/>
              <a:gd name="T71" fmla="*/ 58 h 176"/>
              <a:gd name="T72" fmla="*/ 131 w 176"/>
              <a:gd name="T73" fmla="*/ 58 h 176"/>
              <a:gd name="T74" fmla="*/ 131 w 176"/>
              <a:gd name="T75" fmla="*/ 45 h 176"/>
              <a:gd name="T76" fmla="*/ 117 w 176"/>
              <a:gd name="T77" fmla="*/ 45 h 176"/>
              <a:gd name="T78" fmla="*/ 117 w 176"/>
              <a:gd name="T79" fmla="*/ 58 h 176"/>
              <a:gd name="T80" fmla="*/ 85 w 176"/>
              <a:gd name="T81" fmla="*/ 128 h 176"/>
              <a:gd name="T82" fmla="*/ 77 w 176"/>
              <a:gd name="T83" fmla="*/ 135 h 176"/>
              <a:gd name="T84" fmla="*/ 83 w 176"/>
              <a:gd name="T85" fmla="*/ 151 h 176"/>
              <a:gd name="T86" fmla="*/ 78 w 176"/>
              <a:gd name="T87" fmla="*/ 176 h 176"/>
              <a:gd name="T88" fmla="*/ 108 w 176"/>
              <a:gd name="T89" fmla="*/ 146 h 176"/>
              <a:gd name="T90" fmla="*/ 112 w 176"/>
              <a:gd name="T91" fmla="*/ 112 h 176"/>
              <a:gd name="T92" fmla="*/ 85 w 176"/>
              <a:gd name="T9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42" y="117"/>
                </a:moveTo>
                <a:cubicBezTo>
                  <a:pt x="59" y="134"/>
                  <a:pt x="59" y="134"/>
                  <a:pt x="59" y="134"/>
                </a:cubicBezTo>
                <a:cubicBezTo>
                  <a:pt x="58" y="135"/>
                  <a:pt x="57" y="137"/>
                  <a:pt x="55" y="139"/>
                </a:cubicBezTo>
                <a:cubicBezTo>
                  <a:pt x="50" y="144"/>
                  <a:pt x="21" y="155"/>
                  <a:pt x="21" y="155"/>
                </a:cubicBezTo>
                <a:cubicBezTo>
                  <a:pt x="21" y="155"/>
                  <a:pt x="31" y="126"/>
                  <a:pt x="37" y="120"/>
                </a:cubicBezTo>
                <a:cubicBezTo>
                  <a:pt x="38" y="119"/>
                  <a:pt x="40" y="117"/>
                  <a:pt x="42" y="117"/>
                </a:cubicBezTo>
                <a:close/>
                <a:moveTo>
                  <a:pt x="41" y="98"/>
                </a:moveTo>
                <a:cubicBezTo>
                  <a:pt x="48" y="91"/>
                  <a:pt x="48" y="91"/>
                  <a:pt x="48" y="91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3"/>
                  <a:pt x="34" y="63"/>
                  <a:pt x="30" y="68"/>
                </a:cubicBezTo>
                <a:cubicBezTo>
                  <a:pt x="25" y="72"/>
                  <a:pt x="0" y="97"/>
                  <a:pt x="0" y="97"/>
                </a:cubicBezTo>
                <a:cubicBezTo>
                  <a:pt x="0" y="97"/>
                  <a:pt x="15" y="90"/>
                  <a:pt x="25" y="93"/>
                </a:cubicBezTo>
                <a:cubicBezTo>
                  <a:pt x="31" y="95"/>
                  <a:pt x="41" y="98"/>
                  <a:pt x="41" y="98"/>
                </a:cubicBezTo>
                <a:close/>
                <a:moveTo>
                  <a:pt x="41" y="107"/>
                </a:moveTo>
                <a:cubicBezTo>
                  <a:pt x="68" y="134"/>
                  <a:pt x="68" y="134"/>
                  <a:pt x="68" y="13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50" y="99"/>
                  <a:pt x="50" y="99"/>
                  <a:pt x="50" y="99"/>
                </a:cubicBezTo>
                <a:lnTo>
                  <a:pt x="41" y="107"/>
                </a:lnTo>
                <a:close/>
                <a:moveTo>
                  <a:pt x="176" y="0"/>
                </a:moveTo>
                <a:cubicBezTo>
                  <a:pt x="176" y="0"/>
                  <a:pt x="174" y="33"/>
                  <a:pt x="163" y="56"/>
                </a:cubicBezTo>
                <a:cubicBezTo>
                  <a:pt x="160" y="62"/>
                  <a:pt x="157" y="66"/>
                  <a:pt x="153" y="70"/>
                </a:cubicBezTo>
                <a:cubicBezTo>
                  <a:pt x="147" y="76"/>
                  <a:pt x="139" y="83"/>
                  <a:pt x="129" y="90"/>
                </a:cubicBezTo>
                <a:cubicBezTo>
                  <a:pt x="108" y="106"/>
                  <a:pt x="84" y="122"/>
                  <a:pt x="84" y="12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92"/>
                  <a:pt x="69" y="68"/>
                  <a:pt x="85" y="46"/>
                </a:cubicBezTo>
                <a:cubicBezTo>
                  <a:pt x="92" y="37"/>
                  <a:pt x="99" y="28"/>
                  <a:pt x="105" y="22"/>
                </a:cubicBezTo>
                <a:cubicBezTo>
                  <a:pt x="109" y="18"/>
                  <a:pt x="114" y="15"/>
                  <a:pt x="119" y="13"/>
                </a:cubicBezTo>
                <a:cubicBezTo>
                  <a:pt x="143" y="1"/>
                  <a:pt x="176" y="0"/>
                  <a:pt x="176" y="0"/>
                </a:cubicBezTo>
                <a:close/>
                <a:moveTo>
                  <a:pt x="152" y="58"/>
                </a:moveTo>
                <a:cubicBezTo>
                  <a:pt x="118" y="24"/>
                  <a:pt x="118" y="24"/>
                  <a:pt x="118" y="24"/>
                </a:cubicBezTo>
                <a:cubicBezTo>
                  <a:pt x="115" y="25"/>
                  <a:pt x="113" y="27"/>
                  <a:pt x="112" y="29"/>
                </a:cubicBezTo>
                <a:cubicBezTo>
                  <a:pt x="108" y="33"/>
                  <a:pt x="103" y="38"/>
                  <a:pt x="97" y="45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7" y="73"/>
                  <a:pt x="143" y="68"/>
                  <a:pt x="147" y="64"/>
                </a:cubicBezTo>
                <a:cubicBezTo>
                  <a:pt x="149" y="62"/>
                  <a:pt x="150" y="60"/>
                  <a:pt x="152" y="58"/>
                </a:cubicBezTo>
                <a:close/>
                <a:moveTo>
                  <a:pt x="117" y="58"/>
                </a:moveTo>
                <a:cubicBezTo>
                  <a:pt x="121" y="62"/>
                  <a:pt x="127" y="62"/>
                  <a:pt x="131" y="58"/>
                </a:cubicBezTo>
                <a:cubicBezTo>
                  <a:pt x="134" y="55"/>
                  <a:pt x="134" y="49"/>
                  <a:pt x="131" y="45"/>
                </a:cubicBezTo>
                <a:cubicBezTo>
                  <a:pt x="127" y="41"/>
                  <a:pt x="121" y="41"/>
                  <a:pt x="117" y="45"/>
                </a:cubicBezTo>
                <a:cubicBezTo>
                  <a:pt x="114" y="49"/>
                  <a:pt x="114" y="55"/>
                  <a:pt x="117" y="58"/>
                </a:cubicBezTo>
                <a:close/>
                <a:moveTo>
                  <a:pt x="85" y="128"/>
                </a:moveTo>
                <a:cubicBezTo>
                  <a:pt x="77" y="135"/>
                  <a:pt x="77" y="135"/>
                  <a:pt x="77" y="135"/>
                </a:cubicBezTo>
                <a:cubicBezTo>
                  <a:pt x="77" y="135"/>
                  <a:pt x="81" y="145"/>
                  <a:pt x="83" y="151"/>
                </a:cubicBezTo>
                <a:cubicBezTo>
                  <a:pt x="86" y="161"/>
                  <a:pt x="78" y="176"/>
                  <a:pt x="78" y="176"/>
                </a:cubicBezTo>
                <a:cubicBezTo>
                  <a:pt x="78" y="176"/>
                  <a:pt x="104" y="150"/>
                  <a:pt x="108" y="146"/>
                </a:cubicBezTo>
                <a:cubicBezTo>
                  <a:pt x="112" y="141"/>
                  <a:pt x="112" y="112"/>
                  <a:pt x="112" y="112"/>
                </a:cubicBezTo>
                <a:lnTo>
                  <a:pt x="8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TextBox 40"/>
          <p:cNvSpPr txBox="1"/>
          <p:nvPr/>
        </p:nvSpPr>
        <p:spPr>
          <a:xfrm>
            <a:off x="617321" y="644176"/>
            <a:ext cx="1214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cluster 1, we have analyzed that the 1st most common venue category is Baseball Field.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894648" y="7326993"/>
            <a:ext cx="351896" cy="264722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11" name="TextBox 10"/>
          <p:cNvSpPr txBox="1"/>
          <p:nvPr/>
        </p:nvSpPr>
        <p:spPr>
          <a:xfrm>
            <a:off x="714637" y="3506726"/>
            <a:ext cx="12140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Finally, let's visualize the resulting clusters. Same color shows the same type of cluster, cluster </a:t>
            </a:r>
            <a:r>
              <a:rPr lang="en-US" sz="1200" dirty="0" smtClean="0"/>
              <a:t>1 of </a:t>
            </a:r>
            <a:r>
              <a:rPr lang="en-US" sz="1200" dirty="0" smtClean="0"/>
              <a:t>red color, cluster 2 of blue color and cluster 3 of yellow color. Here, after visualizing the </a:t>
            </a:r>
            <a:r>
              <a:rPr lang="en-US" sz="1200" dirty="0" smtClean="0"/>
              <a:t>map We </a:t>
            </a:r>
            <a:r>
              <a:rPr lang="en-US" sz="1200" dirty="0" smtClean="0"/>
              <a:t>analyze that cluster 1 is smaller than cluster 2 and cluster 3, cluster 2 is larger than cluster </a:t>
            </a:r>
            <a:r>
              <a:rPr lang="en-US" sz="1200" dirty="0" smtClean="0"/>
              <a:t>1 and </a:t>
            </a:r>
            <a:r>
              <a:rPr lang="en-US" sz="1200" dirty="0" smtClean="0"/>
              <a:t>cluster 3, and cluster 3 is larger than cluster 1 and smaller than cluster 2.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 descr="code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" y="1008482"/>
            <a:ext cx="13687425" cy="487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1586" y="5368576"/>
            <a:ext cx="1214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cluster 2, we have analyzed that the 1st most common venue category is Fast Food Restaurant</a:t>
            </a:r>
            <a:r>
              <a:rPr lang="en-US" sz="1200" dirty="0" smtClean="0"/>
              <a:t>, Coffee </a:t>
            </a:r>
            <a:r>
              <a:rPr lang="en-US" sz="1200" dirty="0" smtClean="0"/>
              <a:t>Shop, Pizza Place.</a:t>
            </a:r>
            <a:endParaRPr lang="en-US" sz="1125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cod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24496"/>
            <a:ext cx="13716000" cy="43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6043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16096" y="1871244"/>
            <a:ext cx="12702449" cy="3520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8575" tIns="28575" rIns="28575" bIns="28575" anchor="ctr">
            <a:spAutoFit/>
          </a:bodyPr>
          <a:lstStyle>
            <a:lvl1pPr algn="l">
              <a:lnSpc>
                <a:spcPct val="150000"/>
              </a:lnSpc>
              <a:defRPr sz="2600" cap="none">
                <a:solidFill>
                  <a:srgbClr val="71717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Our analysis shows that although there is a great number of different types of venue category </a:t>
            </a:r>
            <a:r>
              <a:rPr lang="en-US" sz="1200" dirty="0" smtClean="0">
                <a:solidFill>
                  <a:schemeClr val="tx1"/>
                </a:solidFill>
              </a:rPr>
              <a:t>in neighborhoods </a:t>
            </a:r>
            <a:r>
              <a:rPr lang="en-US" sz="1200" dirty="0" smtClean="0">
                <a:solidFill>
                  <a:schemeClr val="tx1"/>
                </a:solidFill>
              </a:rPr>
              <a:t>of Toronto, In this project, we have direct our efforts on detecting the most </a:t>
            </a:r>
            <a:r>
              <a:rPr lang="en-US" sz="1200" dirty="0" smtClean="0">
                <a:solidFill>
                  <a:schemeClr val="tx1"/>
                </a:solidFill>
              </a:rPr>
              <a:t>common venue </a:t>
            </a:r>
            <a:r>
              <a:rPr lang="en-US" sz="1200" dirty="0" smtClean="0">
                <a:solidFill>
                  <a:schemeClr val="tx1"/>
                </a:solidFill>
              </a:rPr>
              <a:t>category of each neighborhood of Toronto.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For Neighborhood Borrow ‘Scarborough’ most common venue category is ‘Fast Food Restaurant’.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For Neighborhood Borrow ‘</a:t>
            </a:r>
            <a:r>
              <a:rPr lang="en-US" sz="1100" b="1" dirty="0" err="1" smtClean="0">
                <a:solidFill>
                  <a:schemeClr val="tx1"/>
                </a:solidFill>
              </a:rPr>
              <a:t>Etobicoke</a:t>
            </a:r>
            <a:r>
              <a:rPr lang="en-US" sz="1100" b="1" dirty="0" smtClean="0">
                <a:solidFill>
                  <a:schemeClr val="tx1"/>
                </a:solidFill>
              </a:rPr>
              <a:t>’ most common venue category is ‘Pizza Place Store’.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For Neighborhood Borrow ‘East Toronto’ most common venue category is ‘Coffee Shop’.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For Neighborhood Borrow ‘Central Toronto’ most common venue category is Gym’.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For Neighborhood Borrow ‘Downtown Toronto’ most common venue category is ‘Coffee Shop’.</a:t>
            </a:r>
          </a:p>
          <a:p>
            <a:r>
              <a:rPr lang="en-US" sz="1100" b="1" dirty="0" smtClean="0">
                <a:solidFill>
                  <a:schemeClr val="tx1"/>
                </a:solidFill>
              </a:rPr>
              <a:t>For Neighborhood Borrow ‘North York’ most common venue category are ‘Baseball Field’, ‘</a:t>
            </a:r>
            <a:r>
              <a:rPr lang="en-US" sz="1100" b="1" dirty="0" smtClean="0">
                <a:solidFill>
                  <a:schemeClr val="tx1"/>
                </a:solidFill>
              </a:rPr>
              <a:t>Grocery Store</a:t>
            </a:r>
            <a:r>
              <a:rPr lang="en-US" sz="1100" b="1" dirty="0" smtClean="0">
                <a:solidFill>
                  <a:schemeClr val="tx1"/>
                </a:solidFill>
              </a:rPr>
              <a:t>’, ‘Park’.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We have seen that the 1st most common venue category in cluster 1 is Baseball Field, in cluster </a:t>
            </a:r>
            <a:r>
              <a:rPr lang="en-US" sz="1200" dirty="0" smtClean="0">
                <a:solidFill>
                  <a:schemeClr val="tx1"/>
                </a:solidFill>
              </a:rPr>
              <a:t>2 are </a:t>
            </a:r>
            <a:r>
              <a:rPr lang="en-US" sz="1200" dirty="0" smtClean="0">
                <a:solidFill>
                  <a:schemeClr val="tx1"/>
                </a:solidFill>
              </a:rPr>
              <a:t>Fast Food Restaurant, Coffee Shop, Pizza Place, and in cluster 3 is Park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We have collected the required data, using a given Wikipedia page link and </a:t>
            </a:r>
            <a:r>
              <a:rPr lang="en-US" sz="1200" dirty="0" smtClean="0">
                <a:solidFill>
                  <a:schemeClr val="tx1"/>
                </a:solidFill>
              </a:rPr>
              <a:t>geographical coordinates </a:t>
            </a:r>
            <a:r>
              <a:rPr lang="en-US" sz="1200" dirty="0" smtClean="0">
                <a:solidFill>
                  <a:schemeClr val="tx1"/>
                </a:solidFill>
              </a:rPr>
              <a:t>of each code using </a:t>
            </a:r>
            <a:r>
              <a:rPr lang="en-US" sz="1200" dirty="0" err="1" smtClean="0">
                <a:solidFill>
                  <a:schemeClr val="tx1"/>
                </a:solidFill>
              </a:rPr>
              <a:t>csv</a:t>
            </a:r>
            <a:r>
              <a:rPr lang="en-US" sz="1200" dirty="0" smtClean="0">
                <a:solidFill>
                  <a:schemeClr val="tx1"/>
                </a:solidFill>
              </a:rPr>
              <a:t> file. And explored the neighborhoods and segment them </a:t>
            </a:r>
            <a:r>
              <a:rPr lang="en-US" sz="1200" dirty="0" smtClean="0">
                <a:solidFill>
                  <a:schemeClr val="tx1"/>
                </a:solidFill>
              </a:rPr>
              <a:t>using Foursquare </a:t>
            </a:r>
            <a:r>
              <a:rPr lang="en-US" sz="1200" dirty="0" smtClean="0">
                <a:solidFill>
                  <a:schemeClr val="tx1"/>
                </a:solidFill>
              </a:rPr>
              <a:t>API. And we have explored the venues across different areas of Toronto</a:t>
            </a:r>
            <a:r>
              <a:rPr lang="en-US" sz="1200" dirty="0" smtClean="0">
                <a:solidFill>
                  <a:schemeClr val="tx1"/>
                </a:solidFill>
              </a:rPr>
              <a:t>. After </a:t>
            </a:r>
            <a:r>
              <a:rPr lang="en-US" sz="1200" dirty="0" smtClean="0">
                <a:solidFill>
                  <a:schemeClr val="tx1"/>
                </a:solidFill>
              </a:rPr>
              <a:t>creating the </a:t>
            </a:r>
            <a:r>
              <a:rPr lang="en-US" sz="1200" dirty="0" err="1" smtClean="0">
                <a:solidFill>
                  <a:schemeClr val="tx1"/>
                </a:solidFill>
              </a:rPr>
              <a:t>dataframe</a:t>
            </a:r>
            <a:r>
              <a:rPr lang="en-US" sz="1200" dirty="0" smtClean="0">
                <a:solidFill>
                  <a:schemeClr val="tx1"/>
                </a:solidFill>
              </a:rPr>
              <a:t> to display the top 10 venues for each neighborhood, we have </a:t>
            </a:r>
            <a:r>
              <a:rPr lang="en-US" sz="1200" dirty="0" smtClean="0">
                <a:solidFill>
                  <a:schemeClr val="tx1"/>
                </a:solidFill>
              </a:rPr>
              <a:t>analyzed that </a:t>
            </a:r>
            <a:r>
              <a:rPr lang="en-US" sz="1200" dirty="0" smtClean="0">
                <a:solidFill>
                  <a:schemeClr val="tx1"/>
                </a:solidFill>
              </a:rPr>
              <a:t>there are different neighborhoods in the same row have the same 1st most common venues</a:t>
            </a:r>
            <a:r>
              <a:rPr lang="en-US" sz="1200" dirty="0" smtClean="0">
                <a:solidFill>
                  <a:schemeClr val="tx1"/>
                </a:solidFill>
              </a:rPr>
              <a:t>, 2nd </a:t>
            </a:r>
            <a:r>
              <a:rPr lang="en-US" sz="1200" dirty="0" smtClean="0">
                <a:solidFill>
                  <a:schemeClr val="tx1"/>
                </a:solidFill>
              </a:rPr>
              <a:t>most common venue up to 10th most common venues.</a:t>
            </a:r>
            <a:endParaRPr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59"/>
          <p:cNvSpPr/>
          <p:nvPr/>
        </p:nvSpPr>
        <p:spPr>
          <a:xfrm>
            <a:off x="681753" y="0"/>
            <a:ext cx="10753755" cy="189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>
            <a:normAutofit/>
          </a:bodyPr>
          <a:lstStyle/>
          <a:p>
            <a:pPr>
              <a:defRPr sz="10000" cap="none">
                <a:latin typeface="+mn-lt"/>
                <a:ea typeface="+mn-ea"/>
                <a:cs typeface="+mn-cs"/>
                <a:sym typeface="Sk-Modernist"/>
              </a:defRPr>
            </a:pPr>
            <a:r>
              <a:rPr lang="en-US" sz="4800" b="1" dirty="0" smtClean="0">
                <a:sym typeface="Sk-Modernist"/>
              </a:rPr>
              <a:t>Results and Discussion</a:t>
            </a:r>
            <a:endParaRPr sz="4800" dirty="0">
              <a:latin typeface="+mj-lt"/>
            </a:endParaRPr>
          </a:p>
        </p:txBody>
      </p:sp>
      <p:sp>
        <p:nvSpPr>
          <p:cNvPr id="7" name="Shape 59"/>
          <p:cNvSpPr/>
          <p:nvPr/>
        </p:nvSpPr>
        <p:spPr>
          <a:xfrm>
            <a:off x="692769" y="5752415"/>
            <a:ext cx="10346131" cy="54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>
            <a:normAutofit fontScale="77500" lnSpcReduction="20000"/>
          </a:bodyPr>
          <a:lstStyle/>
          <a:p>
            <a:pPr>
              <a:defRPr sz="10000" cap="none">
                <a:latin typeface="+mn-lt"/>
                <a:ea typeface="+mn-ea"/>
                <a:cs typeface="+mn-cs"/>
                <a:sym typeface="Sk-Modernist"/>
              </a:defRPr>
            </a:pPr>
            <a:r>
              <a:rPr lang="en-US" sz="4800" b="1" dirty="0" smtClean="0">
                <a:sym typeface="Sk-Modernist"/>
              </a:rPr>
              <a:t>Conclusion</a:t>
            </a:r>
            <a:endParaRPr sz="4800" dirty="0">
              <a:latin typeface="+mj-lt"/>
            </a:endParaRPr>
          </a:p>
        </p:txBody>
      </p:sp>
      <p:sp>
        <p:nvSpPr>
          <p:cNvPr id="8" name="Shape 58"/>
          <p:cNvSpPr/>
          <p:nvPr/>
        </p:nvSpPr>
        <p:spPr>
          <a:xfrm>
            <a:off x="791378" y="6605090"/>
            <a:ext cx="12702449" cy="116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8575" tIns="28575" rIns="28575" bIns="28575" anchor="ctr">
            <a:spAutoFit/>
          </a:bodyPr>
          <a:lstStyle>
            <a:lvl1pPr algn="l">
              <a:lnSpc>
                <a:spcPct val="150000"/>
              </a:lnSpc>
              <a:defRPr sz="2600" cap="none">
                <a:solidFill>
                  <a:srgbClr val="717172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The purpose of this project was to identify the most common venue category in neighborhoods </a:t>
            </a:r>
            <a:r>
              <a:rPr lang="en-US" sz="1200" dirty="0" smtClean="0">
                <a:solidFill>
                  <a:schemeClr val="tx1"/>
                </a:solidFill>
              </a:rPr>
              <a:t>of Toronto</a:t>
            </a:r>
            <a:r>
              <a:rPr lang="en-US" sz="1200" dirty="0" smtClean="0">
                <a:solidFill>
                  <a:schemeClr val="tx1"/>
                </a:solidFill>
              </a:rPr>
              <a:t>, in order to aid stakeholders in narrowing down the search for the optimal venue category </a:t>
            </a:r>
            <a:r>
              <a:rPr lang="en-US" sz="1200" dirty="0" smtClean="0">
                <a:solidFill>
                  <a:schemeClr val="tx1"/>
                </a:solidFill>
              </a:rPr>
              <a:t>in the </a:t>
            </a:r>
            <a:r>
              <a:rPr lang="en-US" sz="1200" dirty="0" smtClean="0">
                <a:solidFill>
                  <a:schemeClr val="tx1"/>
                </a:solidFill>
              </a:rPr>
              <a:t>neighborhoods of Toronto</a:t>
            </a:r>
            <a:r>
              <a:rPr lang="en-US" sz="1200" dirty="0" smtClean="0">
                <a:solidFill>
                  <a:schemeClr val="tx1"/>
                </a:solidFill>
              </a:rPr>
              <a:t>. Final </a:t>
            </a:r>
            <a:r>
              <a:rPr lang="en-US" sz="1200" dirty="0" smtClean="0">
                <a:solidFill>
                  <a:schemeClr val="tx1"/>
                </a:solidFill>
              </a:rPr>
              <a:t>decision on optimal neighborhoods venue category will be made by stakeholders based </a:t>
            </a:r>
            <a:r>
              <a:rPr lang="en-US" sz="1200" dirty="0" smtClean="0">
                <a:solidFill>
                  <a:schemeClr val="tx1"/>
                </a:solidFill>
              </a:rPr>
              <a:t>on specific </a:t>
            </a:r>
            <a:r>
              <a:rPr lang="en-US" sz="1200" dirty="0" smtClean="0">
                <a:solidFill>
                  <a:schemeClr val="tx1"/>
                </a:solidFill>
              </a:rPr>
              <a:t>characteristics of neighborhoods, taking into consideration additional factors like </a:t>
            </a:r>
            <a:r>
              <a:rPr lang="en-US" sz="1200" dirty="0" smtClean="0">
                <a:solidFill>
                  <a:schemeClr val="tx1"/>
                </a:solidFill>
              </a:rPr>
              <a:t>the attractiveness </a:t>
            </a:r>
            <a:r>
              <a:rPr lang="en-US" sz="1200" dirty="0" smtClean="0">
                <a:solidFill>
                  <a:schemeClr val="tx1"/>
                </a:solidFill>
              </a:rPr>
              <a:t>of each neighborhood, levels of noise/proximity to major roads, real estate availability</a:t>
            </a:r>
            <a:r>
              <a:rPr lang="en-US" sz="1200" dirty="0" smtClean="0">
                <a:solidFill>
                  <a:schemeClr val="tx1"/>
                </a:solidFill>
              </a:rPr>
              <a:t>, prices</a:t>
            </a:r>
            <a:r>
              <a:rPr lang="en-US" sz="1200" dirty="0" smtClean="0">
                <a:solidFill>
                  <a:schemeClr val="tx1"/>
                </a:solidFill>
              </a:rPr>
              <a:t>, social and economic dynamics of every neighborhood, etc.</a:t>
            </a:r>
            <a:endParaRPr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40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cover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HIFT Light 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2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1870</TotalTime>
  <Words>1241</Words>
  <Application>Microsoft Office PowerPoint</Application>
  <PresentationFormat>Custom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Kukuk</dc:creator>
  <cp:lastModifiedBy>r00tkiD</cp:lastModifiedBy>
  <cp:revision>196</cp:revision>
  <dcterms:created xsi:type="dcterms:W3CDTF">2017-01-08T01:31:19Z</dcterms:created>
  <dcterms:modified xsi:type="dcterms:W3CDTF">2020-02-17T10:35:05Z</dcterms:modified>
</cp:coreProperties>
</file>