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37"/>
  </p:notesMasterIdLst>
  <p:sldIdLst>
    <p:sldId id="304" r:id="rId3"/>
    <p:sldId id="259" r:id="rId4"/>
    <p:sldId id="260" r:id="rId5"/>
    <p:sldId id="296" r:id="rId6"/>
    <p:sldId id="261" r:id="rId7"/>
    <p:sldId id="262" r:id="rId8"/>
    <p:sldId id="302" r:id="rId9"/>
    <p:sldId id="303" r:id="rId10"/>
    <p:sldId id="265" r:id="rId11"/>
    <p:sldId id="266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01" r:id="rId31"/>
    <p:sldId id="297" r:id="rId32"/>
    <p:sldId id="298" r:id="rId33"/>
    <p:sldId id="299" r:id="rId34"/>
    <p:sldId id="300" r:id="rId35"/>
    <p:sldId id="305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8" y="-1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49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60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24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01/04/16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08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2.xml"/><Relationship Id="rId29" Type="http://schemas.openxmlformats.org/officeDocument/2006/relationships/theme" Target="../theme/theme2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Relationship Id="rId3" Type="http://schemas.openxmlformats.org/officeDocument/2006/relationships/hyperlink" Target="http://www.getbootstrap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 to </a:t>
            </a:r>
          </a:p>
          <a:p>
            <a:r>
              <a:rPr lang="en-US" sz="3600" b="1" dirty="0" smtClean="0"/>
              <a:t>Bootstrap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6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805" algn="l"/>
              </a:tabLst>
            </a:pPr>
            <a:r>
              <a:rPr b="1" spc="-5" dirty="0">
                <a:latin typeface="Arial"/>
                <a:cs typeface="Arial"/>
              </a:rPr>
              <a:t>CSS </a:t>
            </a:r>
            <a:r>
              <a:rPr dirty="0"/>
              <a:t>-</a:t>
            </a:r>
            <a:r>
              <a:rPr spc="-40" dirty="0"/>
              <a:t> </a:t>
            </a:r>
            <a:r>
              <a:rPr spc="-5" dirty="0"/>
              <a:t>bootstrap.css</a:t>
            </a: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805" algn="l"/>
              </a:tabLst>
            </a:pPr>
            <a:r>
              <a:rPr b="1" spc="-5" dirty="0">
                <a:latin typeface="Arial"/>
                <a:cs typeface="Arial"/>
              </a:rPr>
              <a:t>JS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bootstrap.js</a:t>
            </a: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805" algn="l"/>
              </a:tabLst>
            </a:pPr>
            <a:r>
              <a:rPr b="1" spc="-5" dirty="0">
                <a:latin typeface="Arial"/>
                <a:cs typeface="Arial"/>
              </a:rPr>
              <a:t>Icon Fonts </a:t>
            </a:r>
            <a:r>
              <a:rPr dirty="0"/>
              <a:t>-</a:t>
            </a:r>
            <a:r>
              <a:rPr spc="80" dirty="0"/>
              <a:t> </a:t>
            </a:r>
            <a:r>
              <a:rPr spc="-5" dirty="0"/>
              <a:t>glyphicons-halflings-regular.ttf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Bootstrap package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15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15219" y="1676697"/>
            <a:ext cx="3913542" cy="5080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Grid?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80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5219" y="1676697"/>
            <a:ext cx="3913542" cy="5080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5219" y="1676697"/>
            <a:ext cx="3913542" cy="503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0008" y="3425030"/>
            <a:ext cx="774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12</a:t>
            </a:r>
            <a:r>
              <a:rPr sz="1800" spc="-8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Grid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164" y="1413356"/>
            <a:ext cx="61391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0"/>
              </a:spcBef>
              <a:tabLst>
                <a:tab pos="344805" algn="l"/>
                <a:tab pos="640715" algn="l"/>
                <a:tab pos="936625" algn="l"/>
                <a:tab pos="1232535" algn="l"/>
                <a:tab pos="1528445" algn="l"/>
                <a:tab pos="1823720" algn="l"/>
                <a:tab pos="2119630" algn="l"/>
                <a:tab pos="2415540" algn="l"/>
                <a:tab pos="2662555" algn="l"/>
                <a:tab pos="3007995" algn="l"/>
              </a:tabLst>
            </a:pP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2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9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 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lang="en-US" sz="1400" spc="-5" dirty="0" smtClean="0">
                <a:solidFill>
                  <a:srgbClr val="666666"/>
                </a:solidFill>
                <a:latin typeface="Arial"/>
                <a:cs typeface="Arial"/>
              </a:rPr>
              <a:t>  </a:t>
            </a:r>
            <a:r>
              <a:rPr sz="1400" spc="-5" dirty="0" smtClean="0">
                <a:solidFill>
                  <a:srgbClr val="666666"/>
                </a:solidFill>
                <a:latin typeface="Arial"/>
                <a:cs typeface="Arial"/>
              </a:rPr>
              <a:t>11</a:t>
            </a:r>
            <a:r>
              <a:rPr sz="1400" spc="30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"/>
                <a:cs typeface="Arial"/>
              </a:rPr>
              <a:t>12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600" smtClean="0"/>
              <a:t>What is Grid?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17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0008" y="3425030"/>
            <a:ext cx="20955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4 Grids </a:t>
            </a:r>
            <a:r>
              <a:rPr sz="1800" dirty="0">
                <a:solidFill>
                  <a:srgbClr val="5B4283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3</a:t>
            </a:r>
            <a:r>
              <a:rPr sz="1800" spc="-4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= 12</a:t>
            </a:r>
            <a:r>
              <a:rPr sz="1800" spc="-7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Grids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6720" y="3238093"/>
            <a:ext cx="1188085" cy="1569720"/>
          </a:xfrm>
          <a:custGeom>
            <a:avLst/>
            <a:gdLst/>
            <a:ahLst/>
            <a:cxnLst/>
            <a:rect l="l" t="t" r="r" b="b"/>
            <a:pathLst>
              <a:path w="1188085" h="1177289">
                <a:moveTo>
                  <a:pt x="0" y="0"/>
                </a:moveTo>
                <a:lnTo>
                  <a:pt x="1187697" y="0"/>
                </a:lnTo>
                <a:lnTo>
                  <a:pt x="1187697" y="1177197"/>
                </a:lnTo>
                <a:lnTo>
                  <a:pt x="0" y="11771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0567" y="3238093"/>
            <a:ext cx="1133475" cy="1569720"/>
          </a:xfrm>
          <a:custGeom>
            <a:avLst/>
            <a:gdLst/>
            <a:ahLst/>
            <a:cxnLst/>
            <a:rect l="l" t="t" r="r" b="b"/>
            <a:pathLst>
              <a:path w="1133475" h="1177289">
                <a:moveTo>
                  <a:pt x="0" y="0"/>
                </a:moveTo>
                <a:lnTo>
                  <a:pt x="1133397" y="0"/>
                </a:lnTo>
                <a:lnTo>
                  <a:pt x="1133397" y="1177197"/>
                </a:lnTo>
                <a:lnTo>
                  <a:pt x="0" y="11771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0115" y="3238093"/>
            <a:ext cx="1133475" cy="1569720"/>
          </a:xfrm>
          <a:custGeom>
            <a:avLst/>
            <a:gdLst/>
            <a:ahLst/>
            <a:cxnLst/>
            <a:rect l="l" t="t" r="r" b="b"/>
            <a:pathLst>
              <a:path w="1133475" h="1177289">
                <a:moveTo>
                  <a:pt x="0" y="0"/>
                </a:moveTo>
                <a:lnTo>
                  <a:pt x="1133397" y="0"/>
                </a:lnTo>
                <a:lnTo>
                  <a:pt x="1133397" y="1177197"/>
                </a:lnTo>
                <a:lnTo>
                  <a:pt x="0" y="11771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3870" y="2685060"/>
            <a:ext cx="953769" cy="440267"/>
          </a:xfrm>
          <a:custGeom>
            <a:avLst/>
            <a:gdLst/>
            <a:ahLst/>
            <a:cxnLst/>
            <a:rect l="l" t="t" r="r" b="b"/>
            <a:pathLst>
              <a:path w="953770" h="330200">
                <a:moveTo>
                  <a:pt x="0" y="0"/>
                </a:moveTo>
                <a:lnTo>
                  <a:pt x="953398" y="0"/>
                </a:lnTo>
                <a:lnTo>
                  <a:pt x="953398" y="329999"/>
                </a:lnTo>
                <a:lnTo>
                  <a:pt x="0" y="32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8624" y="2791237"/>
            <a:ext cx="440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4</a:t>
            </a:r>
            <a:r>
              <a:rPr sz="1200" spc="-8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Grid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292" y="2685060"/>
            <a:ext cx="953769" cy="440267"/>
          </a:xfrm>
          <a:custGeom>
            <a:avLst/>
            <a:gdLst/>
            <a:ahLst/>
            <a:cxnLst/>
            <a:rect l="l" t="t" r="r" b="b"/>
            <a:pathLst>
              <a:path w="953770" h="330200">
                <a:moveTo>
                  <a:pt x="0" y="0"/>
                </a:moveTo>
                <a:lnTo>
                  <a:pt x="953398" y="0"/>
                </a:lnTo>
                <a:lnTo>
                  <a:pt x="953398" y="329999"/>
                </a:lnTo>
                <a:lnTo>
                  <a:pt x="0" y="32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0051" y="2791237"/>
            <a:ext cx="440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4</a:t>
            </a:r>
            <a:r>
              <a:rPr sz="1200" spc="-8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6715" y="2685060"/>
            <a:ext cx="953769" cy="440267"/>
          </a:xfrm>
          <a:custGeom>
            <a:avLst/>
            <a:gdLst/>
            <a:ahLst/>
            <a:cxnLst/>
            <a:rect l="l" t="t" r="r" b="b"/>
            <a:pathLst>
              <a:path w="953770" h="330200">
                <a:moveTo>
                  <a:pt x="0" y="0"/>
                </a:moveTo>
                <a:lnTo>
                  <a:pt x="953398" y="0"/>
                </a:lnTo>
                <a:lnTo>
                  <a:pt x="953398" y="329999"/>
                </a:lnTo>
                <a:lnTo>
                  <a:pt x="0" y="32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71470" y="2791237"/>
            <a:ext cx="4406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4</a:t>
            </a:r>
            <a:r>
              <a:rPr sz="1200" spc="-8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B4283"/>
                </a:solidFill>
                <a:latin typeface="Arial"/>
                <a:cs typeface="Arial"/>
              </a:rPr>
              <a:t>Grid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Grid?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509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6998" y="1609430"/>
            <a:ext cx="7469984" cy="4371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5485" y="6175997"/>
            <a:ext cx="20326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12 Responsive</a:t>
            </a:r>
            <a:r>
              <a:rPr sz="1800" spc="-3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B4283"/>
                </a:solidFill>
                <a:latin typeface="Arial"/>
                <a:cs typeface="Arial"/>
              </a:rPr>
              <a:t>Grid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Bootstrap Grid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810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464" y="1903963"/>
            <a:ext cx="8361058" cy="357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8366" y="5773471"/>
            <a:ext cx="432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How many grids in each</a:t>
            </a:r>
            <a:r>
              <a:rPr sz="2400" b="1" spc="-2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box?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Bootstrap Grid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741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1464" y="1802363"/>
            <a:ext cx="8361058" cy="357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1122" y="5855664"/>
            <a:ext cx="29190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4 grids x 3</a:t>
            </a:r>
            <a:r>
              <a:rPr sz="2400" b="1" spc="-5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475" y="1860563"/>
            <a:ext cx="8229583" cy="364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073" y="1866496"/>
            <a:ext cx="2449830" cy="3642360"/>
          </a:xfrm>
          <a:custGeom>
            <a:avLst/>
            <a:gdLst/>
            <a:ahLst/>
            <a:cxnLst/>
            <a:rect l="l" t="t" r="r" b="b"/>
            <a:pathLst>
              <a:path w="2449830" h="2731770">
                <a:moveTo>
                  <a:pt x="0" y="0"/>
                </a:moveTo>
                <a:lnTo>
                  <a:pt x="2449795" y="0"/>
                </a:lnTo>
                <a:lnTo>
                  <a:pt x="2449795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1368" y="1866496"/>
            <a:ext cx="2449830" cy="3642360"/>
          </a:xfrm>
          <a:custGeom>
            <a:avLst/>
            <a:gdLst/>
            <a:ahLst/>
            <a:cxnLst/>
            <a:rect l="l" t="t" r="r" b="b"/>
            <a:pathLst>
              <a:path w="2449829" h="2731770">
                <a:moveTo>
                  <a:pt x="0" y="0"/>
                </a:moveTo>
                <a:lnTo>
                  <a:pt x="2449795" y="0"/>
                </a:lnTo>
                <a:lnTo>
                  <a:pt x="2449795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0663" y="1866496"/>
            <a:ext cx="2515235" cy="3642360"/>
          </a:xfrm>
          <a:custGeom>
            <a:avLst/>
            <a:gdLst/>
            <a:ahLst/>
            <a:cxnLst/>
            <a:rect l="l" t="t" r="r" b="b"/>
            <a:pathLst>
              <a:path w="2515234" h="2731770">
                <a:moveTo>
                  <a:pt x="0" y="0"/>
                </a:moveTo>
                <a:lnTo>
                  <a:pt x="2515194" y="0"/>
                </a:lnTo>
                <a:lnTo>
                  <a:pt x="2515194" y="2731494"/>
                </a:lnTo>
                <a:lnTo>
                  <a:pt x="0" y="27314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Bootstrap Grid example</a:t>
            </a:r>
          </a:p>
        </p:txBody>
      </p:sp>
    </p:spTree>
    <p:extLst>
      <p:ext uri="{BB962C8B-B14F-4D97-AF65-F5344CB8AC3E}">
        <p14:creationId xmlns:p14="http://schemas.microsoft.com/office/powerpoint/2010/main" val="2059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870798" y="1669463"/>
            <a:ext cx="3294268" cy="4740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75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70798" y="1669463"/>
            <a:ext cx="3294268" cy="4740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517" y="1669463"/>
            <a:ext cx="4525415" cy="208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1642" y="3280309"/>
            <a:ext cx="929640" cy="425027"/>
          </a:xfrm>
          <a:custGeom>
            <a:avLst/>
            <a:gdLst/>
            <a:ahLst/>
            <a:cxnLst/>
            <a:rect l="l" t="t" r="r" b="b"/>
            <a:pathLst>
              <a:path w="929639" h="318769">
                <a:moveTo>
                  <a:pt x="929148" y="318311"/>
                </a:moveTo>
                <a:lnTo>
                  <a:pt x="0" y="0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8092" y="3200934"/>
            <a:ext cx="184150" cy="159173"/>
          </a:xfrm>
          <a:custGeom>
            <a:avLst/>
            <a:gdLst/>
            <a:ahLst/>
            <a:cxnLst/>
            <a:rect l="l" t="t" r="r" b="b"/>
            <a:pathLst>
              <a:path w="184150" h="119380">
                <a:moveTo>
                  <a:pt x="183949" y="0"/>
                </a:moveTo>
                <a:lnTo>
                  <a:pt x="0" y="3497"/>
                </a:lnTo>
                <a:lnTo>
                  <a:pt x="143174" y="119069"/>
                </a:lnTo>
                <a:lnTo>
                  <a:pt x="18394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9818" y="3732992"/>
            <a:ext cx="2140585" cy="559645"/>
          </a:xfrm>
          <a:custGeom>
            <a:avLst/>
            <a:gdLst/>
            <a:ahLst/>
            <a:cxnLst/>
            <a:rect l="l" t="t" r="r" b="b"/>
            <a:pathLst>
              <a:path w="2140585" h="419735">
                <a:moveTo>
                  <a:pt x="2140545" y="0"/>
                </a:moveTo>
                <a:lnTo>
                  <a:pt x="0" y="419249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0118" y="4209658"/>
            <a:ext cx="182245" cy="165100"/>
          </a:xfrm>
          <a:custGeom>
            <a:avLst/>
            <a:gdLst/>
            <a:ahLst/>
            <a:cxnLst/>
            <a:rect l="l" t="t" r="r" b="b"/>
            <a:pathLst>
              <a:path w="182245" h="123825">
                <a:moveTo>
                  <a:pt x="157599" y="0"/>
                </a:moveTo>
                <a:lnTo>
                  <a:pt x="0" y="94999"/>
                </a:lnTo>
                <a:lnTo>
                  <a:pt x="181774" y="123524"/>
                </a:lnTo>
                <a:lnTo>
                  <a:pt x="1575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7416" y="3704726"/>
            <a:ext cx="4047490" cy="1391073"/>
          </a:xfrm>
          <a:custGeom>
            <a:avLst/>
            <a:gdLst/>
            <a:ahLst/>
            <a:cxnLst/>
            <a:rect l="l" t="t" r="r" b="b"/>
            <a:pathLst>
              <a:path w="4047490" h="1043304">
                <a:moveTo>
                  <a:pt x="4047316" y="0"/>
                </a:moveTo>
                <a:lnTo>
                  <a:pt x="0" y="1043047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9968" y="501418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21920">
                <a:moveTo>
                  <a:pt x="151724" y="0"/>
                </a:moveTo>
                <a:lnTo>
                  <a:pt x="0" y="104099"/>
                </a:lnTo>
                <a:lnTo>
                  <a:pt x="183149" y="121899"/>
                </a:lnTo>
                <a:lnTo>
                  <a:pt x="151724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28009" y="2851411"/>
          <a:ext cx="2364895" cy="255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895"/>
              </a:tblGrid>
              <a:tr h="848464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48464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28574">
                      <a:solidFill>
                        <a:srgbClr val="FFFFFF"/>
                      </a:solidFill>
                      <a:prstDash val="solid"/>
                    </a:lnL>
                    <a:lnR w="28574">
                      <a:solidFill>
                        <a:srgbClr val="FFFFFF"/>
                      </a:solidFill>
                      <a:prstDash val="solid"/>
                    </a:lnR>
                    <a:lnT w="28574">
                      <a:solidFill>
                        <a:srgbClr val="FFFFFF"/>
                      </a:solidFill>
                      <a:prstDash val="solid"/>
                    </a:lnT>
                    <a:lnB w="28574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3568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9411" y="2158395"/>
            <a:ext cx="7865146" cy="2541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8347" y="5241265"/>
            <a:ext cx="43230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How many grids in each</a:t>
            </a:r>
            <a:r>
              <a:rPr sz="2400" b="1" spc="-2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box?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3027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02" y="4304741"/>
            <a:ext cx="7515225" cy="1453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Bootstrap is </a:t>
            </a:r>
            <a:r>
              <a:rPr sz="3600" b="1" spc="-5" dirty="0">
                <a:solidFill>
                  <a:srgbClr val="5B4283"/>
                </a:solidFill>
                <a:latin typeface="Arial"/>
                <a:cs typeface="Arial"/>
              </a:rPr>
              <a:t>Front-end</a:t>
            </a:r>
            <a:r>
              <a:rPr sz="3600" b="1" spc="1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B4283"/>
                </a:solidFill>
                <a:latin typeface="Arial"/>
                <a:cs typeface="Arial"/>
              </a:rPr>
              <a:t>Framework</a:t>
            </a:r>
            <a:endParaRPr sz="3600">
              <a:latin typeface="Arial"/>
              <a:cs typeface="Arial"/>
            </a:endParaRPr>
          </a:p>
          <a:p>
            <a:pPr marL="15240" marR="7620" indent="1398270">
              <a:lnSpc>
                <a:spcPct val="119800"/>
              </a:lnSpc>
              <a:spcBef>
                <a:spcPts val="135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HTML, CSS, and JS framework for  developing responsive, mobile first projects on the</a:t>
            </a:r>
            <a:r>
              <a:rPr sz="2400" spc="114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098" y="318699"/>
            <a:ext cx="7957758" cy="381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9239" y="1853581"/>
            <a:ext cx="3124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5B4283"/>
                </a:solidFill>
                <a:latin typeface="Arial"/>
                <a:cs typeface="Arial"/>
                <a:hlinkClick r:id="rId3"/>
              </a:rPr>
              <a:t>www.getbootstrap.com</a:t>
            </a:r>
          </a:p>
        </p:txBody>
      </p:sp>
    </p:spTree>
    <p:extLst>
      <p:ext uri="{BB962C8B-B14F-4D97-AF65-F5344CB8AC3E}">
        <p14:creationId xmlns:p14="http://schemas.microsoft.com/office/powerpoint/2010/main" val="41719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11113" y="5241265"/>
            <a:ext cx="29190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6 grids x 2</a:t>
            </a:r>
            <a:r>
              <a:rPr sz="2400" b="1" spc="-5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B4283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673" y="2205446"/>
            <a:ext cx="7696634" cy="2447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8399" y="2106895"/>
            <a:ext cx="3637915" cy="2687319"/>
          </a:xfrm>
          <a:custGeom>
            <a:avLst/>
            <a:gdLst/>
            <a:ahLst/>
            <a:cxnLst/>
            <a:rect l="l" t="t" r="r" b="b"/>
            <a:pathLst>
              <a:path w="3637915" h="2015489">
                <a:moveTo>
                  <a:pt x="0" y="0"/>
                </a:moveTo>
                <a:lnTo>
                  <a:pt x="3637492" y="0"/>
                </a:lnTo>
                <a:lnTo>
                  <a:pt x="3637492" y="2015095"/>
                </a:lnTo>
                <a:lnTo>
                  <a:pt x="0" y="201509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2141" y="2106895"/>
            <a:ext cx="3637915" cy="2687319"/>
          </a:xfrm>
          <a:custGeom>
            <a:avLst/>
            <a:gdLst/>
            <a:ahLst/>
            <a:cxnLst/>
            <a:rect l="l" t="t" r="r" b="b"/>
            <a:pathLst>
              <a:path w="3637915" h="2015489">
                <a:moveTo>
                  <a:pt x="0" y="0"/>
                </a:moveTo>
                <a:lnTo>
                  <a:pt x="3637492" y="0"/>
                </a:lnTo>
                <a:lnTo>
                  <a:pt x="3637492" y="2015095"/>
                </a:lnTo>
                <a:lnTo>
                  <a:pt x="0" y="201509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956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7173" y="1716197"/>
            <a:ext cx="2993518" cy="4038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549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7173" y="1716197"/>
            <a:ext cx="2993518" cy="4038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7916" y="1716197"/>
            <a:ext cx="4218866" cy="1629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1167" y="3266394"/>
            <a:ext cx="695960" cy="117687"/>
          </a:xfrm>
          <a:custGeom>
            <a:avLst/>
            <a:gdLst/>
            <a:ahLst/>
            <a:cxnLst/>
            <a:rect l="l" t="t" r="r" b="b"/>
            <a:pathLst>
              <a:path w="695960" h="88264">
                <a:moveTo>
                  <a:pt x="695698" y="0"/>
                </a:moveTo>
                <a:lnTo>
                  <a:pt x="0" y="87999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9618" y="3300497"/>
            <a:ext cx="179705" cy="166793"/>
          </a:xfrm>
          <a:custGeom>
            <a:avLst/>
            <a:gdLst/>
            <a:ahLst/>
            <a:cxnLst/>
            <a:rect l="l" t="t" r="r" b="b"/>
            <a:pathLst>
              <a:path w="179704" h="125094">
                <a:moveTo>
                  <a:pt x="163649" y="0"/>
                </a:moveTo>
                <a:lnTo>
                  <a:pt x="0" y="84122"/>
                </a:lnTo>
                <a:lnTo>
                  <a:pt x="179449" y="124872"/>
                </a:lnTo>
                <a:lnTo>
                  <a:pt x="16364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8142" y="3252227"/>
            <a:ext cx="3403600" cy="960967"/>
          </a:xfrm>
          <a:custGeom>
            <a:avLst/>
            <a:gdLst/>
            <a:ahLst/>
            <a:cxnLst/>
            <a:rect l="l" t="t" r="r" b="b"/>
            <a:pathLst>
              <a:path w="3403600" h="720725">
                <a:moveTo>
                  <a:pt x="3403043" y="0"/>
                </a:moveTo>
                <a:lnTo>
                  <a:pt x="0" y="720348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8993" y="4130625"/>
            <a:ext cx="182245" cy="164252"/>
          </a:xfrm>
          <a:custGeom>
            <a:avLst/>
            <a:gdLst/>
            <a:ahLst/>
            <a:cxnLst/>
            <a:rect l="l" t="t" r="r" b="b"/>
            <a:pathLst>
              <a:path w="182245" h="123189">
                <a:moveTo>
                  <a:pt x="156099" y="0"/>
                </a:moveTo>
                <a:lnTo>
                  <a:pt x="0" y="97374"/>
                </a:lnTo>
                <a:lnTo>
                  <a:pt x="182174" y="123124"/>
                </a:lnTo>
                <a:lnTo>
                  <a:pt x="1560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4721" y="2884594"/>
            <a:ext cx="2205990" cy="862753"/>
          </a:xfrm>
          <a:custGeom>
            <a:avLst/>
            <a:gdLst/>
            <a:ahLst/>
            <a:cxnLst/>
            <a:rect l="l" t="t" r="r" b="b"/>
            <a:pathLst>
              <a:path w="2205990" h="647064">
                <a:moveTo>
                  <a:pt x="0" y="0"/>
                </a:moveTo>
                <a:lnTo>
                  <a:pt x="2205895" y="0"/>
                </a:lnTo>
                <a:lnTo>
                  <a:pt x="2205895" y="646798"/>
                </a:lnTo>
                <a:lnTo>
                  <a:pt x="0" y="646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721" y="3746993"/>
            <a:ext cx="2205990" cy="862753"/>
          </a:xfrm>
          <a:custGeom>
            <a:avLst/>
            <a:gdLst/>
            <a:ahLst/>
            <a:cxnLst/>
            <a:rect l="l" t="t" r="r" b="b"/>
            <a:pathLst>
              <a:path w="2205990" h="647064">
                <a:moveTo>
                  <a:pt x="0" y="0"/>
                </a:moveTo>
                <a:lnTo>
                  <a:pt x="2205895" y="0"/>
                </a:lnTo>
                <a:lnTo>
                  <a:pt x="2205895" y="646798"/>
                </a:lnTo>
                <a:lnTo>
                  <a:pt x="0" y="64679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Grid example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401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4896" y="1516781"/>
            <a:ext cx="4294191" cy="454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5014" y="6156262"/>
            <a:ext cx="18719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1 Row = 12</a:t>
            </a:r>
            <a:r>
              <a:rPr sz="1800" b="1" spc="-60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Grids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86918" y="339439"/>
            <a:ext cx="859349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</a:t>
            </a:r>
            <a:r>
              <a:rPr lang="en-US" sz="3600" dirty="0" smtClean="0"/>
              <a:t>Rows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3718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4896" y="1516781"/>
            <a:ext cx="4294191" cy="454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59127" y="6156262"/>
            <a:ext cx="825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4896" y="1575329"/>
            <a:ext cx="4294505" cy="609600"/>
          </a:xfrm>
          <a:custGeom>
            <a:avLst/>
            <a:gdLst/>
            <a:ahLst/>
            <a:cxnLst/>
            <a:rect l="l" t="t" r="r" b="b"/>
            <a:pathLst>
              <a:path w="4294505" h="457200">
                <a:moveTo>
                  <a:pt x="0" y="0"/>
                </a:moveTo>
                <a:lnTo>
                  <a:pt x="4294191" y="0"/>
                </a:lnTo>
                <a:lnTo>
                  <a:pt x="4294191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3871" y="2342429"/>
            <a:ext cx="4294505" cy="1673860"/>
          </a:xfrm>
          <a:custGeom>
            <a:avLst/>
            <a:gdLst/>
            <a:ahLst/>
            <a:cxnLst/>
            <a:rect l="l" t="t" r="r" b="b"/>
            <a:pathLst>
              <a:path w="4294505" h="1255395">
                <a:moveTo>
                  <a:pt x="0" y="0"/>
                </a:moveTo>
                <a:lnTo>
                  <a:pt x="4294191" y="0"/>
                </a:lnTo>
                <a:lnTo>
                  <a:pt x="4294191" y="1254897"/>
                </a:lnTo>
                <a:lnTo>
                  <a:pt x="0" y="1254897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4896" y="4122325"/>
            <a:ext cx="4294505" cy="1673860"/>
          </a:xfrm>
          <a:custGeom>
            <a:avLst/>
            <a:gdLst/>
            <a:ahLst/>
            <a:cxnLst/>
            <a:rect l="l" t="t" r="r" b="b"/>
            <a:pathLst>
              <a:path w="4294505" h="1255395">
                <a:moveTo>
                  <a:pt x="0" y="0"/>
                </a:moveTo>
                <a:lnTo>
                  <a:pt x="4294191" y="0"/>
                </a:lnTo>
                <a:lnTo>
                  <a:pt x="4294191" y="1254897"/>
                </a:lnTo>
                <a:lnTo>
                  <a:pt x="0" y="1254897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86918" y="339439"/>
            <a:ext cx="859349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</a:t>
            </a:r>
            <a:r>
              <a:rPr lang="en-US" sz="3600" dirty="0" smtClean="0"/>
              <a:t>Rows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01798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4474" y="1639434"/>
            <a:ext cx="3948367" cy="4978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86918" y="339439"/>
            <a:ext cx="859349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</a:t>
            </a:r>
            <a:r>
              <a:rPr lang="en-US" sz="3600" dirty="0" smtClean="0"/>
              <a:t>Rows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8772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4474" y="1639434"/>
            <a:ext cx="3948367" cy="4978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0739" y="1710963"/>
            <a:ext cx="2821669" cy="279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8591" y="1979629"/>
            <a:ext cx="917575" cy="734060"/>
          </a:xfrm>
          <a:custGeom>
            <a:avLst/>
            <a:gdLst/>
            <a:ahLst/>
            <a:cxnLst/>
            <a:rect l="l" t="t" r="r" b="b"/>
            <a:pathLst>
              <a:path w="917575" h="550544">
                <a:moveTo>
                  <a:pt x="917573" y="0"/>
                </a:moveTo>
                <a:lnTo>
                  <a:pt x="0" y="550493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0316" y="2641667"/>
            <a:ext cx="180975" cy="191347"/>
          </a:xfrm>
          <a:custGeom>
            <a:avLst/>
            <a:gdLst/>
            <a:ahLst/>
            <a:cxnLst/>
            <a:rect l="l" t="t" r="r" b="b"/>
            <a:pathLst>
              <a:path w="180975" h="143510">
                <a:moveTo>
                  <a:pt x="115899" y="0"/>
                </a:moveTo>
                <a:lnTo>
                  <a:pt x="0" y="142914"/>
                </a:lnTo>
                <a:lnTo>
                  <a:pt x="180649" y="107927"/>
                </a:lnTo>
                <a:lnTo>
                  <a:pt x="1158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1241" y="2870428"/>
            <a:ext cx="1005205" cy="842433"/>
          </a:xfrm>
          <a:custGeom>
            <a:avLst/>
            <a:gdLst/>
            <a:ahLst/>
            <a:cxnLst/>
            <a:rect l="l" t="t" r="r" b="b"/>
            <a:pathLst>
              <a:path w="1005204" h="631825">
                <a:moveTo>
                  <a:pt x="1004922" y="0"/>
                </a:moveTo>
                <a:lnTo>
                  <a:pt x="0" y="631373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4840" y="3641226"/>
            <a:ext cx="180340" cy="193887"/>
          </a:xfrm>
          <a:custGeom>
            <a:avLst/>
            <a:gdLst/>
            <a:ahLst/>
            <a:cxnLst/>
            <a:rect l="l" t="t" r="r" b="b"/>
            <a:pathLst>
              <a:path w="180339" h="145414">
                <a:moveTo>
                  <a:pt x="112899" y="0"/>
                </a:moveTo>
                <a:lnTo>
                  <a:pt x="0" y="145274"/>
                </a:lnTo>
                <a:lnTo>
                  <a:pt x="179874" y="106574"/>
                </a:lnTo>
                <a:lnTo>
                  <a:pt x="1128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1816" y="4167691"/>
            <a:ext cx="964565" cy="991447"/>
          </a:xfrm>
          <a:custGeom>
            <a:avLst/>
            <a:gdLst/>
            <a:ahLst/>
            <a:cxnLst/>
            <a:rect l="l" t="t" r="r" b="b"/>
            <a:pathLst>
              <a:path w="964564" h="743585">
                <a:moveTo>
                  <a:pt x="964348" y="0"/>
                </a:moveTo>
                <a:lnTo>
                  <a:pt x="0" y="743348"/>
                </a:lnTo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4891" y="5092357"/>
            <a:ext cx="175895" cy="207433"/>
          </a:xfrm>
          <a:custGeom>
            <a:avLst/>
            <a:gdLst/>
            <a:ahLst/>
            <a:cxnLst/>
            <a:rect l="l" t="t" r="r" b="b"/>
            <a:pathLst>
              <a:path w="175895" h="155575">
                <a:moveTo>
                  <a:pt x="98499" y="0"/>
                </a:moveTo>
                <a:lnTo>
                  <a:pt x="0" y="155399"/>
                </a:lnTo>
                <a:lnTo>
                  <a:pt x="175349" y="99674"/>
                </a:lnTo>
                <a:lnTo>
                  <a:pt x="98499" y="0"/>
                </a:lnTo>
                <a:close/>
              </a:path>
            </a:pathLst>
          </a:custGeom>
          <a:ln w="38099">
            <a:solidFill>
              <a:srgbClr val="5B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19172" y="2419395"/>
          <a:ext cx="3542092" cy="346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2092"/>
              </a:tblGrid>
              <a:tr h="890797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403813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167013">
                <a:tc>
                  <a:txBody>
                    <a:bodyPr/>
                    <a:lstStyle/>
                    <a:p>
                      <a:endParaRPr sz="4800"/>
                    </a:p>
                  </a:txBody>
                  <a:tcPr marL="0" marR="0" marT="0" marB="0">
                    <a:lnL w="19049">
                      <a:solidFill>
                        <a:srgbClr val="FFFFFF"/>
                      </a:solidFill>
                      <a:prstDash val="solid"/>
                    </a:lnL>
                    <a:lnR w="19049">
                      <a:solidFill>
                        <a:srgbClr val="FFFFFF"/>
                      </a:solidFill>
                      <a:prstDash val="solid"/>
                    </a:lnR>
                    <a:lnT w="19049">
                      <a:solidFill>
                        <a:srgbClr val="FFFFFF"/>
                      </a:solidFill>
                      <a:prstDash val="solid"/>
                    </a:lnT>
                    <a:lnB w="19049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286918" y="339439"/>
            <a:ext cx="859349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</a:t>
            </a:r>
            <a:r>
              <a:rPr lang="en-US" sz="3600" dirty="0" smtClean="0"/>
              <a:t>Rows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2365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774" y="1772263"/>
            <a:ext cx="7436435" cy="331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1155" y="5602632"/>
            <a:ext cx="39979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Columns will stack when</a:t>
            </a:r>
            <a:r>
              <a:rPr sz="1800" b="1" spc="1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responsive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86918" y="339439"/>
            <a:ext cx="859349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Bootstrap </a:t>
            </a:r>
            <a:r>
              <a:rPr lang="en-US" sz="3600" dirty="0" smtClean="0"/>
              <a:t>Responsive Grid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27743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499" y="1834029"/>
            <a:ext cx="4495815" cy="200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1663" y="1732430"/>
            <a:ext cx="1995195" cy="510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622" y="2281795"/>
            <a:ext cx="414020" cy="792480"/>
          </a:xfrm>
          <a:custGeom>
            <a:avLst/>
            <a:gdLst/>
            <a:ahLst/>
            <a:cxnLst/>
            <a:rect l="l" t="t" r="r" b="b"/>
            <a:pathLst>
              <a:path w="414019" h="594360">
                <a:moveTo>
                  <a:pt x="0" y="0"/>
                </a:moveTo>
                <a:lnTo>
                  <a:pt x="413699" y="0"/>
                </a:lnTo>
                <a:lnTo>
                  <a:pt x="413699" y="593998"/>
                </a:lnTo>
                <a:lnTo>
                  <a:pt x="0" y="593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2652" y="2371706"/>
            <a:ext cx="280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4544" y="2281795"/>
            <a:ext cx="414020" cy="792480"/>
          </a:xfrm>
          <a:custGeom>
            <a:avLst/>
            <a:gdLst/>
            <a:ahLst/>
            <a:cxnLst/>
            <a:rect l="l" t="t" r="r" b="b"/>
            <a:pathLst>
              <a:path w="414019" h="594360">
                <a:moveTo>
                  <a:pt x="0" y="0"/>
                </a:moveTo>
                <a:lnTo>
                  <a:pt x="413699" y="0"/>
                </a:lnTo>
                <a:lnTo>
                  <a:pt x="413699" y="593998"/>
                </a:lnTo>
                <a:lnTo>
                  <a:pt x="0" y="593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9466" y="2281795"/>
            <a:ext cx="414020" cy="792480"/>
          </a:xfrm>
          <a:custGeom>
            <a:avLst/>
            <a:gdLst/>
            <a:ahLst/>
            <a:cxnLst/>
            <a:rect l="l" t="t" r="r" b="b"/>
            <a:pathLst>
              <a:path w="414020" h="594360">
                <a:moveTo>
                  <a:pt x="0" y="0"/>
                </a:moveTo>
                <a:lnTo>
                  <a:pt x="413699" y="0"/>
                </a:lnTo>
                <a:lnTo>
                  <a:pt x="413699" y="593998"/>
                </a:lnTo>
                <a:lnTo>
                  <a:pt x="0" y="593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87569" y="2371706"/>
            <a:ext cx="17748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7490" algn="l"/>
              </a:tabLst>
            </a:pPr>
            <a:r>
              <a:rPr sz="3600" b="1" spc="-5" dirty="0">
                <a:latin typeface="Arial"/>
                <a:cs typeface="Arial"/>
              </a:rPr>
              <a:t>2	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2411" y="2338028"/>
            <a:ext cx="414020" cy="792480"/>
          </a:xfrm>
          <a:custGeom>
            <a:avLst/>
            <a:gdLst/>
            <a:ahLst/>
            <a:cxnLst/>
            <a:rect l="l" t="t" r="r" b="b"/>
            <a:pathLst>
              <a:path w="414020" h="594360">
                <a:moveTo>
                  <a:pt x="0" y="0"/>
                </a:moveTo>
                <a:lnTo>
                  <a:pt x="413699" y="0"/>
                </a:lnTo>
                <a:lnTo>
                  <a:pt x="413699" y="593998"/>
                </a:lnTo>
                <a:lnTo>
                  <a:pt x="0" y="593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75434" y="2427942"/>
            <a:ext cx="280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02411" y="4633256"/>
            <a:ext cx="414020" cy="792480"/>
          </a:xfrm>
          <a:custGeom>
            <a:avLst/>
            <a:gdLst/>
            <a:ahLst/>
            <a:cxnLst/>
            <a:rect l="l" t="t" r="r" b="b"/>
            <a:pathLst>
              <a:path w="414020" h="594360">
                <a:moveTo>
                  <a:pt x="0" y="0"/>
                </a:moveTo>
                <a:lnTo>
                  <a:pt x="413699" y="0"/>
                </a:lnTo>
                <a:lnTo>
                  <a:pt x="413699" y="593998"/>
                </a:lnTo>
                <a:lnTo>
                  <a:pt x="0" y="5939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75434" y="4723170"/>
            <a:ext cx="280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02411" y="6087054"/>
            <a:ext cx="414020" cy="771313"/>
          </a:xfrm>
          <a:custGeom>
            <a:avLst/>
            <a:gdLst/>
            <a:ahLst/>
            <a:cxnLst/>
            <a:rect l="l" t="t" r="r" b="b"/>
            <a:pathLst>
              <a:path w="414020" h="578485">
                <a:moveTo>
                  <a:pt x="0" y="0"/>
                </a:moveTo>
                <a:lnTo>
                  <a:pt x="413699" y="0"/>
                </a:lnTo>
                <a:lnTo>
                  <a:pt x="413699" y="578198"/>
                </a:lnTo>
                <a:lnTo>
                  <a:pt x="0" y="5781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75434" y="6176974"/>
            <a:ext cx="280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5847" y="1421041"/>
            <a:ext cx="47085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71315" algn="l"/>
              </a:tabLst>
            </a:pPr>
            <a:r>
              <a:rPr sz="1400" spc="-5" dirty="0">
                <a:latin typeface="Arial"/>
                <a:cs typeface="Arial"/>
              </a:rPr>
              <a:t>Desktop	Mobile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3273" y="5331932"/>
            <a:ext cx="27920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Columns stack on</a:t>
            </a:r>
            <a:r>
              <a:rPr sz="1800" b="1" spc="-2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B4283"/>
                </a:solidFill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Bootstrap Responsive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3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95553"/>
              </p:ext>
            </p:extLst>
          </p:nvPr>
        </p:nvGraphicFramePr>
        <p:xfrm>
          <a:off x="884086" y="1701980"/>
          <a:ext cx="7360322" cy="4227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995"/>
                <a:gridCol w="2412995"/>
                <a:gridCol w="2534332"/>
              </a:tblGrid>
              <a:tr h="865531">
                <a:tc>
                  <a:txBody>
                    <a:bodyPr/>
                    <a:lstStyle/>
                    <a:p>
                      <a:pPr marL="177800" indent="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Size</a:t>
                      </a:r>
                      <a:r>
                        <a:rPr sz="2800" b="1" spc="-70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Name</a:t>
                      </a:r>
                      <a:endParaRPr sz="2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Screen</a:t>
                      </a:r>
                      <a:r>
                        <a:rPr sz="2800" b="1" spc="-6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Size</a:t>
                      </a:r>
                      <a:endParaRPr sz="2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0" indent="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CSS</a:t>
                      </a:r>
                      <a:r>
                        <a:rPr sz="2800" b="1" spc="-7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5B4283"/>
                          </a:solidFill>
                          <a:latin typeface="+mj-lt"/>
                          <a:cs typeface="Arial"/>
                        </a:rPr>
                        <a:t>Class</a:t>
                      </a:r>
                      <a:endParaRPr sz="2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65531">
                <a:tc>
                  <a:txBody>
                    <a:bodyPr/>
                    <a:lstStyle/>
                    <a:p>
                      <a:pPr marL="80645" marR="725170">
                        <a:lnSpc>
                          <a:spcPts val="165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Extra Small Devices  (Phone)</a:t>
                      </a:r>
                      <a:endParaRPr sz="18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B428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0 </a:t>
                      </a:r>
                      <a:r>
                        <a:rPr sz="2000" dirty="0">
                          <a:latin typeface="+mj-lt"/>
                          <a:cs typeface="Arial"/>
                        </a:rPr>
                        <a:t>-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767</a:t>
                      </a:r>
                      <a:r>
                        <a:rPr sz="2000" spc="-8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px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.col-xs-1 ~</a:t>
                      </a:r>
                      <a:r>
                        <a:rPr sz="2000" spc="-1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.col-xs-12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</a:tr>
              <a:tr h="83229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Small Devices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(Tablet)</a:t>
                      </a:r>
                      <a:endParaRPr sz="1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B428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768 </a:t>
                      </a:r>
                      <a:r>
                        <a:rPr sz="2000" dirty="0">
                          <a:latin typeface="+mj-lt"/>
                          <a:cs typeface="Arial"/>
                        </a:rPr>
                        <a:t>-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991</a:t>
                      </a:r>
                      <a:r>
                        <a:rPr sz="2000" spc="-7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px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.col-sm-1 ~</a:t>
                      </a:r>
                      <a:r>
                        <a:rPr sz="2000" spc="-1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.col-sm-12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</a:tr>
              <a:tr h="83229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Medium Devices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(Desktop)</a:t>
                      </a:r>
                      <a:endParaRPr sz="1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B428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992 </a:t>
                      </a:r>
                      <a:r>
                        <a:rPr sz="2000" dirty="0">
                          <a:latin typeface="+mj-lt"/>
                          <a:cs typeface="Arial"/>
                        </a:rPr>
                        <a:t>-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1219</a:t>
                      </a:r>
                      <a:r>
                        <a:rPr sz="2000" spc="-70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px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D1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.col-md-1 ~</a:t>
                      </a:r>
                      <a:r>
                        <a:rPr sz="2000" spc="-1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.col-md-12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8D1E8"/>
                    </a:solidFill>
                  </a:tcPr>
                </a:tc>
              </a:tr>
              <a:tr h="832297">
                <a:tc>
                  <a:txBody>
                    <a:bodyPr/>
                    <a:lstStyle/>
                    <a:p>
                      <a:pPr marL="80645" marR="615315">
                        <a:lnSpc>
                          <a:spcPts val="165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Large Devices (Large  screen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+mj-lt"/>
                          <a:cs typeface="Arial"/>
                        </a:rPr>
                        <a:t>desktop)</a:t>
                      </a:r>
                      <a:endParaRPr sz="18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B4283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1200px</a:t>
                      </a:r>
                      <a:r>
                        <a:rPr sz="2000" spc="-7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+</a:t>
                      </a:r>
                      <a:endParaRPr sz="200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+mj-lt"/>
                          <a:cs typeface="Arial"/>
                        </a:rPr>
                        <a:t>.col-lg-1 ~</a:t>
                      </a:r>
                      <a:r>
                        <a:rPr sz="2000" spc="-1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+mj-lt"/>
                          <a:cs typeface="Arial"/>
                        </a:rPr>
                        <a:t>.col-lg-12</a:t>
                      </a:r>
                      <a:endParaRPr sz="2000" dirty="0">
                        <a:latin typeface="+mj-lt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0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4 sizes of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6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8" y="4303822"/>
            <a:ext cx="8466455" cy="149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400" b="1" spc="-5" dirty="0">
                <a:latin typeface="Arial"/>
                <a:cs typeface="Arial"/>
              </a:rPr>
              <a:t>Bootstrap is </a:t>
            </a:r>
            <a:r>
              <a:rPr sz="3400" b="1" spc="-5" dirty="0">
                <a:solidFill>
                  <a:srgbClr val="5B4283"/>
                </a:solidFill>
                <a:latin typeface="Arial"/>
                <a:cs typeface="Arial"/>
              </a:rPr>
              <a:t>Ready-to-use Web</a:t>
            </a:r>
            <a:r>
              <a:rPr sz="3400" b="1" spc="35" dirty="0">
                <a:solidFill>
                  <a:srgbClr val="5B4283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5B4283"/>
                </a:solidFill>
                <a:latin typeface="Arial"/>
                <a:cs typeface="Arial"/>
              </a:rPr>
              <a:t>Elements</a:t>
            </a:r>
            <a:endParaRPr sz="3400">
              <a:latin typeface="Arial"/>
              <a:cs typeface="Arial"/>
            </a:endParaRPr>
          </a:p>
          <a:p>
            <a:pPr marL="1185545" marR="1179830" algn="ctr">
              <a:lnSpc>
                <a:spcPct val="119800"/>
              </a:lnSpc>
              <a:spcBef>
                <a:spcPts val="665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HTML / CSS elements for button, form, table,  image, navbar, label, progress bar, alert</a:t>
            </a:r>
            <a:r>
              <a:rPr sz="2400" spc="7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337" y="530599"/>
            <a:ext cx="7639297" cy="3666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24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" y="1628800"/>
            <a:ext cx="9144000" cy="172060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01008"/>
            <a:ext cx="8696163" cy="279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mobile and desktop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050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Mobile, tablet, desktop</a:t>
            </a:r>
            <a:endParaRPr lang="ru-RU" sz="36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29000"/>
            <a:ext cx="8812088" cy="2896281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12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Offsetting columns</a:t>
            </a:r>
            <a:endParaRPr lang="ru-RU" sz="36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173668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6992"/>
            <a:ext cx="9144000" cy="311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1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Nested rows</a:t>
            </a:r>
            <a:endParaRPr lang="ru-RU" sz="36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85763"/>
            <a:ext cx="5976665" cy="3956213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15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6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Task 8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Sections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18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20312" r="5521" b="29687"/>
          <a:stretch/>
        </p:blipFill>
        <p:spPr bwMode="auto">
          <a:xfrm>
            <a:off x="0" y="1412776"/>
            <a:ext cx="9144000" cy="404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5"/>
          <p:cNvSpPr txBox="1">
            <a:spLocks/>
          </p:cNvSpPr>
          <p:nvPr/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1" kern="1200">
                <a:solidFill>
                  <a:srgbClr val="EB571C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600" dirty="0" smtClean="0"/>
              <a:t>Bootstrap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6646" y="2320513"/>
            <a:ext cx="4415391" cy="2673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52588" y="2321161"/>
            <a:ext cx="2227810" cy="267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647" y="5194156"/>
            <a:ext cx="6036462" cy="1470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 </a:t>
            </a:r>
            <a:r>
              <a:rPr lang="en-US" sz="3600" dirty="0"/>
              <a:t>of Bootstrap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021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2723" y="2244995"/>
            <a:ext cx="7810484" cy="1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721" y="4328592"/>
            <a:ext cx="2817869" cy="204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1017" y="4287658"/>
            <a:ext cx="4672190" cy="778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6918" y="548680"/>
            <a:ext cx="8857082" cy="502623"/>
          </a:xfrm>
        </p:spPr>
        <p:txBody>
          <a:bodyPr/>
          <a:lstStyle/>
          <a:p>
            <a:r>
              <a:rPr lang="en-US" sz="3600" dirty="0" smtClean="0"/>
              <a:t>More examples of Bootstrap components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80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 of Bootstrap components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1124744"/>
            <a:ext cx="4824536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/>
              <a:t>Glyphicons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Dropdowns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Button groups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Button dropdowns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Input groups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Navs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Navbar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Breadcrumbs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Pagination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Labels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0" y="1124744"/>
            <a:ext cx="3528392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Badges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Jumbotron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Page header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Thumbnails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Alerts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Progress bars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Media object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List group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Panels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Responsive embed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Wells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577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button groups</a:t>
            </a:r>
            <a:endParaRPr lang="ru-RU" sz="36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51000"/>
            <a:ext cx="8724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265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buChar char="●"/>
              <a:tabLst>
                <a:tab pos="471805" algn="l"/>
              </a:tabLst>
            </a:pPr>
            <a:r>
              <a:rPr spc="-5" dirty="0"/>
              <a:t>Save 100+ hours of</a:t>
            </a:r>
            <a:r>
              <a:rPr spc="-15" dirty="0"/>
              <a:t> </a:t>
            </a:r>
            <a:r>
              <a:rPr spc="-5" dirty="0"/>
              <a:t>coding</a:t>
            </a:r>
          </a:p>
          <a:p>
            <a:pPr marL="471170" indent="-458470">
              <a:lnSpc>
                <a:spcPct val="100000"/>
              </a:lnSpc>
              <a:buChar char="●"/>
              <a:tabLst>
                <a:tab pos="471805" algn="l"/>
              </a:tabLst>
            </a:pPr>
            <a:r>
              <a:rPr spc="-5" dirty="0"/>
              <a:t>Easy to use web</a:t>
            </a:r>
            <a:r>
              <a:rPr spc="-20" dirty="0"/>
              <a:t> </a:t>
            </a:r>
            <a:r>
              <a:rPr spc="-5" dirty="0"/>
              <a:t>elements</a:t>
            </a:r>
          </a:p>
          <a:p>
            <a:pPr marL="471170" indent="-458470">
              <a:lnSpc>
                <a:spcPct val="100000"/>
              </a:lnSpc>
              <a:buChar char="●"/>
              <a:tabLst>
                <a:tab pos="471805" algn="l"/>
              </a:tabLst>
            </a:pPr>
            <a:r>
              <a:rPr spc="-5" dirty="0"/>
              <a:t>Quick responsive prototype /</a:t>
            </a:r>
            <a:r>
              <a:rPr spc="30" dirty="0"/>
              <a:t> </a:t>
            </a:r>
            <a:r>
              <a:rPr spc="-5" dirty="0"/>
              <a:t>website</a:t>
            </a:r>
          </a:p>
          <a:p>
            <a:pPr marL="471170" indent="-458470">
              <a:lnSpc>
                <a:spcPct val="100000"/>
              </a:lnSpc>
              <a:buChar char="●"/>
              <a:tabLst>
                <a:tab pos="471805" algn="l"/>
              </a:tabLst>
            </a:pPr>
            <a:r>
              <a:rPr spc="-5" dirty="0"/>
              <a:t>Great</a:t>
            </a:r>
            <a:r>
              <a:rPr spc="-35" dirty="0"/>
              <a:t> </a:t>
            </a:r>
            <a:r>
              <a:rPr spc="-5" dirty="0"/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Bootstrap?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98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332</TotalTime>
  <Words>381</Words>
  <Application>Microsoft Macintosh PowerPoint</Application>
  <PresentationFormat>On-screen Show (4:3)</PresentationFormat>
  <Paragraphs>105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Luxoft: Computer / TV</vt:lpstr>
      <vt:lpstr>powerpoint-template-luxoft-v4.3</vt:lpstr>
      <vt:lpstr>AngularJS</vt:lpstr>
      <vt:lpstr>www.getbootstrap.com</vt:lpstr>
      <vt:lpstr>PowerPoint Presentation</vt:lpstr>
      <vt:lpstr>PowerPoint Presentation</vt:lpstr>
      <vt:lpstr>Examples of Bootstrap components</vt:lpstr>
      <vt:lpstr>More examples of Bootstrap components</vt:lpstr>
      <vt:lpstr>List of Bootstrap components</vt:lpstr>
      <vt:lpstr>Example: button groups</vt:lpstr>
      <vt:lpstr>Why Bootstrap?</vt:lpstr>
      <vt:lpstr>Bootstrap package</vt:lpstr>
      <vt:lpstr>What is Grid?</vt:lpstr>
      <vt:lpstr>PowerPoint Presentation</vt:lpstr>
      <vt:lpstr>What is Grid?</vt:lpstr>
      <vt:lpstr>Bootstrap Grid</vt:lpstr>
      <vt:lpstr>Bootstrap Grid example</vt:lpstr>
      <vt:lpstr>Bootstrap Grid example</vt:lpstr>
      <vt:lpstr>Bootstrap Grid example</vt:lpstr>
      <vt:lpstr>Bootstrap Grid example</vt:lpstr>
      <vt:lpstr>Bootstrap Grid example</vt:lpstr>
      <vt:lpstr>Bootstrap Grid example</vt:lpstr>
      <vt:lpstr>Bootstrap Grid example</vt:lpstr>
      <vt:lpstr>Bootstrap Grid example</vt:lpstr>
      <vt:lpstr>Bootstrap Rows</vt:lpstr>
      <vt:lpstr>Bootstrap Rows</vt:lpstr>
      <vt:lpstr>Bootstrap Rows</vt:lpstr>
      <vt:lpstr>Bootstrap Rows</vt:lpstr>
      <vt:lpstr>Bootstrap Responsive Grid</vt:lpstr>
      <vt:lpstr>Bootstrap Responsive Grid</vt:lpstr>
      <vt:lpstr>4 sizes of Grid</vt:lpstr>
      <vt:lpstr>Example: mobile and desktop</vt:lpstr>
      <vt:lpstr>Example: Mobile, tablet, desktop</vt:lpstr>
      <vt:lpstr>Offsetting columns</vt:lpstr>
      <vt:lpstr>Nested rows</vt:lpstr>
      <vt:lpstr>Task 8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</dc:title>
  <dc:creator>DSK1 DSK</dc:creator>
  <cp:lastModifiedBy>Vladimir Sonkin</cp:lastModifiedBy>
  <cp:revision>8</cp:revision>
  <dcterms:created xsi:type="dcterms:W3CDTF">2015-10-28T09:01:06Z</dcterms:created>
  <dcterms:modified xsi:type="dcterms:W3CDTF">2016-04-01T00:25:27Z</dcterms:modified>
</cp:coreProperties>
</file>