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64" r:id="rId3"/>
    <p:sldId id="263" r:id="rId4"/>
    <p:sldId id="265" r:id="rId5"/>
    <p:sldId id="266" r:id="rId6"/>
    <p:sldId id="267" r:id="rId7"/>
    <p:sldId id="268"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5" d="100"/>
          <a:sy n="125" d="100"/>
        </p:scale>
        <p:origin x="-21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3E8AF2-F925-D949-85F5-D326F5011E2D}" type="datetimeFigureOut">
              <a:rPr lang="en-US" smtClean="0"/>
              <a:t>11/01/17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ED6FA6-B68C-6342-8DE1-6CC371A38109}" type="slidenum">
              <a:rPr lang="en-US" smtClean="0"/>
              <a:t>‹#›</a:t>
            </a:fld>
            <a:endParaRPr lang="en-US"/>
          </a:p>
        </p:txBody>
      </p:sp>
    </p:spTree>
    <p:extLst>
      <p:ext uri="{BB962C8B-B14F-4D97-AF65-F5344CB8AC3E}">
        <p14:creationId xmlns:p14="http://schemas.microsoft.com/office/powerpoint/2010/main" val="5083562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import references to the </a:t>
            </a:r>
            <a:r>
              <a:rPr lang="en-US" dirty="0" err="1" smtClean="0"/>
              <a:t>ViewChild</a:t>
            </a:r>
            <a:r>
              <a:rPr lang="en-US" dirty="0" smtClean="0"/>
              <a:t> decorator and the </a:t>
            </a:r>
            <a:r>
              <a:rPr lang="en-US" dirty="0" err="1" smtClean="0"/>
              <a:t>AfterViewInit</a:t>
            </a:r>
            <a:r>
              <a:rPr lang="en-US" dirty="0" smtClean="0"/>
              <a:t> lifecycle hook.</a:t>
            </a:r>
          </a:p>
          <a:p>
            <a:endParaRPr lang="en-US" dirty="0" smtClean="0"/>
          </a:p>
          <a:p>
            <a:r>
              <a:rPr lang="en-US" dirty="0" smtClean="0"/>
              <a:t>We inject the child </a:t>
            </a:r>
            <a:r>
              <a:rPr lang="en-US" dirty="0" err="1" smtClean="0"/>
              <a:t>CountdownTimerComponent</a:t>
            </a:r>
            <a:r>
              <a:rPr lang="en-US" dirty="0" smtClean="0"/>
              <a:t> into the private </a:t>
            </a:r>
            <a:r>
              <a:rPr lang="en-US" dirty="0" err="1" smtClean="0"/>
              <a:t>timerComponent</a:t>
            </a:r>
            <a:r>
              <a:rPr lang="en-US" dirty="0" smtClean="0"/>
              <a:t> property via the @</a:t>
            </a:r>
            <a:r>
              <a:rPr lang="en-US" dirty="0" err="1" smtClean="0"/>
              <a:t>ViewChild</a:t>
            </a:r>
            <a:r>
              <a:rPr lang="en-US" dirty="0" smtClean="0"/>
              <a:t> property decoration.</a:t>
            </a:r>
          </a:p>
          <a:p>
            <a:endParaRPr lang="en-US" dirty="0" smtClean="0"/>
          </a:p>
          <a:p>
            <a:r>
              <a:rPr lang="en-US" dirty="0" smtClean="0"/>
              <a:t>The #timer local variable is gone from the component metadata. Instead we bind the buttons to the parent component's own start and stop methods and present the ticking seconds in an interpolation around the parent component's seconds method.</a:t>
            </a:r>
          </a:p>
          <a:p>
            <a:endParaRPr lang="en-US" dirty="0" smtClean="0"/>
          </a:p>
          <a:p>
            <a:r>
              <a:rPr lang="en-US" dirty="0" smtClean="0"/>
              <a:t>These methods access the injected timer component directly.</a:t>
            </a:r>
          </a:p>
          <a:p>
            <a:endParaRPr lang="en-US" dirty="0" smtClean="0"/>
          </a:p>
          <a:p>
            <a:r>
              <a:rPr lang="en-US" dirty="0" smtClean="0"/>
              <a:t>The </a:t>
            </a:r>
            <a:r>
              <a:rPr lang="en-US" dirty="0" err="1" smtClean="0"/>
              <a:t>ngAfterViewInit</a:t>
            </a:r>
            <a:r>
              <a:rPr lang="en-US" dirty="0" smtClean="0"/>
              <a:t> lifecycle hook is an important wrinkle. The timer component isn't available until after Angular displays the parent view. So we display 0 seconds initially.</a:t>
            </a:r>
          </a:p>
          <a:p>
            <a:endParaRPr lang="en-US" dirty="0" smtClean="0"/>
          </a:p>
          <a:p>
            <a:r>
              <a:rPr lang="en-US" dirty="0" smtClean="0"/>
              <a:t>Then Angular calls the </a:t>
            </a:r>
            <a:r>
              <a:rPr lang="en-US" dirty="0" err="1" smtClean="0"/>
              <a:t>ngAfterViewInit</a:t>
            </a:r>
            <a:r>
              <a:rPr lang="en-US" dirty="0" smtClean="0"/>
              <a:t> lifecycle hook at which time it is too late to update the parent view's display of the countdown seconds. </a:t>
            </a:r>
            <a:r>
              <a:rPr lang="en-US" dirty="0" err="1" smtClean="0"/>
              <a:t>Angular's</a:t>
            </a:r>
            <a:r>
              <a:rPr lang="en-US" dirty="0" smtClean="0"/>
              <a:t> unidirectional data flow rule prevents us from updating the parent view's in the same cycle. We have to wait one turn before we can display the seconds.</a:t>
            </a:r>
          </a:p>
          <a:p>
            <a:endParaRPr lang="en-US" dirty="0" smtClean="0"/>
          </a:p>
          <a:p>
            <a:r>
              <a:rPr lang="en-US" dirty="0" smtClean="0"/>
              <a:t>We use </a:t>
            </a:r>
            <a:r>
              <a:rPr lang="en-US" dirty="0" err="1" smtClean="0"/>
              <a:t>setTimeout</a:t>
            </a:r>
            <a:r>
              <a:rPr lang="en-US" dirty="0" smtClean="0"/>
              <a:t> to wait one tick and then revise the seconds method so that it takes future values from the timer component.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BED6FA6-B68C-6342-8DE1-6CC371A38109}" type="slidenum">
              <a:rPr lang="en-US" smtClean="0"/>
              <a:t>4</a:t>
            </a:fld>
            <a:endParaRPr lang="en-US"/>
          </a:p>
        </p:txBody>
      </p:sp>
    </p:spTree>
    <p:extLst>
      <p:ext uri="{BB962C8B-B14F-4D97-AF65-F5344CB8AC3E}">
        <p14:creationId xmlns:p14="http://schemas.microsoft.com/office/powerpoint/2010/main" val="126530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b="1" dirty="0">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3532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dirty="0"/>
              <a:t>Edit Title</a:t>
            </a:r>
            <a:endParaRPr lang="en-US" dirty="0"/>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size 1 container SUB">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rgbClr val="BD392F"/>
                </a:solidFill>
                <a:latin typeface="+mn-lt"/>
                <a:ea typeface="Avenir Next" charset="0"/>
                <a:cs typeface="Avenir Next" charset="0"/>
              </a:defRPr>
            </a:lvl1pPr>
          </a:lstStyle>
          <a:p>
            <a:r>
              <a:rPr lang="pl-PL" dirty="0"/>
              <a:t>Edit </a:t>
            </a:r>
            <a:r>
              <a:rPr lang="pl-PL" dirty="0" err="1"/>
              <a:t>Title</a:t>
            </a:r>
            <a:r>
              <a:rPr lang="pl-PL" dirty="0"/>
              <a:t>: SUBTITLE</a:t>
            </a:r>
            <a:endParaRPr lang="en-US" dirty="0"/>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73442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5"/>
            <a:ext cx="4184754"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err="1"/>
              <a:t>Up</a:t>
            </a:r>
            <a:r>
              <a:rPr lang="pl-PL" dirty="0"/>
              <a:t> to </a:t>
            </a:r>
            <a:r>
              <a:rPr lang="pl-PL" dirty="0" err="1"/>
              <a:t>seven</a:t>
            </a:r>
            <a:r>
              <a:rPr lang="pl-PL" dirty="0"/>
              <a:t> lines of </a:t>
            </a:r>
            <a:r>
              <a:rPr lang="pl-PL" dirty="0" err="1"/>
              <a:t>text</a:t>
            </a:r>
            <a:r>
              <a:rPr lang="pl-PL" dirty="0"/>
              <a: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840769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Box 1"/>
          <p:cNvSpPr txBox="1"/>
          <p:nvPr/>
        </p:nvSpPr>
        <p:spPr>
          <a:xfrm>
            <a:off x="1" y="0"/>
            <a:ext cx="9144000" cy="6858000"/>
          </a:xfrm>
          <a:prstGeom prst="rect">
            <a:avLst/>
          </a:prstGeom>
          <a:noFill/>
        </p:spPr>
        <p:txBody>
          <a:bodyPr wrap="square" rtlCol="0" anchor="ctr">
            <a:noAutofit/>
          </a:bodyPr>
          <a:lstStyle/>
          <a:p>
            <a:pPr algn="ctr"/>
            <a:r>
              <a:rPr lang="en-US" sz="3200" dirty="0">
                <a:solidFill>
                  <a:schemeClr val="accent1"/>
                </a:solidFill>
              </a:rPr>
              <a:t>THANK</a:t>
            </a:r>
            <a:r>
              <a:rPr lang="en-US" sz="3200" baseline="0" dirty="0">
                <a:solidFill>
                  <a:schemeClr val="accent1"/>
                </a:solidFill>
              </a:rPr>
              <a:t> YOU!</a:t>
            </a:r>
            <a:endParaRPr lang="en-US" sz="3200" dirty="0">
              <a:solidFill>
                <a:schemeClr val="accent1"/>
              </a:solidFill>
            </a:endParaRPr>
          </a:p>
        </p:txBody>
      </p:sp>
      <p:sp>
        <p:nvSpPr>
          <p:cNvPr id="3" name="Rectangle 2"/>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584642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tangle 2"/>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0289489"/>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Section Break / Final">
    <p:spTree>
      <p:nvGrpSpPr>
        <p:cNvPr id="1" name=""/>
        <p:cNvGrpSpPr/>
        <p:nvPr/>
      </p:nvGrpSpPr>
      <p:grpSpPr>
        <a:xfrm>
          <a:off x="0" y="0"/>
          <a:ext cx="0" cy="0"/>
          <a:chOff x="0" y="0"/>
          <a:chExt cx="0" cy="0"/>
        </a:xfrm>
      </p:grpSpPr>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800" b="0">
                <a:solidFill>
                  <a:schemeClr val="accent4"/>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accent4"/>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6176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0859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dirty="0" err="1"/>
              <a:t>Click</a:t>
            </a:r>
            <a:r>
              <a:rPr lang="pl-PL" dirty="0"/>
              <a:t> to </a:t>
            </a:r>
            <a:r>
              <a:rPr lang="pl-PL" dirty="0" err="1"/>
              <a:t>edit</a:t>
            </a:r>
            <a:r>
              <a:rPr lang="pl-PL" dirty="0"/>
              <a:t> </a:t>
            </a:r>
            <a:r>
              <a:rPr lang="pl-PL" dirty="0" err="1"/>
              <a:t>content</a:t>
            </a:r>
            <a:endParaRPr lang="pl-PL" dirty="0"/>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18" y="365126"/>
            <a:ext cx="8593493" cy="502623"/>
          </a:xfrm>
        </p:spPr>
        <p:txBody>
          <a:bodyPr/>
          <a:lstStyle/>
          <a:p>
            <a:r>
              <a:rPr lang="pl-PL" dirty="0"/>
              <a:t>Edit </a:t>
            </a:r>
            <a:r>
              <a:rPr lang="pl-PL" dirty="0" err="1"/>
              <a:t>Title</a:t>
            </a:r>
            <a:endParaRPr lang="en-US" dirty="0"/>
          </a:p>
        </p:txBody>
      </p:sp>
    </p:spTree>
    <p:extLst>
      <p:ext uri="{BB962C8B-B14F-4D97-AF65-F5344CB8AC3E}">
        <p14:creationId xmlns:p14="http://schemas.microsoft.com/office/powerpoint/2010/main" val="924023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2" name="pole tekstowe 11"/>
          <p:cNvSpPr txBox="1"/>
          <p:nvPr/>
        </p:nvSpPr>
        <p:spPr>
          <a:xfrm>
            <a:off x="721821" y="1509582"/>
            <a:ext cx="1231145"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COMPLETED</a:t>
            </a:r>
            <a:endParaRPr lang="en-US" b="0" i="0" dirty="0">
              <a:solidFill>
                <a:schemeClr val="bg1"/>
              </a:solidFill>
              <a:latin typeface="Avenir Next Medium" charset="0"/>
              <a:ea typeface="Avenir Next Medium" charset="0"/>
              <a:cs typeface="Avenir Next Medium" charset="0"/>
            </a:endParaRPr>
          </a:p>
        </p:txBody>
      </p:sp>
      <p:sp>
        <p:nvSpPr>
          <p:cNvPr id="13" name="Prostokąt 12"/>
          <p:cNvSpPr/>
          <p:nvPr/>
        </p:nvSpPr>
        <p:spPr>
          <a:xfrm>
            <a:off x="3202514" y="1421028"/>
            <a:ext cx="2762275" cy="531341"/>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4" name="pole tekstowe 13"/>
          <p:cNvSpPr txBox="1"/>
          <p:nvPr/>
        </p:nvSpPr>
        <p:spPr>
          <a:xfrm>
            <a:off x="3643948" y="1509582"/>
            <a:ext cx="766877"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ACTIVE</a:t>
            </a:r>
            <a:endParaRPr lang="en-US" b="0" i="0" dirty="0">
              <a:solidFill>
                <a:schemeClr val="bg1"/>
              </a:solidFill>
              <a:latin typeface="Avenir Next Medium" charset="0"/>
              <a:ea typeface="Avenir Next Medium" charset="0"/>
              <a:cs typeface="Avenir Next Medium" charset="0"/>
            </a:endParaRPr>
          </a:p>
        </p:txBody>
      </p:sp>
      <p:sp>
        <p:nvSpPr>
          <p:cNvPr id="15" name="Prostokąt 14"/>
          <p:cNvSpPr/>
          <p:nvPr/>
        </p:nvSpPr>
        <p:spPr>
          <a:xfrm>
            <a:off x="6118161" y="1421028"/>
            <a:ext cx="2762275" cy="531341"/>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6" name="pole tekstowe 15"/>
          <p:cNvSpPr txBox="1"/>
          <p:nvPr/>
        </p:nvSpPr>
        <p:spPr>
          <a:xfrm>
            <a:off x="6523002" y="1509582"/>
            <a:ext cx="1139585" cy="284693"/>
          </a:xfrm>
          <a:prstGeom prst="rect">
            <a:avLst/>
          </a:prstGeom>
          <a:noFill/>
        </p:spPr>
        <p:txBody>
          <a:bodyPr wrap="none" lIns="68580" tIns="34290" rIns="68580" bIns="34290" rtlCol="0">
            <a:spAutoFit/>
          </a:bodyPr>
          <a:lstStyle/>
          <a:p>
            <a:r>
              <a:rPr lang="pl-PL" b="0" i="0">
                <a:solidFill>
                  <a:schemeClr val="bg1"/>
                </a:solidFill>
                <a:latin typeface="Avenir Next Medium" charset="0"/>
                <a:ea typeface="Avenir Next Medium" charset="0"/>
                <a:cs typeface="Avenir Next Medium" charset="0"/>
              </a:rPr>
              <a:t>UPCOMING</a:t>
            </a:r>
            <a:endParaRPr lang="en-US" b="0" i="0" dirty="0">
              <a:solidFill>
                <a:schemeClr val="bg1"/>
              </a:solidFill>
              <a:latin typeface="Avenir Next Medium" charset="0"/>
              <a:ea typeface="Avenir Next Medium" charset="0"/>
              <a:cs typeface="Avenir Next Medium" charset="0"/>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6" name="Prostokąt 25"/>
          <p:cNvSpPr/>
          <p:nvPr/>
        </p:nvSpPr>
        <p:spPr>
          <a:xfrm>
            <a:off x="286916" y="4712866"/>
            <a:ext cx="535786" cy="531341"/>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
        <p:nvSpPr>
          <p:cNvPr id="4" name="Symbol zastępczy tekstu 3"/>
          <p:cNvSpPr>
            <a:spLocks noGrp="1"/>
          </p:cNvSpPr>
          <p:nvPr>
            <p:ph type="body" sz="quarter" idx="28" hasCustomPrompt="1"/>
          </p:nvPr>
        </p:nvSpPr>
        <p:spPr>
          <a:xfrm>
            <a:off x="2701529"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914B5D-1A8B-0D4C-A21A-7F84084D41FF}" type="datetimeFigureOut">
              <a:rPr lang="en-US" smtClean="0"/>
              <a:t>11/01/17</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2E9D77A-4693-A940-B4C7-5FB58D0077B9}" type="slidenum">
              <a:rPr lang="en-US" smtClean="0"/>
              <a:t>‹#›</a:t>
            </a:fld>
            <a:endParaRPr lang="en-US"/>
          </a:p>
        </p:txBody>
      </p:sp>
    </p:spTree>
    <p:extLst>
      <p:ext uri="{BB962C8B-B14F-4D97-AF65-F5344CB8AC3E}">
        <p14:creationId xmlns:p14="http://schemas.microsoft.com/office/powerpoint/2010/main" val="20528546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1914B5D-1A8B-0D4C-A21A-7F84084D41FF}" type="datetimeFigureOut">
              <a:rPr lang="en-US" smtClean="0"/>
              <a:t>11/01/17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2E9D77A-4693-A940-B4C7-5FB58D0077B9}" type="slidenum">
              <a:rPr lang="en-US" smtClean="0"/>
              <a:t>‹#›</a:t>
            </a:fld>
            <a:endParaRPr lang="en-US"/>
          </a:p>
        </p:txBody>
      </p:sp>
    </p:spTree>
    <p:extLst>
      <p:ext uri="{BB962C8B-B14F-4D97-AF65-F5344CB8AC3E}">
        <p14:creationId xmlns:p14="http://schemas.microsoft.com/office/powerpoint/2010/main" val="87989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11D2DA8-68AC-A943-9D18-8C3198C74F9A}" type="datetimeFigureOut">
              <a:rPr lang="en-US" smtClean="0"/>
              <a:t>11/01/17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C75166-F071-5C45-B435-395E8C45297E}" type="slidenum">
              <a:rPr lang="en-US" smtClean="0"/>
              <a:t>‹#›</a:t>
            </a:fld>
            <a:endParaRPr lang="en-US"/>
          </a:p>
        </p:txBody>
      </p:sp>
    </p:spTree>
    <p:extLst>
      <p:ext uri="{BB962C8B-B14F-4D97-AF65-F5344CB8AC3E}">
        <p14:creationId xmlns:p14="http://schemas.microsoft.com/office/powerpoint/2010/main" val="50038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sz="2800" dirty="0">
                <a:solidFill>
                  <a:srgbClr val="BD392F"/>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25" name="Rectangle 24"/>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17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471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1">
    <p:spTree>
      <p:nvGrpSpPr>
        <p:cNvPr id="1" name=""/>
        <p:cNvGrpSpPr/>
        <p:nvPr/>
      </p:nvGrpSpPr>
      <p:grpSpPr>
        <a:xfrm>
          <a:off x="0" y="0"/>
          <a:ext cx="0" cy="0"/>
          <a:chOff x="0" y="0"/>
          <a:chExt cx="0" cy="0"/>
        </a:xfrm>
      </p:grpSpPr>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86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Gam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 GAMMA</a:t>
            </a:r>
          </a:p>
        </p:txBody>
      </p:sp>
      <p:sp>
        <p:nvSpPr>
          <p:cNvPr id="3" name="Rectangle 2"/>
          <p:cNvSpPr/>
          <p:nvPr/>
        </p:nvSpPr>
        <p:spPr>
          <a:xfrm>
            <a:off x="7505960" y="1726961"/>
            <a:ext cx="712243" cy="4082712"/>
          </a:xfrm>
          <a:prstGeom prst="rect">
            <a:avLst/>
          </a:prstGeom>
          <a:solidFill>
            <a:srgbClr val="426F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970340" y="1726961"/>
            <a:ext cx="712243" cy="4082712"/>
          </a:xfrm>
          <a:prstGeom prst="rect">
            <a:avLst/>
          </a:prstGeom>
          <a:solidFill>
            <a:srgbClr val="3171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372055" y="1726961"/>
            <a:ext cx="712243" cy="4082712"/>
          </a:xfrm>
          <a:prstGeom prst="rect">
            <a:avLst/>
          </a:prstGeom>
          <a:solidFill>
            <a:srgbClr val="1EA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38150" y="1726961"/>
            <a:ext cx="712243" cy="4082712"/>
          </a:xfrm>
          <a:prstGeom prst="rect">
            <a:avLst/>
          </a:prstGeom>
          <a:solidFill>
            <a:srgbClr val="F29B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104245" y="1726961"/>
            <a:ext cx="712243" cy="4082712"/>
          </a:xfrm>
          <a:prstGeom prst="rect">
            <a:avLst/>
          </a:prstGeom>
          <a:solidFill>
            <a:srgbClr val="BD39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36435" y="1726961"/>
            <a:ext cx="712243" cy="4082712"/>
          </a:xfrm>
          <a:prstGeom prst="rect">
            <a:avLst/>
          </a:prstGeom>
          <a:solidFill>
            <a:srgbClr val="7D99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98204" y="1726961"/>
            <a:ext cx="712243" cy="4082712"/>
          </a:xfrm>
          <a:prstGeom prst="rect">
            <a:avLst/>
          </a:prstGeom>
          <a:solidFill>
            <a:srgbClr val="445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0711799"/>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en-US" noProof="0" dirty="0"/>
              <a:t>Edit Title</a:t>
            </a:r>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en-US" noProof="0" dirty="0"/>
              <a:t>Click here to enter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PoleTekstowe 1"/>
          <p:cNvSpPr txBox="1"/>
          <p:nvPr/>
        </p:nvSpPr>
        <p:spPr>
          <a:xfrm>
            <a:off x="286917" y="6524486"/>
            <a:ext cx="639162"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Oval 29"/>
          <p:cNvSpPr/>
          <p:nvPr/>
        </p:nvSpPr>
        <p:spPr>
          <a:xfrm>
            <a:off x="8810683" y="50104"/>
            <a:ext cx="291848" cy="389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500" dirty="0">
              <a:solidFill>
                <a:prstClr val="white"/>
              </a:solidFill>
              <a:latin typeface="Calibri Light" panose="020F0302020204030204" pitchFamily="34" charset="0"/>
            </a:endParaRPr>
          </a:p>
        </p:txBody>
      </p:sp>
      <p:sp>
        <p:nvSpPr>
          <p:cNvPr id="4" name="TextBox 3"/>
          <p:cNvSpPr txBox="1"/>
          <p:nvPr/>
        </p:nvSpPr>
        <p:spPr>
          <a:xfrm>
            <a:off x="8810683" y="50104"/>
            <a:ext cx="291848" cy="389131"/>
          </a:xfrm>
          <a:prstGeom prst="rect">
            <a:avLst/>
          </a:prstGeom>
          <a:noFill/>
        </p:spPr>
        <p:txBody>
          <a:bodyPr wrap="square" lIns="0" tIns="0" rIns="0" bIns="0" rtlCol="0" anchor="ctr">
            <a:noAutofit/>
          </a:bodyPr>
          <a:lstStyle/>
          <a:p>
            <a:pPr algn="ctr"/>
            <a:fld id="{68AAC1A9-6820-404F-9E78-0F0008539738}" type="slidenum">
              <a:rPr lang="en-US" sz="1200" smtClean="0">
                <a:solidFill>
                  <a:schemeClr val="bg1"/>
                </a:solidFill>
                <a:latin typeface="+mj-lt"/>
              </a:rPr>
              <a:pPr algn="ctr"/>
              <a:t>‹#›</a:t>
            </a:fld>
            <a:endParaRPr lang="en-US" sz="1200" dirty="0">
              <a:solidFill>
                <a:schemeClr val="bg1"/>
              </a:solidFill>
              <a:latin typeface="+mj-lt"/>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7" r:id="rId36"/>
    <p:sldLayoutId id="2147483698" r:id="rId37"/>
    <p:sldLayoutId id="2147483699" r:id="rId38"/>
  </p:sldLayoutIdLst>
  <p:txStyles>
    <p:titleStyle>
      <a:lvl1pPr algn="l" defTabSz="685800" rtl="0" eaLnBrk="1" latinLnBrk="0" hangingPunct="1">
        <a:lnSpc>
          <a:spcPct val="100000"/>
        </a:lnSpc>
        <a:spcBef>
          <a:spcPts val="450"/>
        </a:spcBef>
        <a:spcAft>
          <a:spcPts val="450"/>
        </a:spcAft>
        <a:buNone/>
        <a:defRPr sz="2300" b="0" i="0" kern="1200" cap="all" baseline="0">
          <a:solidFill>
            <a:srgbClr val="BD392F"/>
          </a:solidFill>
          <a:latin typeface="+mn-lt"/>
          <a:ea typeface="Avenir Next Medium" charset="0"/>
          <a:cs typeface="Avenir Next Medium" charset="0"/>
        </a:defRPr>
      </a:lvl1pPr>
    </p:titleStyle>
    <p:body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ANGULAr</a:t>
            </a:r>
            <a:r>
              <a:rPr lang="en-US" dirty="0" smtClean="0"/>
              <a:t> 2</a:t>
            </a:r>
            <a:br>
              <a:rPr lang="en-US" dirty="0" smtClean="0"/>
            </a:br>
            <a:r>
              <a:rPr lang="en-US" dirty="0"/>
              <a:t/>
            </a:r>
            <a:br>
              <a:rPr lang="en-US" dirty="0"/>
            </a:br>
            <a:r>
              <a:rPr lang="en-US" sz="2000" dirty="0" smtClean="0"/>
              <a:t>components communication</a:t>
            </a:r>
            <a:br>
              <a:rPr lang="en-US" sz="2000" dirty="0" smtClean="0"/>
            </a:br>
            <a:r>
              <a:rPr lang="en-US" sz="2000" dirty="0" smtClean="0"/>
              <a:t>with </a:t>
            </a:r>
            <a:r>
              <a:rPr lang="en-US" sz="2000" dirty="0" smtClean="0"/>
              <a:t>service</a:t>
            </a:r>
            <a:endParaRPr lang="en-US" dirty="0"/>
          </a:p>
        </p:txBody>
      </p:sp>
    </p:spTree>
    <p:extLst>
      <p:ext uri="{BB962C8B-B14F-4D97-AF65-F5344CB8AC3E}">
        <p14:creationId xmlns:p14="http://schemas.microsoft.com/office/powerpoint/2010/main" val="45232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interacts with child via local variable</a:t>
            </a:r>
          </a:p>
        </p:txBody>
      </p:sp>
      <p:sp>
        <p:nvSpPr>
          <p:cNvPr id="3" name="Rectangle 2"/>
          <p:cNvSpPr/>
          <p:nvPr/>
        </p:nvSpPr>
        <p:spPr>
          <a:xfrm>
            <a:off x="444500" y="1272044"/>
            <a:ext cx="7708900" cy="3693319"/>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'countdown-parent-lv'</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&lt;h3&gt;Countdown to Liftoff (via local variable)&lt;/h3&gt;</a:t>
            </a:r>
            <a:br>
              <a:rPr lang="en-US" b="1" dirty="0" smtClean="0">
                <a:solidFill>
                  <a:srgbClr val="008000"/>
                </a:solidFill>
                <a:effectLst/>
              </a:rPr>
            </a:br>
            <a:r>
              <a:rPr lang="en-US" b="1" dirty="0" smtClean="0">
                <a:solidFill>
                  <a:srgbClr val="008000"/>
                </a:solidFill>
                <a:effectLst/>
              </a:rPr>
              <a:t>  	&lt;button (click)="</a:t>
            </a:r>
            <a:r>
              <a:rPr lang="en-US" b="1" i="1" dirty="0" err="1" smtClean="0">
                <a:solidFill>
                  <a:srgbClr val="660E7A"/>
                </a:solidFill>
                <a:effectLst/>
              </a:rPr>
              <a:t>timer</a:t>
            </a:r>
            <a:r>
              <a:rPr lang="en-US" b="1" dirty="0" err="1" smtClean="0">
                <a:solidFill>
                  <a:srgbClr val="008000"/>
                </a:solidFill>
                <a:effectLst/>
              </a:rPr>
              <a:t>.</a:t>
            </a:r>
            <a:r>
              <a:rPr lang="en-US" b="1" dirty="0" err="1" smtClean="0">
                <a:solidFill>
                  <a:srgbClr val="7A7A43"/>
                </a:solidFill>
                <a:effectLst/>
              </a:rPr>
              <a:t>start</a:t>
            </a:r>
            <a:r>
              <a:rPr lang="en-US" b="1" dirty="0" smtClean="0">
                <a:solidFill>
                  <a:srgbClr val="008000"/>
                </a:solidFill>
                <a:effectLst/>
              </a:rPr>
              <a:t>()"&gt;Start&lt;/button&gt;</a:t>
            </a:r>
            <a:br>
              <a:rPr lang="en-US" b="1" dirty="0" smtClean="0">
                <a:solidFill>
                  <a:srgbClr val="008000"/>
                </a:solidFill>
                <a:effectLst/>
              </a:rPr>
            </a:br>
            <a:r>
              <a:rPr lang="en-US" b="1" dirty="0" smtClean="0">
                <a:solidFill>
                  <a:srgbClr val="008000"/>
                </a:solidFill>
                <a:effectLst/>
              </a:rPr>
              <a:t>  	&lt;button (click)="</a:t>
            </a:r>
            <a:r>
              <a:rPr lang="en-US" b="1" i="1" dirty="0" err="1" smtClean="0">
                <a:solidFill>
                  <a:srgbClr val="660E7A"/>
                </a:solidFill>
                <a:effectLst/>
              </a:rPr>
              <a:t>timer</a:t>
            </a:r>
            <a:r>
              <a:rPr lang="en-US" b="1" dirty="0" err="1" smtClean="0">
                <a:solidFill>
                  <a:srgbClr val="008000"/>
                </a:solidFill>
                <a:effectLst/>
              </a:rPr>
              <a:t>.</a:t>
            </a:r>
            <a:r>
              <a:rPr lang="en-US" b="1" dirty="0" err="1" smtClean="0">
                <a:solidFill>
                  <a:srgbClr val="7A7A43"/>
                </a:solidFill>
                <a:effectLst/>
              </a:rPr>
              <a:t>stop</a:t>
            </a:r>
            <a:r>
              <a:rPr lang="en-US" b="1" dirty="0" smtClean="0">
                <a:solidFill>
                  <a:srgbClr val="008000"/>
                </a:solidFill>
                <a:effectLst/>
              </a:rPr>
              <a:t>()"&gt;Stop&lt;/button&gt;</a:t>
            </a:r>
            <a:br>
              <a:rPr lang="en-US" b="1" dirty="0" smtClean="0">
                <a:solidFill>
                  <a:srgbClr val="008000"/>
                </a:solidFill>
                <a:effectLst/>
              </a:rPr>
            </a:br>
            <a:r>
              <a:rPr lang="en-US" b="1" dirty="0" smtClean="0">
                <a:solidFill>
                  <a:srgbClr val="008000"/>
                </a:solidFill>
                <a:effectLst/>
              </a:rPr>
              <a:t> 	 &lt;div class="seconds"&gt;{{</a:t>
            </a:r>
            <a:r>
              <a:rPr lang="en-US" b="1" i="1" dirty="0" err="1" smtClean="0">
                <a:solidFill>
                  <a:srgbClr val="660E7A"/>
                </a:solidFill>
                <a:effectLst/>
              </a:rPr>
              <a:t>timer</a:t>
            </a:r>
            <a:r>
              <a:rPr lang="en-US" b="1" dirty="0" err="1" smtClean="0">
                <a:solidFill>
                  <a:srgbClr val="008000"/>
                </a:solidFill>
                <a:effectLst/>
              </a:rPr>
              <a:t>.seconds</a:t>
            </a:r>
            <a:r>
              <a:rPr lang="en-US" b="1" dirty="0" smtClean="0">
                <a:solidFill>
                  <a:srgbClr val="008000"/>
                </a:solidFill>
                <a:effectLst/>
              </a:rPr>
              <a:t>}}&lt;/div&gt;</a:t>
            </a:r>
            <a:br>
              <a:rPr lang="en-US" b="1" dirty="0" smtClean="0">
                <a:solidFill>
                  <a:srgbClr val="008000"/>
                </a:solidFill>
                <a:effectLst/>
              </a:rPr>
            </a:br>
            <a:r>
              <a:rPr lang="en-US" b="1" dirty="0" smtClean="0">
                <a:solidFill>
                  <a:srgbClr val="008000"/>
                </a:solidFill>
                <a:effectLst/>
              </a:rPr>
              <a:t>  	&lt;countdown-timer #timer&gt;&lt;/countdown-timer&gt;</a:t>
            </a:r>
            <a:br>
              <a:rPr lang="en-US" b="1" dirty="0" smtClean="0">
                <a:solidFill>
                  <a:srgbClr val="008000"/>
                </a:solidFill>
                <a:effectLst/>
              </a:rPr>
            </a:br>
            <a:r>
              <a:rPr lang="en-US" b="1" dirty="0" smtClean="0">
                <a:solidFill>
                  <a:srgbClr val="008000"/>
                </a:solidFill>
                <a:effectLst/>
              </a:rPr>
              <a:t>  `</a:t>
            </a:r>
            <a:r>
              <a:rPr lang="en-US" dirty="0" smtClean="0"/>
              <a:t>,</a:t>
            </a:r>
            <a:br>
              <a:rPr lang="en-US" dirty="0" smtClean="0"/>
            </a:br>
            <a:r>
              <a:rPr lang="en-US" dirty="0" smtClean="0"/>
              <a:t>    </a:t>
            </a:r>
            <a:r>
              <a:rPr lang="en-US" b="1" dirty="0" err="1" smtClean="0">
                <a:solidFill>
                  <a:srgbClr val="660E7A"/>
                </a:solidFill>
                <a:effectLst/>
              </a:rPr>
              <a:t>styleUrls</a:t>
            </a:r>
            <a:r>
              <a:rPr lang="en-US" dirty="0" smtClean="0"/>
              <a:t>: [</a:t>
            </a:r>
            <a:r>
              <a:rPr lang="en-US" b="1" dirty="0" smtClean="0">
                <a:solidFill>
                  <a:srgbClr val="008000"/>
                </a:solidFill>
                <a:effectLst/>
              </a:rPr>
              <a:t>'</a:t>
            </a:r>
            <a:r>
              <a:rPr lang="en-US" b="1" dirty="0" err="1" smtClean="0">
                <a:solidFill>
                  <a:srgbClr val="008000"/>
                </a:solidFill>
                <a:effectLst/>
              </a:rPr>
              <a:t>demo.css</a:t>
            </a:r>
            <a:r>
              <a:rPr lang="en-US" b="1" dirty="0" smtClean="0">
                <a:solidFill>
                  <a:srgbClr val="008000"/>
                </a:solidFill>
                <a:effectLst/>
              </a:rPr>
              <a:t>'</a:t>
            </a:r>
            <a:r>
              <a:rPr lang="en-US" dirty="0" smtClean="0"/>
              <a:t>]</a:t>
            </a:r>
            <a:br>
              <a:rPr lang="en-US" dirty="0" smtClean="0"/>
            </a:br>
            <a:r>
              <a:rPr lang="en-US" dirty="0" smtClean="0"/>
              <a:t>})</a:t>
            </a:r>
            <a:br>
              <a:rPr lang="en-US" dirty="0" smtClean="0"/>
            </a:br>
            <a:r>
              <a:rPr lang="en-US" b="1" dirty="0" smtClean="0">
                <a:solidFill>
                  <a:srgbClr val="000080"/>
                </a:solidFill>
                <a:effectLst/>
              </a:rPr>
              <a:t>export class </a:t>
            </a:r>
            <a:r>
              <a:rPr lang="en-US" dirty="0" err="1" smtClean="0"/>
              <a:t>CountdownLocalVarParentComponent</a:t>
            </a:r>
            <a:r>
              <a:rPr lang="en-US" dirty="0" smtClean="0"/>
              <a:t> { }</a:t>
            </a:r>
            <a:br>
              <a:rPr lang="en-US" dirty="0" smtClean="0"/>
            </a:br>
            <a:endParaRPr lang="en-US" dirty="0"/>
          </a:p>
        </p:txBody>
      </p:sp>
      <p:pic>
        <p:nvPicPr>
          <p:cNvPr id="4" name="Picture 3"/>
          <p:cNvPicPr>
            <a:picLocks noChangeAspect="1"/>
          </p:cNvPicPr>
          <p:nvPr/>
        </p:nvPicPr>
        <p:blipFill>
          <a:blip r:embed="rId2"/>
          <a:stretch>
            <a:fillRect/>
          </a:stretch>
        </p:blipFill>
        <p:spPr>
          <a:xfrm>
            <a:off x="5994495" y="1767344"/>
            <a:ext cx="3149505" cy="2654300"/>
          </a:xfrm>
          <a:prstGeom prst="rect">
            <a:avLst/>
          </a:prstGeom>
        </p:spPr>
      </p:pic>
      <p:sp>
        <p:nvSpPr>
          <p:cNvPr id="5" name="Rectangle 4"/>
          <p:cNvSpPr/>
          <p:nvPr/>
        </p:nvSpPr>
        <p:spPr>
          <a:xfrm>
            <a:off x="444500" y="4956454"/>
            <a:ext cx="8435911" cy="1754327"/>
          </a:xfrm>
          <a:prstGeom prst="rect">
            <a:avLst/>
          </a:prstGeom>
        </p:spPr>
        <p:txBody>
          <a:bodyPr wrap="square">
            <a:spAutoFit/>
          </a:bodyPr>
          <a:lstStyle/>
          <a:p>
            <a:r>
              <a:rPr lang="en-US" dirty="0" smtClean="0"/>
              <a:t>We can place a local variable (#timer) on the tag (&lt;countdown-timer&gt;) representing the child component. That gives us a reference to the child component itself and the ability to access any of its properties or methods from within the parent template.</a:t>
            </a:r>
          </a:p>
          <a:p>
            <a:endParaRPr lang="en-US" dirty="0"/>
          </a:p>
          <a:p>
            <a:r>
              <a:rPr lang="en-US" dirty="0" smtClean="0"/>
              <a:t>NOTE: The parent component itself has no access to the child.</a:t>
            </a:r>
          </a:p>
          <a:p>
            <a:endParaRPr lang="en-US" dirty="0"/>
          </a:p>
        </p:txBody>
      </p:sp>
    </p:spTree>
    <p:extLst>
      <p:ext uri="{BB962C8B-B14F-4D97-AF65-F5344CB8AC3E}">
        <p14:creationId xmlns:p14="http://schemas.microsoft.com/office/powerpoint/2010/main" val="373742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interacts with child via local </a:t>
            </a:r>
            <a:r>
              <a:rPr lang="en-US" dirty="0" smtClean="0"/>
              <a:t>variable</a:t>
            </a:r>
            <a:endParaRPr lang="en-US" dirty="0"/>
          </a:p>
        </p:txBody>
      </p:sp>
      <p:sp>
        <p:nvSpPr>
          <p:cNvPr id="4" name="Rectangle 3"/>
          <p:cNvSpPr/>
          <p:nvPr/>
        </p:nvSpPr>
        <p:spPr>
          <a:xfrm>
            <a:off x="286918" y="1026302"/>
            <a:ext cx="10871200" cy="5632312"/>
          </a:xfrm>
          <a:prstGeom prst="rect">
            <a:avLst/>
          </a:prstGeom>
        </p:spPr>
        <p:txBody>
          <a:bodyPr wrap="square">
            <a:spAutoFit/>
          </a:bodyPr>
          <a:lstStyle/>
          <a:p>
            <a:r>
              <a:rPr lang="en-US" dirty="0" smtClean="0"/>
              <a:t>@Component({</a:t>
            </a:r>
            <a:r>
              <a:rPr lang="en-US" dirty="0"/>
              <a:t> </a:t>
            </a:r>
            <a:r>
              <a:rPr lang="en-US" b="1" dirty="0" smtClean="0">
                <a:solidFill>
                  <a:srgbClr val="660E7A"/>
                </a:solidFill>
                <a:effectLst/>
              </a:rPr>
              <a:t>selector</a:t>
            </a:r>
            <a:r>
              <a:rPr lang="en-US" dirty="0" smtClean="0"/>
              <a:t>: </a:t>
            </a:r>
            <a:r>
              <a:rPr lang="en-US" b="1" dirty="0" smtClean="0">
                <a:solidFill>
                  <a:srgbClr val="008000"/>
                </a:solidFill>
                <a:effectLst/>
              </a:rPr>
              <a:t>'countdown-timer’</a:t>
            </a: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'&lt;p&gt;{{</a:t>
            </a:r>
            <a:r>
              <a:rPr lang="en-US" b="1" dirty="0" smtClean="0">
                <a:solidFill>
                  <a:srgbClr val="660E7A"/>
                </a:solidFill>
                <a:effectLst/>
              </a:rPr>
              <a:t>message</a:t>
            </a:r>
            <a:r>
              <a:rPr lang="en-US" b="1" dirty="0" smtClean="0">
                <a:solidFill>
                  <a:srgbClr val="008000"/>
                </a:solidFill>
                <a:effectLst/>
              </a:rPr>
              <a:t>}}&lt;/p&gt;’</a:t>
            </a:r>
            <a:r>
              <a:rPr lang="en-US" dirty="0" smtClean="0"/>
              <a:t>})</a:t>
            </a:r>
            <a:br>
              <a:rPr lang="en-US" dirty="0" smtClean="0"/>
            </a:br>
            <a:r>
              <a:rPr lang="en-US" b="1" dirty="0" smtClean="0">
                <a:solidFill>
                  <a:srgbClr val="000080"/>
                </a:solidFill>
                <a:effectLst/>
              </a:rPr>
              <a:t>export class </a:t>
            </a:r>
            <a:r>
              <a:rPr lang="en-US" dirty="0" err="1" smtClean="0"/>
              <a:t>CountdownTimerComponent</a:t>
            </a:r>
            <a:r>
              <a:rPr lang="en-US" dirty="0" smtClean="0"/>
              <a:t> </a:t>
            </a:r>
            <a:r>
              <a:rPr lang="en-US" b="1" dirty="0" smtClean="0">
                <a:solidFill>
                  <a:srgbClr val="000080"/>
                </a:solidFill>
                <a:effectLst/>
              </a:rPr>
              <a:t>implements </a:t>
            </a:r>
            <a:r>
              <a:rPr lang="en-US" dirty="0" err="1" smtClean="0"/>
              <a:t>OnInit</a:t>
            </a:r>
            <a:r>
              <a:rPr lang="en-US" dirty="0" smtClean="0"/>
              <a:t>, </a:t>
            </a:r>
            <a:r>
              <a:rPr lang="en-US" dirty="0" err="1" smtClean="0"/>
              <a:t>OnDestroy</a:t>
            </a:r>
            <a:r>
              <a:rPr lang="en-US" dirty="0" smtClean="0"/>
              <a:t> {</a:t>
            </a:r>
            <a:br>
              <a:rPr lang="en-US" dirty="0" smtClean="0"/>
            </a:br>
            <a:r>
              <a:rPr lang="en-US" dirty="0" smtClean="0"/>
              <a:t>    </a:t>
            </a:r>
            <a:r>
              <a:rPr lang="en-US" b="1" dirty="0" err="1" smtClean="0">
                <a:solidFill>
                  <a:srgbClr val="660E7A"/>
                </a:solidFill>
                <a:effectLst/>
              </a:rPr>
              <a:t>intervalId</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a:t>
            </a:r>
            <a:br>
              <a:rPr lang="en-US" dirty="0" smtClean="0"/>
            </a:br>
            <a:r>
              <a:rPr lang="en-US" dirty="0" smtClean="0"/>
              <a:t>    </a:t>
            </a:r>
            <a:r>
              <a:rPr lang="en-US" b="1" dirty="0" smtClean="0">
                <a:solidFill>
                  <a:srgbClr val="660E7A"/>
                </a:solidFill>
                <a:effectLst/>
              </a:rPr>
              <a:t>message </a:t>
            </a:r>
            <a:r>
              <a:rPr lang="en-US" dirty="0" smtClean="0"/>
              <a:t>= </a:t>
            </a:r>
            <a:r>
              <a:rPr lang="en-US" b="1" dirty="0" smtClean="0">
                <a:solidFill>
                  <a:srgbClr val="008000"/>
                </a:solidFill>
                <a:effectLst/>
              </a:rPr>
              <a:t>''</a:t>
            </a:r>
            <a:r>
              <a:rPr lang="en-US" dirty="0" smtClean="0"/>
              <a:t>;</a:t>
            </a:r>
            <a:br>
              <a:rPr lang="en-US" dirty="0" smtClean="0"/>
            </a:br>
            <a:r>
              <a:rPr lang="en-US" dirty="0" smtClean="0"/>
              <a:t>    </a:t>
            </a:r>
            <a:r>
              <a:rPr lang="en-US" b="1" dirty="0" smtClean="0">
                <a:solidFill>
                  <a:srgbClr val="660E7A"/>
                </a:solidFill>
                <a:effectLst/>
              </a:rPr>
              <a:t>seconds </a:t>
            </a:r>
            <a:r>
              <a:rPr lang="en-US" dirty="0" smtClean="0"/>
              <a:t>= </a:t>
            </a:r>
            <a:r>
              <a:rPr lang="en-US" dirty="0" smtClean="0">
                <a:solidFill>
                  <a:srgbClr val="0000FF"/>
                </a:solidFill>
                <a:effectLst/>
              </a:rPr>
              <a:t>11</a:t>
            </a:r>
            <a:r>
              <a:rPr lang="en-US" dirty="0" smtClean="0"/>
              <a:t>;</a:t>
            </a:r>
            <a:br>
              <a:rPr lang="en-US" dirty="0" smtClean="0"/>
            </a:br>
            <a:r>
              <a:rPr lang="en-US" dirty="0" smtClean="0"/>
              <a:t>    </a:t>
            </a:r>
            <a:r>
              <a:rPr lang="en-US" dirty="0" err="1" smtClean="0">
                <a:solidFill>
                  <a:srgbClr val="7A7A43"/>
                </a:solidFill>
                <a:effectLst/>
              </a:rPr>
              <a:t>clearTimer</a:t>
            </a:r>
            <a:r>
              <a:rPr lang="en-US" dirty="0" smtClean="0"/>
              <a:t>() { </a:t>
            </a:r>
            <a:r>
              <a:rPr lang="en-US" i="1" dirty="0" err="1" smtClean="0">
                <a:effectLst/>
              </a:rPr>
              <a:t>clearInterval</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intervalId</a:t>
            </a:r>
            <a:r>
              <a:rPr lang="en-US" dirty="0" smtClean="0"/>
              <a:t>); }</a:t>
            </a:r>
            <a:br>
              <a:rPr lang="en-US" dirty="0" smtClean="0"/>
            </a:br>
            <a:r>
              <a:rPr lang="en-US" dirty="0" smtClean="0"/>
              <a:t>    </a:t>
            </a:r>
            <a:r>
              <a:rPr lang="en-US" dirty="0" err="1" smtClean="0">
                <a:solidFill>
                  <a:srgbClr val="7A7A43"/>
                </a:solidFill>
                <a:effectLst/>
              </a:rPr>
              <a:t>ngOnInit</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start</a:t>
            </a:r>
            <a:r>
              <a:rPr lang="en-US" dirty="0" smtClean="0"/>
              <a:t>(); }</a:t>
            </a:r>
            <a:br>
              <a:rPr lang="en-US" dirty="0" smtClean="0"/>
            </a:br>
            <a:r>
              <a:rPr lang="en-US" dirty="0" smtClean="0"/>
              <a:t>    </a:t>
            </a:r>
            <a:r>
              <a:rPr lang="en-US" dirty="0" err="1" smtClean="0">
                <a:solidFill>
                  <a:srgbClr val="7A7A43"/>
                </a:solidFill>
                <a:effectLst/>
              </a:rPr>
              <a:t>ngOnDestroy</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 }</a:t>
            </a:r>
            <a:br>
              <a:rPr lang="en-US" dirty="0" smtClean="0"/>
            </a:br>
            <a:r>
              <a:rPr lang="en-US" dirty="0" smtClean="0"/>
              <a:t>    </a:t>
            </a:r>
            <a:r>
              <a:rPr lang="en-US" dirty="0" smtClean="0">
                <a:solidFill>
                  <a:srgbClr val="7A7A43"/>
                </a:solidFill>
                <a:effectLst/>
              </a:rPr>
              <a:t>start</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countDown</a:t>
            </a:r>
            <a:r>
              <a:rPr lang="en-US" dirty="0" smtClean="0"/>
              <a:t>(); }</a:t>
            </a:r>
            <a:br>
              <a:rPr lang="en-US" dirty="0" smtClean="0"/>
            </a:br>
            <a:r>
              <a:rPr lang="en-US" dirty="0" smtClean="0"/>
              <a:t>    </a:t>
            </a:r>
            <a:r>
              <a:rPr lang="en-US" dirty="0" smtClean="0">
                <a:solidFill>
                  <a:srgbClr val="7A7A43"/>
                </a:solidFill>
                <a:effectLst/>
              </a:rPr>
              <a:t>stop</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a:t>
            </a:r>
            <a:r>
              <a:rPr lang="en-US" dirty="0"/>
              <a:t>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`Holding at T-</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dirty="0" smtClean="0"/>
              <a:t>}</a:t>
            </a:r>
            <a:r>
              <a:rPr lang="en-US" b="1" dirty="0" smtClean="0">
                <a:solidFill>
                  <a:srgbClr val="008000"/>
                </a:solidFill>
                <a:effectLst/>
              </a:rPr>
              <a:t> seconds`</a:t>
            </a:r>
            <a:r>
              <a:rPr lang="en-US" dirty="0" smtClean="0"/>
              <a:t>;</a:t>
            </a:r>
            <a:r>
              <a:rPr lang="en-US" dirty="0"/>
              <a:t> </a:t>
            </a:r>
            <a:r>
              <a:rPr lang="en-US" dirty="0" smtClean="0"/>
              <a:t>}</a:t>
            </a:r>
            <a:br>
              <a:rPr lang="en-US" dirty="0" smtClean="0"/>
            </a:br>
            <a:r>
              <a:rPr lang="en-US" dirty="0" smtClean="0"/>
              <a:t>    </a:t>
            </a:r>
            <a:r>
              <a:rPr lang="en-US" b="1" dirty="0" smtClean="0">
                <a:solidFill>
                  <a:srgbClr val="000080"/>
                </a:solidFill>
                <a:effectLst/>
              </a:rPr>
              <a:t>private </a:t>
            </a:r>
            <a:r>
              <a:rPr lang="en-US" dirty="0" err="1" smtClean="0">
                <a:solidFill>
                  <a:srgbClr val="7A7A43"/>
                </a:solidFill>
                <a:effectLst/>
              </a:rPr>
              <a:t>countDown</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intervalId</a:t>
            </a:r>
            <a:r>
              <a:rPr lang="en-US" b="1" dirty="0" smtClean="0">
                <a:solidFill>
                  <a:srgbClr val="660E7A"/>
                </a:solidFill>
                <a:effectLst/>
              </a:rPr>
              <a:t> </a:t>
            </a:r>
            <a:r>
              <a:rPr lang="en-US" dirty="0" smtClean="0"/>
              <a:t>= </a:t>
            </a:r>
            <a:r>
              <a:rPr lang="en-US" b="1" i="1" dirty="0" err="1" smtClean="0">
                <a:solidFill>
                  <a:srgbClr val="660E7A"/>
                </a:solidFill>
                <a:effectLst/>
              </a:rPr>
              <a:t>window</a:t>
            </a:r>
            <a:r>
              <a:rPr lang="en-US" dirty="0" err="1" smtClean="0"/>
              <a:t>.</a:t>
            </a:r>
            <a:r>
              <a:rPr lang="en-US" dirty="0" err="1" smtClean="0">
                <a:solidFill>
                  <a:srgbClr val="7A7A43"/>
                </a:solidFill>
                <a:effectLst/>
              </a:rPr>
              <a:t>setInterval</a:t>
            </a:r>
            <a:r>
              <a:rPr lang="en-US" dirty="0" smtClean="0"/>
              <a:t>(() =&gt;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1</a:t>
            </a:r>
            <a:r>
              <a:rPr lang="en-US" dirty="0" smtClean="0"/>
              <a:t>;</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'Blast off!'</a:t>
            </a:r>
            <a:r>
              <a:rPr lang="en-US" dirty="0" smtClean="0"/>
              <a:t>;</a:t>
            </a:r>
            <a:br>
              <a:rPr lang="en-US" dirty="0" smtClean="0"/>
            </a:br>
            <a:r>
              <a:rPr lang="en-US" dirty="0" smtClean="0"/>
              <a:t>            } </a:t>
            </a:r>
            <a:r>
              <a:rPr lang="en-US" b="1" dirty="0" smtClean="0">
                <a:solidFill>
                  <a:srgbClr val="000080"/>
                </a:solidFill>
                <a:effectLst/>
              </a:rPr>
              <a:t>else </a:t>
            </a:r>
            <a:r>
              <a:rPr lang="en-US" dirty="0" smtClean="0"/>
              <a:t>{</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&lt; </a:t>
            </a:r>
            <a:r>
              <a:rPr lang="en-US" dirty="0" smtClean="0">
                <a:solidFill>
                  <a:srgbClr val="0000FF"/>
                </a:solidFill>
                <a:effectLst/>
              </a:rPr>
              <a:t>0</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10</a:t>
            </a:r>
            <a:r>
              <a:rPr lang="en-US" dirty="0" smtClean="0"/>
              <a:t>; } </a:t>
            </a:r>
            <a:r>
              <a:rPr lang="en-US" i="1" dirty="0" smtClean="0">
                <a:solidFill>
                  <a:srgbClr val="808080"/>
                </a:solidFill>
                <a:effectLst/>
              </a:rPr>
              <a:t>// reset</a:t>
            </a:r>
            <a:br>
              <a:rPr lang="en-US" i="1" dirty="0" smtClean="0">
                <a:solidFill>
                  <a:srgbClr val="808080"/>
                </a:solidFill>
                <a:effectLst/>
              </a:rPr>
            </a:br>
            <a:r>
              <a:rPr lang="en-US" i="1" dirty="0" smtClean="0">
                <a:solidFill>
                  <a:srgbClr val="808080"/>
                </a:solidFill>
                <a:effectLst/>
              </a:rPr>
              <a:t>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`T-</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dirty="0" smtClean="0"/>
              <a:t>}</a:t>
            </a:r>
            <a:r>
              <a:rPr lang="en-US" b="1" dirty="0" smtClean="0">
                <a:solidFill>
                  <a:srgbClr val="008000"/>
                </a:solidFill>
                <a:effectLst/>
              </a:rPr>
              <a:t> seconds and counting`</a:t>
            </a:r>
            <a:r>
              <a:rPr lang="en-US" dirty="0" smtClean="0"/>
              <a:t>;</a:t>
            </a:r>
            <a:br>
              <a:rPr lang="en-US" dirty="0" smtClean="0"/>
            </a:br>
            <a:r>
              <a:rPr lang="en-US" dirty="0" smtClean="0"/>
              <a:t>            }</a:t>
            </a:r>
            <a:r>
              <a:rPr lang="en-US" dirty="0"/>
              <a:t> </a:t>
            </a:r>
            <a:r>
              <a:rPr lang="en-US" dirty="0" smtClean="0"/>
              <a:t>}, </a:t>
            </a:r>
            <a:r>
              <a:rPr lang="en-US" dirty="0" smtClean="0">
                <a:solidFill>
                  <a:srgbClr val="0000FF"/>
                </a:solidFill>
                <a:effectLst/>
              </a:rPr>
              <a:t>1000</a:t>
            </a:r>
            <a:r>
              <a:rPr lang="en-US" dirty="0" smtClean="0"/>
              <a:t>);</a:t>
            </a:r>
            <a:endParaRPr lang="en-US" dirty="0"/>
          </a:p>
          <a:p>
            <a:r>
              <a:rPr lang="en-US" dirty="0" smtClean="0"/>
              <a:t>}    }</a:t>
            </a:r>
            <a:endParaRPr lang="en-US" dirty="0"/>
          </a:p>
        </p:txBody>
      </p:sp>
    </p:spTree>
    <p:extLst>
      <p:ext uri="{BB962C8B-B14F-4D97-AF65-F5344CB8AC3E}">
        <p14:creationId xmlns:p14="http://schemas.microsoft.com/office/powerpoint/2010/main" val="28542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calls a </a:t>
            </a:r>
            <a:r>
              <a:rPr lang="en-US" dirty="0" err="1"/>
              <a:t>ViewChild</a:t>
            </a:r>
            <a:endParaRPr lang="en-US" dirty="0"/>
          </a:p>
        </p:txBody>
      </p:sp>
      <p:sp>
        <p:nvSpPr>
          <p:cNvPr id="3" name="Rectangle 2"/>
          <p:cNvSpPr/>
          <p:nvPr/>
        </p:nvSpPr>
        <p:spPr>
          <a:xfrm>
            <a:off x="286918" y="884558"/>
            <a:ext cx="8166100" cy="646331"/>
          </a:xfrm>
          <a:prstGeom prst="rect">
            <a:avLst/>
          </a:prstGeom>
        </p:spPr>
        <p:txBody>
          <a:bodyPr wrap="square">
            <a:spAutoFit/>
          </a:bodyPr>
          <a:lstStyle/>
          <a:p>
            <a:r>
              <a:rPr lang="en-US" dirty="0" smtClean="0"/>
              <a:t>We can't use the local variable to access from parent component to child. </a:t>
            </a:r>
          </a:p>
          <a:p>
            <a:r>
              <a:rPr lang="en-US" dirty="0" smtClean="0"/>
              <a:t>In this case we can use @</a:t>
            </a:r>
            <a:r>
              <a:rPr lang="en-US" dirty="0" err="1" smtClean="0"/>
              <a:t>ViewChild</a:t>
            </a:r>
            <a:endParaRPr lang="en-US" dirty="0" smtClean="0"/>
          </a:p>
        </p:txBody>
      </p:sp>
      <p:sp>
        <p:nvSpPr>
          <p:cNvPr id="4" name="Rectangle 3"/>
          <p:cNvSpPr/>
          <p:nvPr/>
        </p:nvSpPr>
        <p:spPr>
          <a:xfrm>
            <a:off x="477418" y="1514021"/>
            <a:ext cx="9969500" cy="5078314"/>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'countdown-parent-</a:t>
            </a:r>
            <a:r>
              <a:rPr lang="en-US" b="1" dirty="0" err="1" smtClean="0">
                <a:solidFill>
                  <a:srgbClr val="008000"/>
                </a:solidFill>
                <a:effectLst/>
              </a:rPr>
              <a:t>vc</a:t>
            </a:r>
            <a:r>
              <a:rPr lang="en-US" b="1" dirty="0" smtClean="0">
                <a:solidFill>
                  <a:srgbClr val="008000"/>
                </a:solidFill>
                <a:effectLst/>
              </a:rPr>
              <a:t>'</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&lt;h3&gt;Countdown to Liftoff (via </a:t>
            </a:r>
            <a:r>
              <a:rPr lang="en-US" b="1" dirty="0" err="1" smtClean="0">
                <a:solidFill>
                  <a:srgbClr val="008000"/>
                </a:solidFill>
                <a:effectLst/>
              </a:rPr>
              <a:t>ViewChild</a:t>
            </a:r>
            <a:r>
              <a:rPr lang="en-US" b="1" dirty="0" smtClean="0">
                <a:solidFill>
                  <a:srgbClr val="008000"/>
                </a:solidFill>
                <a:effectLst/>
              </a:rPr>
              <a:t>)&lt;/h3&gt;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start</a:t>
            </a:r>
            <a:r>
              <a:rPr lang="en-US" b="1" dirty="0" smtClean="0">
                <a:solidFill>
                  <a:srgbClr val="008000"/>
                </a:solidFill>
                <a:effectLst/>
              </a:rPr>
              <a:t>()"&gt;Start&lt;/button&gt;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stop</a:t>
            </a:r>
            <a:r>
              <a:rPr lang="en-US" b="1" dirty="0" smtClean="0">
                <a:solidFill>
                  <a:srgbClr val="008000"/>
                </a:solidFill>
                <a:effectLst/>
              </a:rPr>
              <a:t>()"&gt;Stop&lt;/button&gt;</a:t>
            </a:r>
            <a:br>
              <a:rPr lang="en-US" b="1" dirty="0" smtClean="0">
                <a:solidFill>
                  <a:srgbClr val="008000"/>
                </a:solidFill>
                <a:effectLst/>
              </a:rPr>
            </a:br>
            <a:r>
              <a:rPr lang="en-US" b="1" dirty="0" smtClean="0">
                <a:solidFill>
                  <a:srgbClr val="008000"/>
                </a:solidFill>
                <a:effectLst/>
              </a:rPr>
              <a:t>        &lt;div class="seconds"&gt;{{ </a:t>
            </a:r>
            <a:r>
              <a:rPr lang="en-US" b="1" dirty="0" smtClean="0">
                <a:solidFill>
                  <a:srgbClr val="7A7A43"/>
                </a:solidFill>
                <a:effectLst/>
              </a:rPr>
              <a:t>seconds</a:t>
            </a:r>
            <a:r>
              <a:rPr lang="en-US" b="1" dirty="0" smtClean="0">
                <a:solidFill>
                  <a:srgbClr val="008000"/>
                </a:solidFill>
                <a:effectLst/>
              </a:rPr>
              <a:t>() }}&lt;/div&gt;</a:t>
            </a:r>
            <a:br>
              <a:rPr lang="en-US" b="1" dirty="0" smtClean="0">
                <a:solidFill>
                  <a:srgbClr val="008000"/>
                </a:solidFill>
                <a:effectLst/>
              </a:rPr>
            </a:br>
            <a:r>
              <a:rPr lang="en-US" b="1" dirty="0" smtClean="0">
                <a:solidFill>
                  <a:srgbClr val="008000"/>
                </a:solidFill>
                <a:effectLst/>
              </a:rPr>
              <a:t>         &lt;countdown-timer&gt;&lt;/countdown-timer&gt;`</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CountdownViewChildParentComponent</a:t>
            </a:r>
            <a:r>
              <a:rPr lang="en-US" dirty="0" smtClean="0"/>
              <a:t> </a:t>
            </a:r>
            <a:r>
              <a:rPr lang="en-US" b="1" dirty="0" smtClean="0">
                <a:solidFill>
                  <a:srgbClr val="000080"/>
                </a:solidFill>
                <a:effectLst/>
              </a:rPr>
              <a:t>implements </a:t>
            </a:r>
            <a:r>
              <a:rPr lang="en-US" dirty="0" err="1" smtClean="0"/>
              <a:t>AfterViewInit</a:t>
            </a:r>
            <a:r>
              <a:rPr lang="en-US" dirty="0" smtClean="0"/>
              <a:t> {</a:t>
            </a:r>
            <a:br>
              <a:rPr lang="en-US" dirty="0" smtClean="0"/>
            </a:br>
            <a:r>
              <a:rPr lang="en-US" dirty="0" smtClean="0"/>
              <a:t>    @</a:t>
            </a:r>
            <a:r>
              <a:rPr lang="en-US" dirty="0" err="1" smtClean="0"/>
              <a:t>ViewChild</a:t>
            </a:r>
            <a:r>
              <a:rPr lang="en-US" dirty="0" smtClean="0"/>
              <a:t>(</a:t>
            </a:r>
            <a:r>
              <a:rPr lang="en-US" dirty="0" err="1" smtClean="0"/>
              <a:t>CountdownTimerComponent</a:t>
            </a:r>
            <a:r>
              <a:rPr lang="en-US" dirty="0" smtClean="0"/>
              <a: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timerComponent</a:t>
            </a:r>
            <a:r>
              <a:rPr lang="en-US" dirty="0" smtClean="0"/>
              <a:t>: </a:t>
            </a:r>
            <a:r>
              <a:rPr lang="en-US" dirty="0" err="1" smtClean="0"/>
              <a:t>CountdownTimerComponent</a:t>
            </a:r>
            <a:r>
              <a:rPr lang="en-US" dirty="0" smtClean="0"/>
              <a:t>;</a:t>
            </a:r>
            <a:br>
              <a:rPr lang="en-US" dirty="0" smtClean="0"/>
            </a:br>
            <a:r>
              <a:rPr lang="en-US" dirty="0" smtClean="0"/>
              <a:t>    </a:t>
            </a:r>
            <a:r>
              <a:rPr lang="en-US" dirty="0" smtClean="0">
                <a:solidFill>
                  <a:srgbClr val="7A7A43"/>
                </a:solidFill>
                <a:effectLst/>
              </a:rPr>
              <a:t>seconds</a:t>
            </a:r>
            <a:r>
              <a:rPr lang="en-US" dirty="0" smtClean="0"/>
              <a:t>() { </a:t>
            </a:r>
            <a:r>
              <a:rPr lang="en-US" b="1" dirty="0" smtClean="0">
                <a:solidFill>
                  <a:srgbClr val="000080"/>
                </a:solidFill>
                <a:effectLst/>
              </a:rPr>
              <a:t>return </a:t>
            </a:r>
            <a:r>
              <a:rPr lang="en-US" dirty="0" smtClean="0">
                <a:solidFill>
                  <a:srgbClr val="0000FF"/>
                </a:solidFill>
                <a:effectLst/>
              </a:rPr>
              <a:t>0</a:t>
            </a:r>
            <a:r>
              <a:rPr lang="en-US" dirty="0" smtClean="0"/>
              <a:t>; }</a:t>
            </a:r>
            <a:br>
              <a:rPr lang="en-US" dirty="0" smtClean="0"/>
            </a:br>
            <a:r>
              <a:rPr lang="en-US" dirty="0" smtClean="0"/>
              <a:t>    </a:t>
            </a:r>
            <a:r>
              <a:rPr lang="en-US" dirty="0" err="1" smtClean="0">
                <a:solidFill>
                  <a:srgbClr val="7A7A43"/>
                </a:solidFill>
                <a:effectLst/>
              </a:rPr>
              <a:t>ngAfterViewInit</a:t>
            </a:r>
            <a:r>
              <a:rPr lang="en-US" dirty="0" smtClean="0"/>
              <a:t>() { </a:t>
            </a:r>
            <a:r>
              <a:rPr lang="en-US" i="1" dirty="0" err="1" smtClean="0">
                <a:effectLst/>
              </a:rPr>
              <a:t>setTimeout</a:t>
            </a:r>
            <a:r>
              <a:rPr lang="en-US" dirty="0" smtClean="0"/>
              <a:t>(() =&gt; </a:t>
            </a:r>
          </a:p>
          <a:p>
            <a:r>
              <a:rPr lang="en-US" b="1" dirty="0">
                <a:solidFill>
                  <a:srgbClr val="000080"/>
                </a:solidFill>
                <a:effectLst/>
              </a:rPr>
              <a:t>	</a:t>
            </a:r>
            <a:r>
              <a:rPr lang="en-US" b="1" dirty="0" smtClean="0">
                <a:solidFill>
                  <a:srgbClr val="000080"/>
                </a:solidFill>
                <a:effectLst/>
              </a:rPr>
              <a:t>				</a:t>
            </a:r>
            <a:r>
              <a:rPr lang="en-US" b="1" dirty="0" err="1" smtClean="0">
                <a:solidFill>
                  <a:srgbClr val="000080"/>
                </a:solidFill>
                <a:effectLst/>
              </a:rPr>
              <a:t>this</a:t>
            </a:r>
            <a:r>
              <a:rPr lang="en-US" dirty="0" err="1" smtClean="0"/>
              <a:t>.</a:t>
            </a:r>
            <a:r>
              <a:rPr lang="en-US" dirty="0" err="1" smtClean="0">
                <a:solidFill>
                  <a:srgbClr val="7A7A43"/>
                </a:solidFill>
                <a:effectLst/>
              </a:rPr>
              <a:t>seconds</a:t>
            </a:r>
            <a:r>
              <a:rPr lang="en-US" dirty="0" smtClean="0">
                <a:solidFill>
                  <a:srgbClr val="7A7A43"/>
                </a:solidFill>
                <a:effectLst/>
              </a:rPr>
              <a:t> </a:t>
            </a:r>
            <a:r>
              <a:rPr lang="en-US" dirty="0" smtClean="0"/>
              <a:t>= () =&gt;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.seconds</a:t>
            </a:r>
            <a:r>
              <a:rPr lang="en-US" dirty="0" smtClean="0"/>
              <a:t>, </a:t>
            </a:r>
            <a:r>
              <a:rPr lang="en-US" dirty="0" smtClean="0">
                <a:solidFill>
                  <a:srgbClr val="0000FF"/>
                </a:solidFill>
                <a:effectLst/>
              </a:rPr>
              <a:t>0</a:t>
            </a:r>
            <a:r>
              <a:rPr lang="en-US" dirty="0" smtClean="0"/>
              <a:t>); }</a:t>
            </a:r>
            <a:br>
              <a:rPr lang="en-US" dirty="0" smtClean="0"/>
            </a:br>
            <a:r>
              <a:rPr lang="en-US" dirty="0" smtClean="0"/>
              <a:t>    </a:t>
            </a:r>
            <a:r>
              <a:rPr lang="en-US" dirty="0" smtClean="0">
                <a:solidFill>
                  <a:srgbClr val="7A7A43"/>
                </a:solidFill>
                <a:effectLst/>
              </a:rPr>
              <a:t>start</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.start</a:t>
            </a:r>
            <a:r>
              <a:rPr lang="en-US" dirty="0" smtClean="0"/>
              <a:t>(); }</a:t>
            </a:r>
            <a:br>
              <a:rPr lang="en-US" dirty="0" smtClean="0"/>
            </a:br>
            <a:r>
              <a:rPr lang="en-US" dirty="0" smtClean="0"/>
              <a:t>    </a:t>
            </a:r>
            <a:r>
              <a:rPr lang="en-US" dirty="0" smtClean="0">
                <a:solidFill>
                  <a:srgbClr val="7A7A43"/>
                </a:solidFill>
                <a:effectLst/>
              </a:rPr>
              <a:t>stop</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.stop</a:t>
            </a:r>
            <a:r>
              <a:rPr lang="en-US" dirty="0" smtClean="0"/>
              <a:t>(); }</a:t>
            </a:r>
            <a:br>
              <a:rPr lang="en-US" dirty="0" smtClean="0"/>
            </a:br>
            <a:r>
              <a:rPr lang="en-US" dirty="0" smtClean="0"/>
              <a:t>}</a:t>
            </a:r>
            <a:endParaRPr lang="en-US" dirty="0"/>
          </a:p>
        </p:txBody>
      </p:sp>
      <p:pic>
        <p:nvPicPr>
          <p:cNvPr id="5" name="Picture 4"/>
          <p:cNvPicPr>
            <a:picLocks noChangeAspect="1"/>
          </p:cNvPicPr>
          <p:nvPr/>
        </p:nvPicPr>
        <p:blipFill>
          <a:blip r:embed="rId3"/>
          <a:stretch>
            <a:fillRect/>
          </a:stretch>
        </p:blipFill>
        <p:spPr>
          <a:xfrm>
            <a:off x="5994495" y="1322844"/>
            <a:ext cx="3149505" cy="2654300"/>
          </a:xfrm>
          <a:prstGeom prst="rect">
            <a:avLst/>
          </a:prstGeom>
        </p:spPr>
      </p:pic>
    </p:spTree>
    <p:extLst>
      <p:ext uri="{BB962C8B-B14F-4D97-AF65-F5344CB8AC3E}">
        <p14:creationId xmlns:p14="http://schemas.microsoft.com/office/powerpoint/2010/main" val="371331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a:t>
            </a:r>
            <a:r>
              <a:rPr lang="en-US" dirty="0" smtClean="0"/>
              <a:t>service</a:t>
            </a:r>
            <a:endParaRPr lang="en-US" dirty="0"/>
          </a:p>
        </p:txBody>
      </p:sp>
      <p:sp>
        <p:nvSpPr>
          <p:cNvPr id="4" name="Rectangle 3"/>
          <p:cNvSpPr/>
          <p:nvPr/>
        </p:nvSpPr>
        <p:spPr>
          <a:xfrm>
            <a:off x="508000" y="1353046"/>
            <a:ext cx="7734300" cy="4801315"/>
          </a:xfrm>
          <a:prstGeom prst="rect">
            <a:avLst/>
          </a:prstGeom>
        </p:spPr>
        <p:txBody>
          <a:bodyPr wrap="square">
            <a:spAutoFit/>
          </a:bodyPr>
          <a:lstStyle/>
          <a:p>
            <a:r>
              <a:rPr lang="en-US" dirty="0" smtClean="0"/>
              <a:t>@Injectable()</a:t>
            </a:r>
            <a:br>
              <a:rPr lang="en-US" dirty="0" smtClean="0"/>
            </a:br>
            <a:r>
              <a:rPr lang="en-US" b="1" dirty="0" smtClean="0">
                <a:solidFill>
                  <a:srgbClr val="000080"/>
                </a:solidFill>
                <a:effectLst/>
              </a:rPr>
              <a:t>export class </a:t>
            </a:r>
            <a:r>
              <a:rPr lang="en-US" dirty="0" err="1" smtClean="0"/>
              <a:t>MissionService</a:t>
            </a:r>
            <a:r>
              <a:rPr lang="en-US" dirty="0" smtClean="0"/>
              <a:t> {</a:t>
            </a:r>
            <a:br>
              <a:rPr lang="en-US" dirty="0" smtClean="0"/>
            </a:br>
            <a:r>
              <a:rPr lang="en-US" dirty="0" smtClean="0"/>
              <a:t>    </a:t>
            </a:r>
            <a:r>
              <a:rPr lang="en-US" i="1" dirty="0" smtClean="0">
                <a:solidFill>
                  <a:srgbClr val="808080"/>
                </a:solidFill>
                <a:effectLst/>
              </a:rPr>
              <a:t>// Observable string sources</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private </a:t>
            </a:r>
            <a:r>
              <a:rPr lang="en-US" b="1" dirty="0" err="1" smtClean="0">
                <a:solidFill>
                  <a:srgbClr val="660E7A"/>
                </a:solidFill>
                <a:effectLst/>
              </a:rPr>
              <a:t>missionAnnouncedSource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missionConfirmedSource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i="1" dirty="0" smtClean="0">
                <a:solidFill>
                  <a:srgbClr val="808080"/>
                </a:solidFill>
                <a:effectLst/>
              </a:rPr>
              <a:t>// Observable string streams</a:t>
            </a:r>
            <a:br>
              <a:rPr lang="en-US" i="1" dirty="0" smtClean="0">
                <a:solidFill>
                  <a:srgbClr val="808080"/>
                </a:solidFill>
                <a:effectLst/>
              </a:rPr>
            </a:br>
            <a:r>
              <a:rPr lang="en-US" i="1" dirty="0" smtClean="0">
                <a:solidFill>
                  <a:srgbClr val="808080"/>
                </a:solidFill>
                <a:effectLst/>
              </a:rPr>
              <a:t>    </a:t>
            </a:r>
            <a:r>
              <a:rPr lang="en-US" b="1" dirty="0" err="1" smtClean="0">
                <a:solidFill>
                  <a:srgbClr val="660E7A"/>
                </a:solidFill>
                <a:effectLst/>
              </a:rPr>
              <a:t>missionAnnounced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b="1" dirty="0" err="1" smtClean="0">
                <a:solidFill>
                  <a:srgbClr val="660E7A"/>
                </a:solidFill>
                <a:effectLst/>
              </a:rPr>
              <a:t>missionConfirmed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i="1" dirty="0" smtClean="0">
                <a:solidFill>
                  <a:srgbClr val="808080"/>
                </a:solidFill>
                <a:effectLst/>
              </a:rPr>
              <a:t>// Service message commands</a:t>
            </a:r>
            <a:br>
              <a:rPr lang="en-US" i="1" dirty="0" smtClean="0">
                <a:solidFill>
                  <a:srgbClr val="808080"/>
                </a:solidFill>
                <a:effectLst/>
              </a:rPr>
            </a:br>
            <a:r>
              <a:rPr lang="en-US" i="1" dirty="0" smtClean="0">
                <a:solidFill>
                  <a:srgbClr val="808080"/>
                </a:solidFill>
                <a:effectLst/>
              </a:rPr>
              <a:t>    </a:t>
            </a:r>
            <a:r>
              <a:rPr lang="en-US" dirty="0" err="1" smtClean="0">
                <a:solidFill>
                  <a:srgbClr val="7A7A43"/>
                </a:solidFill>
                <a:effectLst/>
              </a:rPr>
              <a:t>announceMission</a:t>
            </a:r>
            <a:r>
              <a:rPr lang="en-US" dirty="0" smtClean="0"/>
              <a:t>(mission: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next</a:t>
            </a:r>
            <a:r>
              <a:rPr lang="en-US" dirty="0" smtClean="0"/>
              <a:t>(mission);</a:t>
            </a:r>
            <a:br>
              <a:rPr lang="en-US" dirty="0" smtClean="0"/>
            </a:br>
            <a:r>
              <a:rPr lang="en-US" dirty="0" smtClean="0"/>
              <a:t>    }</a:t>
            </a:r>
            <a:br>
              <a:rPr lang="en-US" dirty="0" smtClean="0"/>
            </a:br>
            <a:r>
              <a:rPr lang="en-US" dirty="0" smtClean="0"/>
              <a:t>    </a:t>
            </a:r>
            <a:r>
              <a:rPr lang="en-US" dirty="0" err="1" smtClean="0">
                <a:solidFill>
                  <a:srgbClr val="7A7A43"/>
                </a:solidFill>
                <a:effectLst/>
              </a:rPr>
              <a:t>confirmMission</a:t>
            </a:r>
            <a:r>
              <a:rPr lang="en-US" dirty="0" smtClean="0"/>
              <a:t>(astronaut: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next</a:t>
            </a:r>
            <a:r>
              <a:rPr lang="en-US" dirty="0" smtClean="0"/>
              <a:t>(astronaut);</a:t>
            </a:r>
            <a:br>
              <a:rPr lang="en-US" dirty="0" smtClean="0"/>
            </a:br>
            <a:r>
              <a:rPr lang="en-US" dirty="0" smtClean="0"/>
              <a:t>    }</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4627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a:t>
            </a:r>
            <a:r>
              <a:rPr lang="en-US" dirty="0" smtClean="0"/>
              <a:t>service</a:t>
            </a:r>
            <a:endParaRPr lang="en-US" dirty="0"/>
          </a:p>
        </p:txBody>
      </p:sp>
      <p:sp>
        <p:nvSpPr>
          <p:cNvPr id="4" name="Rectangle 3"/>
          <p:cNvSpPr/>
          <p:nvPr/>
        </p:nvSpPr>
        <p:spPr>
          <a:xfrm>
            <a:off x="507999" y="1865532"/>
            <a:ext cx="7734300" cy="4801315"/>
          </a:xfrm>
          <a:prstGeom prst="rect">
            <a:avLst/>
          </a:prstGeom>
        </p:spPr>
        <p:txBody>
          <a:bodyPr wrap="square">
            <a:spAutoFit/>
          </a:bodyPr>
          <a:lstStyle/>
          <a:p>
            <a:r>
              <a:rPr lang="en-US" dirty="0" smtClean="0"/>
              <a:t>@Injectable()</a:t>
            </a:r>
            <a:br>
              <a:rPr lang="en-US" dirty="0" smtClean="0"/>
            </a:br>
            <a:r>
              <a:rPr lang="en-US" b="1" dirty="0" smtClean="0">
                <a:solidFill>
                  <a:srgbClr val="000080"/>
                </a:solidFill>
                <a:effectLst/>
              </a:rPr>
              <a:t>export class </a:t>
            </a:r>
            <a:r>
              <a:rPr lang="en-US" dirty="0" err="1" smtClean="0"/>
              <a:t>MissionService</a:t>
            </a:r>
            <a:r>
              <a:rPr lang="en-US" dirty="0" smtClean="0"/>
              <a:t> {</a:t>
            </a:r>
            <a:br>
              <a:rPr lang="en-US" dirty="0" smtClean="0"/>
            </a:br>
            <a:r>
              <a:rPr lang="en-US" dirty="0" smtClean="0"/>
              <a:t>    </a:t>
            </a:r>
            <a:r>
              <a:rPr lang="en-US" i="1" dirty="0" smtClean="0">
                <a:solidFill>
                  <a:srgbClr val="808080"/>
                </a:solidFill>
                <a:effectLst/>
              </a:rPr>
              <a:t>// Observable string sources</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private </a:t>
            </a:r>
            <a:r>
              <a:rPr lang="en-US" b="1" dirty="0" err="1" smtClean="0">
                <a:solidFill>
                  <a:srgbClr val="660E7A"/>
                </a:solidFill>
                <a:effectLst/>
              </a:rPr>
              <a:t>missionAnnouncedSource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missionConfirmedSource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i="1" dirty="0" smtClean="0">
                <a:solidFill>
                  <a:srgbClr val="808080"/>
                </a:solidFill>
                <a:effectLst/>
              </a:rPr>
              <a:t>// Observable string streams</a:t>
            </a:r>
            <a:br>
              <a:rPr lang="en-US" i="1" dirty="0" smtClean="0">
                <a:solidFill>
                  <a:srgbClr val="808080"/>
                </a:solidFill>
                <a:effectLst/>
              </a:rPr>
            </a:br>
            <a:r>
              <a:rPr lang="en-US" i="1" dirty="0" smtClean="0">
                <a:solidFill>
                  <a:srgbClr val="808080"/>
                </a:solidFill>
                <a:effectLst/>
              </a:rPr>
              <a:t>    </a:t>
            </a:r>
            <a:r>
              <a:rPr lang="en-US" b="1" dirty="0" err="1" smtClean="0">
                <a:solidFill>
                  <a:srgbClr val="660E7A"/>
                </a:solidFill>
                <a:effectLst/>
              </a:rPr>
              <a:t>missionAnnounced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b="1" dirty="0" err="1" smtClean="0">
                <a:solidFill>
                  <a:srgbClr val="660E7A"/>
                </a:solidFill>
                <a:effectLst/>
              </a:rPr>
              <a:t>missionConfirmed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i="1" dirty="0" smtClean="0">
                <a:solidFill>
                  <a:srgbClr val="808080"/>
                </a:solidFill>
                <a:effectLst/>
              </a:rPr>
              <a:t>// Service message commands</a:t>
            </a:r>
            <a:br>
              <a:rPr lang="en-US" i="1" dirty="0" smtClean="0">
                <a:solidFill>
                  <a:srgbClr val="808080"/>
                </a:solidFill>
                <a:effectLst/>
              </a:rPr>
            </a:br>
            <a:r>
              <a:rPr lang="en-US" i="1" dirty="0" smtClean="0">
                <a:solidFill>
                  <a:srgbClr val="808080"/>
                </a:solidFill>
                <a:effectLst/>
              </a:rPr>
              <a:t>    </a:t>
            </a:r>
            <a:r>
              <a:rPr lang="en-US" dirty="0" err="1" smtClean="0">
                <a:solidFill>
                  <a:srgbClr val="7A7A43"/>
                </a:solidFill>
                <a:effectLst/>
              </a:rPr>
              <a:t>announceMission</a:t>
            </a:r>
            <a:r>
              <a:rPr lang="en-US" dirty="0" smtClean="0"/>
              <a:t>(mission: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next</a:t>
            </a:r>
            <a:r>
              <a:rPr lang="en-US" dirty="0" smtClean="0"/>
              <a:t>(mission);</a:t>
            </a:r>
            <a:br>
              <a:rPr lang="en-US" dirty="0" smtClean="0"/>
            </a:br>
            <a:r>
              <a:rPr lang="en-US" dirty="0" smtClean="0"/>
              <a:t>    }</a:t>
            </a:r>
            <a:br>
              <a:rPr lang="en-US" dirty="0" smtClean="0"/>
            </a:br>
            <a:r>
              <a:rPr lang="en-US" dirty="0" smtClean="0"/>
              <a:t>    </a:t>
            </a:r>
            <a:r>
              <a:rPr lang="en-US" dirty="0" err="1" smtClean="0">
                <a:solidFill>
                  <a:srgbClr val="7A7A43"/>
                </a:solidFill>
                <a:effectLst/>
              </a:rPr>
              <a:t>confirmMission</a:t>
            </a:r>
            <a:r>
              <a:rPr lang="en-US" dirty="0" smtClean="0"/>
              <a:t>(astronaut: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next</a:t>
            </a:r>
            <a:r>
              <a:rPr lang="en-US" dirty="0" smtClean="0"/>
              <a:t>(astronaut);</a:t>
            </a:r>
            <a:br>
              <a:rPr lang="en-US" dirty="0" smtClean="0"/>
            </a:br>
            <a:r>
              <a:rPr lang="en-US" dirty="0" smtClean="0"/>
              <a:t>    }</a:t>
            </a:r>
            <a:br>
              <a:rPr lang="en-US" dirty="0" smtClean="0"/>
            </a:br>
            <a:r>
              <a:rPr lang="en-US" dirty="0" smtClean="0"/>
              <a:t>}</a:t>
            </a:r>
            <a:br>
              <a:rPr lang="en-US" dirty="0" smtClean="0"/>
            </a:br>
            <a:endParaRPr lang="en-US" dirty="0"/>
          </a:p>
        </p:txBody>
      </p:sp>
      <p:sp>
        <p:nvSpPr>
          <p:cNvPr id="3" name="Rectangle 2"/>
          <p:cNvSpPr/>
          <p:nvPr/>
        </p:nvSpPr>
        <p:spPr>
          <a:xfrm>
            <a:off x="507999" y="1000036"/>
            <a:ext cx="8372411" cy="923330"/>
          </a:xfrm>
          <a:prstGeom prst="rect">
            <a:avLst/>
          </a:prstGeom>
        </p:spPr>
        <p:txBody>
          <a:bodyPr wrap="square">
            <a:spAutoFit/>
          </a:bodyPr>
          <a:lstStyle/>
          <a:p>
            <a:r>
              <a:rPr lang="en-US" dirty="0" smtClean="0"/>
              <a:t>A parent component and its children share a service whose interface enables bi-directional communication within the family.</a:t>
            </a:r>
          </a:p>
          <a:p>
            <a:endParaRPr lang="en-US" dirty="0"/>
          </a:p>
        </p:txBody>
      </p:sp>
    </p:spTree>
    <p:extLst>
      <p:ext uri="{BB962C8B-B14F-4D97-AF65-F5344CB8AC3E}">
        <p14:creationId xmlns:p14="http://schemas.microsoft.com/office/powerpoint/2010/main" val="419658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service</a:t>
            </a:r>
          </a:p>
        </p:txBody>
      </p:sp>
      <p:sp>
        <p:nvSpPr>
          <p:cNvPr id="6" name="Rectangle 5"/>
          <p:cNvSpPr/>
          <p:nvPr/>
        </p:nvSpPr>
        <p:spPr>
          <a:xfrm>
            <a:off x="557852" y="1051778"/>
            <a:ext cx="11336203" cy="5509201"/>
          </a:xfrm>
          <a:prstGeom prst="rect">
            <a:avLst/>
          </a:prstGeom>
        </p:spPr>
        <p:txBody>
          <a:bodyPr wrap="square">
            <a:spAutoFit/>
          </a:bodyPr>
          <a:lstStyle/>
          <a:p>
            <a:r>
              <a:rPr lang="en-US" sz="1600" dirty="0" smtClean="0"/>
              <a:t>@Component({</a:t>
            </a:r>
            <a:br>
              <a:rPr lang="en-US" sz="1600" dirty="0" smtClean="0"/>
            </a:br>
            <a:r>
              <a:rPr lang="en-US" sz="1600" dirty="0" smtClean="0"/>
              <a:t>    </a:t>
            </a:r>
            <a:r>
              <a:rPr lang="en-US" sz="1600" b="1" dirty="0" smtClean="0">
                <a:solidFill>
                  <a:srgbClr val="660E7A"/>
                </a:solidFill>
                <a:effectLst/>
              </a:rPr>
              <a:t>selector</a:t>
            </a:r>
            <a:r>
              <a:rPr lang="en-US" sz="1600" dirty="0" smtClean="0"/>
              <a:t>: </a:t>
            </a:r>
            <a:r>
              <a:rPr lang="en-US" sz="1600" b="1" dirty="0" smtClean="0">
                <a:solidFill>
                  <a:srgbClr val="008000"/>
                </a:solidFill>
                <a:effectLst/>
              </a:rPr>
              <a:t>'mission-control'</a:t>
            </a:r>
            <a:r>
              <a:rPr lang="en-US" sz="1600" dirty="0" smtClean="0"/>
              <a:t>,</a:t>
            </a:r>
            <a:br>
              <a:rPr lang="en-US" sz="1600" dirty="0" smtClean="0"/>
            </a:br>
            <a:r>
              <a:rPr lang="en-US" sz="1600" dirty="0" smtClean="0"/>
              <a:t>    </a:t>
            </a:r>
            <a:r>
              <a:rPr lang="en-US" sz="1600" b="1" dirty="0" smtClean="0">
                <a:solidFill>
                  <a:srgbClr val="660E7A"/>
                </a:solidFill>
                <a:effectLst/>
              </a:rPr>
              <a:t>template</a:t>
            </a:r>
            <a:r>
              <a:rPr lang="en-US" sz="1600" dirty="0" smtClean="0"/>
              <a:t>: </a:t>
            </a:r>
            <a:r>
              <a:rPr lang="en-US" sz="1600" b="1" dirty="0" smtClean="0">
                <a:solidFill>
                  <a:srgbClr val="008000"/>
                </a:solidFill>
                <a:effectLst/>
              </a:rPr>
              <a:t>`&lt;h2&gt;Mission Control&lt;/h2&gt;</a:t>
            </a:r>
            <a:br>
              <a:rPr lang="en-US" sz="1600" b="1" dirty="0" smtClean="0">
                <a:solidFill>
                  <a:srgbClr val="008000"/>
                </a:solidFill>
                <a:effectLst/>
              </a:rPr>
            </a:br>
            <a:r>
              <a:rPr lang="en-US" sz="1600" b="1" dirty="0" smtClean="0">
                <a:solidFill>
                  <a:srgbClr val="008000"/>
                </a:solidFill>
                <a:effectLst/>
              </a:rPr>
              <a:t>    &lt;button (click)="</a:t>
            </a:r>
            <a:r>
              <a:rPr lang="en-US" sz="1600" b="1" dirty="0" smtClean="0">
                <a:solidFill>
                  <a:srgbClr val="7A7A43"/>
                </a:solidFill>
                <a:effectLst/>
              </a:rPr>
              <a:t>announce</a:t>
            </a:r>
            <a:r>
              <a:rPr lang="en-US" sz="1600" b="1" dirty="0" smtClean="0">
                <a:solidFill>
                  <a:srgbClr val="008000"/>
                </a:solidFill>
                <a:effectLst/>
              </a:rPr>
              <a:t>()"&gt;Announce mission&lt;/button&gt;</a:t>
            </a:r>
            <a:br>
              <a:rPr lang="en-US" sz="1600" b="1" dirty="0" smtClean="0">
                <a:solidFill>
                  <a:srgbClr val="008000"/>
                </a:solidFill>
                <a:effectLst/>
              </a:rPr>
            </a:br>
            <a:r>
              <a:rPr lang="en-US" sz="1600" b="1" dirty="0" smtClean="0">
                <a:solidFill>
                  <a:srgbClr val="008000"/>
                </a:solidFill>
                <a:effectLst/>
              </a:rPr>
              <a:t>    &lt;my-astronaut *</a:t>
            </a:r>
            <a:r>
              <a:rPr lang="en-US" sz="1600" b="1" dirty="0" err="1" smtClean="0">
                <a:solidFill>
                  <a:srgbClr val="008000"/>
                </a:solidFill>
                <a:effectLst/>
              </a:rPr>
              <a:t>ngFor</a:t>
            </a:r>
            <a:r>
              <a:rPr lang="en-US" sz="1600" b="1" dirty="0" smtClean="0">
                <a:solidFill>
                  <a:srgbClr val="008000"/>
                </a:solidFill>
                <a:effectLst/>
              </a:rPr>
              <a:t>="let astronaut of </a:t>
            </a:r>
            <a:r>
              <a:rPr lang="en-US" sz="1600" b="1" dirty="0" smtClean="0">
                <a:solidFill>
                  <a:srgbClr val="660E7A"/>
                </a:solidFill>
                <a:effectLst/>
              </a:rPr>
              <a:t>astronauts</a:t>
            </a:r>
            <a:r>
              <a:rPr lang="en-US" sz="1600" b="1" dirty="0" smtClean="0">
                <a:solidFill>
                  <a:srgbClr val="008000"/>
                </a:solidFill>
                <a:effectLst/>
              </a:rPr>
              <a:t>"</a:t>
            </a:r>
            <a:br>
              <a:rPr lang="en-US" sz="1600" b="1" dirty="0" smtClean="0">
                <a:solidFill>
                  <a:srgbClr val="008000"/>
                </a:solidFill>
                <a:effectLst/>
              </a:rPr>
            </a:br>
            <a:r>
              <a:rPr lang="en-US" sz="1600" b="1" dirty="0" smtClean="0">
                <a:solidFill>
                  <a:srgbClr val="008000"/>
                </a:solidFill>
                <a:effectLst/>
              </a:rPr>
              <a:t>      [astronaut]="</a:t>
            </a:r>
            <a:r>
              <a:rPr lang="en-US" sz="1600" b="1" dirty="0" smtClean="0">
                <a:solidFill>
                  <a:srgbClr val="660E7A"/>
                </a:solidFill>
                <a:effectLst/>
              </a:rPr>
              <a:t>astronaut</a:t>
            </a:r>
            <a:r>
              <a:rPr lang="en-US" sz="1600" b="1" dirty="0" smtClean="0">
                <a:solidFill>
                  <a:srgbClr val="008000"/>
                </a:solidFill>
                <a:effectLst/>
              </a:rPr>
              <a:t>”&gt;&lt;/my-astronaut&gt;</a:t>
            </a:r>
            <a:br>
              <a:rPr lang="en-US" sz="1600" b="1" dirty="0" smtClean="0">
                <a:solidFill>
                  <a:srgbClr val="008000"/>
                </a:solidFill>
                <a:effectLst/>
              </a:rPr>
            </a:br>
            <a:r>
              <a:rPr lang="en-US" sz="1600" b="1" dirty="0" smtClean="0">
                <a:solidFill>
                  <a:srgbClr val="008000"/>
                </a:solidFill>
                <a:effectLst/>
              </a:rPr>
              <a:t>    &lt;h3&gt;History&lt;/h3&gt;</a:t>
            </a:r>
            <a:br>
              <a:rPr lang="en-US" sz="1600" b="1" dirty="0" smtClean="0">
                <a:solidFill>
                  <a:srgbClr val="008000"/>
                </a:solidFill>
                <a:effectLst/>
              </a:rPr>
            </a:br>
            <a:r>
              <a:rPr lang="en-US" sz="1600" b="1" dirty="0" smtClean="0">
                <a:solidFill>
                  <a:srgbClr val="008000"/>
                </a:solidFill>
                <a:effectLst/>
              </a:rPr>
              <a:t>    &lt;</a:t>
            </a:r>
            <a:r>
              <a:rPr lang="en-US" sz="1600" b="1" dirty="0" err="1" smtClean="0">
                <a:solidFill>
                  <a:srgbClr val="008000"/>
                </a:solidFill>
                <a:effectLst/>
              </a:rPr>
              <a:t>ul</a:t>
            </a:r>
            <a:r>
              <a:rPr lang="en-US" sz="1600" b="1" dirty="0" smtClean="0">
                <a:solidFill>
                  <a:srgbClr val="008000"/>
                </a:solidFill>
                <a:effectLst/>
              </a:rPr>
              <a:t>&gt;&lt;li *</a:t>
            </a:r>
            <a:r>
              <a:rPr lang="en-US" sz="1600" b="1" dirty="0" err="1" smtClean="0">
                <a:solidFill>
                  <a:srgbClr val="008000"/>
                </a:solidFill>
                <a:effectLst/>
              </a:rPr>
              <a:t>ngFor</a:t>
            </a:r>
            <a:r>
              <a:rPr lang="en-US" sz="1600" b="1" dirty="0" smtClean="0">
                <a:solidFill>
                  <a:srgbClr val="008000"/>
                </a:solidFill>
                <a:effectLst/>
              </a:rPr>
              <a:t>="let event of </a:t>
            </a:r>
            <a:r>
              <a:rPr lang="en-US" sz="1600" b="1" i="1" dirty="0" smtClean="0">
                <a:solidFill>
                  <a:srgbClr val="660E7A"/>
                </a:solidFill>
                <a:effectLst/>
              </a:rPr>
              <a:t>history</a:t>
            </a:r>
            <a:r>
              <a:rPr lang="en-US" sz="1600" b="1" dirty="0" smtClean="0">
                <a:solidFill>
                  <a:srgbClr val="008000"/>
                </a:solidFill>
                <a:effectLst/>
              </a:rPr>
              <a:t>"&gt;{{</a:t>
            </a:r>
            <a:r>
              <a:rPr lang="en-US" sz="1600" b="1" dirty="0" smtClean="0">
                <a:solidFill>
                  <a:srgbClr val="660E7A"/>
                </a:solidFill>
                <a:effectLst/>
              </a:rPr>
              <a:t>event</a:t>
            </a:r>
            <a:r>
              <a:rPr lang="en-US" sz="1600" b="1" dirty="0" smtClean="0">
                <a:solidFill>
                  <a:srgbClr val="008000"/>
                </a:solidFill>
                <a:effectLst/>
              </a:rPr>
              <a:t>}}&lt;/li&gt;&lt;/</a:t>
            </a:r>
            <a:r>
              <a:rPr lang="en-US" sz="1600" b="1" dirty="0" err="1" smtClean="0">
                <a:solidFill>
                  <a:srgbClr val="008000"/>
                </a:solidFill>
                <a:effectLst/>
              </a:rPr>
              <a:t>ul</a:t>
            </a:r>
            <a:r>
              <a:rPr lang="en-US" sz="1600" b="1" dirty="0" smtClean="0">
                <a:solidFill>
                  <a:srgbClr val="008000"/>
                </a:solidFill>
                <a:effectLst/>
              </a:rPr>
              <a:t>&gt;`</a:t>
            </a:r>
            <a:r>
              <a:rPr lang="en-US" sz="1600" dirty="0" smtClean="0"/>
              <a:t>})</a:t>
            </a:r>
            <a:br>
              <a:rPr lang="en-US" sz="1600" dirty="0" smtClean="0"/>
            </a:br>
            <a:r>
              <a:rPr lang="en-US" sz="1600" b="1" dirty="0" smtClean="0">
                <a:solidFill>
                  <a:srgbClr val="000080"/>
                </a:solidFill>
                <a:effectLst/>
              </a:rPr>
              <a:t>export class </a:t>
            </a:r>
            <a:r>
              <a:rPr lang="en-US" sz="1600" dirty="0" err="1" smtClean="0"/>
              <a:t>MissionControlComponent</a:t>
            </a:r>
            <a:r>
              <a:rPr lang="en-US" sz="1600" dirty="0" smtClean="0"/>
              <a:t> {</a:t>
            </a:r>
            <a:br>
              <a:rPr lang="en-US" sz="1600" dirty="0" smtClean="0"/>
            </a:br>
            <a:r>
              <a:rPr lang="en-US" sz="1600" dirty="0" smtClean="0"/>
              <a:t>    </a:t>
            </a:r>
            <a:r>
              <a:rPr lang="en-US" sz="1600" b="1" dirty="0" smtClean="0">
                <a:solidFill>
                  <a:srgbClr val="660E7A"/>
                </a:solidFill>
                <a:effectLst/>
              </a:rPr>
              <a:t>astronauts </a:t>
            </a:r>
            <a:r>
              <a:rPr lang="en-US" sz="1600" dirty="0" smtClean="0"/>
              <a:t>= [</a:t>
            </a:r>
            <a:r>
              <a:rPr lang="en-US" sz="1600" b="1" dirty="0" smtClean="0">
                <a:solidFill>
                  <a:srgbClr val="008000"/>
                </a:solidFill>
                <a:effectLst/>
              </a:rPr>
              <a:t>'Lovell'</a:t>
            </a:r>
            <a:r>
              <a:rPr lang="en-US" sz="1600" dirty="0" smtClean="0"/>
              <a:t>, </a:t>
            </a:r>
            <a:r>
              <a:rPr lang="en-US" sz="1600" b="1" dirty="0" smtClean="0">
                <a:solidFill>
                  <a:srgbClr val="008000"/>
                </a:solidFill>
                <a:effectLst/>
              </a:rPr>
              <a:t>'</a:t>
            </a:r>
            <a:r>
              <a:rPr lang="en-US" sz="1600" b="1" dirty="0" err="1" smtClean="0">
                <a:solidFill>
                  <a:srgbClr val="008000"/>
                </a:solidFill>
                <a:effectLst/>
              </a:rPr>
              <a:t>Swigert</a:t>
            </a:r>
            <a:r>
              <a:rPr lang="en-US" sz="1600" b="1" dirty="0" smtClean="0">
                <a:solidFill>
                  <a:srgbClr val="008000"/>
                </a:solidFill>
                <a:effectLst/>
              </a:rPr>
              <a:t>'</a:t>
            </a:r>
            <a:r>
              <a:rPr lang="en-US" sz="1600" dirty="0" smtClean="0"/>
              <a:t>, </a:t>
            </a:r>
            <a:r>
              <a:rPr lang="en-US" sz="1600" b="1" dirty="0" smtClean="0">
                <a:solidFill>
                  <a:srgbClr val="008000"/>
                </a:solidFill>
                <a:effectLst/>
              </a:rPr>
              <a:t>'</a:t>
            </a:r>
            <a:r>
              <a:rPr lang="en-US" sz="1600" b="1" dirty="0" err="1" smtClean="0">
                <a:solidFill>
                  <a:srgbClr val="008000"/>
                </a:solidFill>
                <a:effectLst/>
              </a:rPr>
              <a:t>Haise</a:t>
            </a:r>
            <a:r>
              <a:rPr lang="en-US" sz="1600" b="1" dirty="0" smtClean="0">
                <a:solidFill>
                  <a:srgbClr val="008000"/>
                </a:solidFill>
                <a:effectLst/>
              </a:rPr>
              <a:t>'</a:t>
            </a:r>
            <a:r>
              <a:rPr lang="en-US" sz="1600" dirty="0" smtClean="0"/>
              <a:t>];</a:t>
            </a:r>
            <a:br>
              <a:rPr lang="en-US" sz="1600" dirty="0" smtClean="0"/>
            </a:br>
            <a:r>
              <a:rPr lang="en-US" sz="1600" dirty="0" smtClean="0"/>
              <a:t>    </a:t>
            </a:r>
            <a:r>
              <a:rPr lang="en-US" sz="1600" b="1" dirty="0" smtClean="0">
                <a:solidFill>
                  <a:srgbClr val="660E7A"/>
                </a:solidFill>
                <a:effectLst/>
              </a:rPr>
              <a:t>history</a:t>
            </a:r>
            <a:r>
              <a:rPr lang="en-US" sz="1600" dirty="0" smtClean="0"/>
              <a:t>: </a:t>
            </a:r>
            <a:r>
              <a:rPr lang="en-US" sz="1600" b="1" dirty="0" smtClean="0">
                <a:solidFill>
                  <a:srgbClr val="000080"/>
                </a:solidFill>
                <a:effectLst/>
              </a:rPr>
              <a:t>string</a:t>
            </a:r>
            <a:r>
              <a:rPr lang="en-US" sz="1600" dirty="0" smtClean="0"/>
              <a:t>[] = [];</a:t>
            </a:r>
            <a:br>
              <a:rPr lang="en-US" sz="1600" dirty="0" smtClean="0"/>
            </a:br>
            <a:r>
              <a:rPr lang="en-US" sz="1600" dirty="0" smtClean="0"/>
              <a:t>    </a:t>
            </a:r>
            <a:r>
              <a:rPr lang="en-US" sz="1600" b="1" dirty="0" smtClean="0">
                <a:solidFill>
                  <a:srgbClr val="660E7A"/>
                </a:solidFill>
                <a:effectLst/>
              </a:rPr>
              <a:t>missions </a:t>
            </a:r>
            <a:r>
              <a:rPr lang="en-US" sz="1600" dirty="0" smtClean="0"/>
              <a:t>= [</a:t>
            </a:r>
            <a:r>
              <a:rPr lang="en-US" sz="1600" b="1" dirty="0" smtClean="0">
                <a:solidFill>
                  <a:srgbClr val="008000"/>
                </a:solidFill>
                <a:effectLst/>
              </a:rPr>
              <a:t>'Fly to the moon!'</a:t>
            </a:r>
            <a:r>
              <a:rPr lang="en-US" sz="1600" dirty="0" smtClean="0"/>
              <a:t>, </a:t>
            </a:r>
            <a:r>
              <a:rPr lang="en-US" sz="1600" b="1" dirty="0" smtClean="0">
                <a:solidFill>
                  <a:srgbClr val="008000"/>
                </a:solidFill>
                <a:effectLst/>
              </a:rPr>
              <a:t>'Fly to mars!'</a:t>
            </a:r>
            <a:r>
              <a:rPr lang="en-US" sz="1600" dirty="0" smtClean="0"/>
              <a:t>, </a:t>
            </a:r>
            <a:r>
              <a:rPr lang="en-US" sz="1600" b="1" dirty="0" smtClean="0">
                <a:solidFill>
                  <a:srgbClr val="008000"/>
                </a:solidFill>
                <a:effectLst/>
              </a:rPr>
              <a:t>'Fly to Vegas!'</a:t>
            </a:r>
            <a:r>
              <a:rPr lang="en-US" sz="1600" dirty="0" smtClean="0"/>
              <a:t>];</a:t>
            </a:r>
            <a:br>
              <a:rPr lang="en-US" sz="1600" dirty="0" smtClean="0"/>
            </a:br>
            <a:r>
              <a:rPr lang="en-US" sz="1600" dirty="0" smtClean="0"/>
              <a:t>    </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 </a:t>
            </a:r>
            <a:r>
              <a:rPr lang="en-US" sz="1600" dirty="0" smtClean="0">
                <a:solidFill>
                  <a:srgbClr val="0000FF"/>
                </a:solidFill>
                <a:effectLst/>
              </a:rPr>
              <a:t>0</a:t>
            </a:r>
            <a:r>
              <a:rPr lang="en-US" sz="1600" dirty="0" smtClean="0"/>
              <a:t>;</a:t>
            </a:r>
            <a:br>
              <a:rPr lang="en-US" sz="1600" dirty="0" smtClean="0"/>
            </a:br>
            <a:r>
              <a:rPr lang="en-US" sz="1600" dirty="0" smtClean="0"/>
              <a:t>    </a:t>
            </a:r>
            <a:r>
              <a:rPr lang="en-US" sz="1600" b="1" dirty="0" smtClean="0">
                <a:solidFill>
                  <a:srgbClr val="000080"/>
                </a:solidFill>
                <a:effectLst/>
              </a:rPr>
              <a:t>constructor</a:t>
            </a:r>
            <a:r>
              <a:rPr lang="en-US" sz="1600" dirty="0" smtClean="0"/>
              <a:t>(</a:t>
            </a:r>
            <a:r>
              <a:rPr lang="en-US" sz="1600" b="1" dirty="0" smtClean="0">
                <a:solidFill>
                  <a:srgbClr val="000080"/>
                </a:solidFill>
                <a:effectLst/>
              </a:rPr>
              <a:t>private </a:t>
            </a:r>
            <a:r>
              <a:rPr lang="en-US" sz="1600" dirty="0" err="1" smtClean="0"/>
              <a:t>missionService</a:t>
            </a:r>
            <a:r>
              <a:rPr lang="en-US" sz="1600" dirty="0" smtClean="0"/>
              <a:t>: </a:t>
            </a:r>
            <a:r>
              <a:rPr lang="en-US" sz="1600" dirty="0" err="1" smtClean="0"/>
              <a:t>MissionService</a:t>
            </a:r>
            <a:r>
              <a:rPr lang="en-US" sz="1600" dirty="0" smtClean="0"/>
              <a:t>) {</a:t>
            </a:r>
            <a:br>
              <a:rPr lang="en-US" sz="1600" dirty="0" smtClean="0"/>
            </a:br>
            <a:r>
              <a:rPr lang="en-US" sz="1600" dirty="0" smtClean="0"/>
              <a:t>        missionService.</a:t>
            </a:r>
            <a:r>
              <a:rPr lang="en-US" sz="1600" dirty="0" err="1" smtClean="0"/>
              <a:t>missionConfirmed</a:t>
            </a:r>
            <a:r>
              <a:rPr lang="en-US" sz="1600" dirty="0" smtClean="0"/>
              <a:t>$.subscribe( astronaut =&gt;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history</a:t>
            </a:r>
            <a:r>
              <a:rPr lang="en-US" sz="1600" dirty="0" err="1" smtClean="0"/>
              <a:t>.</a:t>
            </a:r>
            <a:r>
              <a:rPr lang="en-US" sz="1600" dirty="0" err="1" smtClean="0">
                <a:solidFill>
                  <a:srgbClr val="7A7A43"/>
                </a:solidFill>
                <a:effectLst/>
              </a:rPr>
              <a:t>push</a:t>
            </a:r>
            <a:r>
              <a:rPr lang="en-US" sz="1600" dirty="0" smtClean="0"/>
              <a:t>(</a:t>
            </a:r>
            <a:r>
              <a:rPr lang="en-US" sz="1600" b="1" dirty="0" smtClean="0">
                <a:solidFill>
                  <a:srgbClr val="008000"/>
                </a:solidFill>
                <a:effectLst/>
              </a:rPr>
              <a:t>`</a:t>
            </a:r>
            <a:r>
              <a:rPr lang="en-US" sz="1600" dirty="0" smtClean="0"/>
              <a:t>${astronaut}</a:t>
            </a:r>
            <a:r>
              <a:rPr lang="en-US" sz="1600" b="1" dirty="0" smtClean="0">
                <a:solidFill>
                  <a:srgbClr val="008000"/>
                </a:solidFill>
                <a:effectLst/>
              </a:rPr>
              <a:t> confirmed the mission`</a:t>
            </a:r>
            <a:r>
              <a:rPr lang="en-US" sz="1600" dirty="0" smtClean="0"/>
              <a:t>);</a:t>
            </a:r>
            <a:r>
              <a:rPr lang="en-US" sz="1600" dirty="0"/>
              <a:t> </a:t>
            </a:r>
            <a:r>
              <a:rPr lang="en-US" sz="1600" dirty="0" smtClean="0"/>
              <a:t>});}</a:t>
            </a:r>
            <a:br>
              <a:rPr lang="en-US" sz="1600" dirty="0" smtClean="0"/>
            </a:br>
            <a:r>
              <a:rPr lang="en-US" sz="1600" dirty="0" smtClean="0"/>
              <a:t>    </a:t>
            </a:r>
            <a:r>
              <a:rPr lang="en-US" sz="1600" dirty="0" smtClean="0">
                <a:solidFill>
                  <a:srgbClr val="7A7A43"/>
                </a:solidFill>
                <a:effectLst/>
              </a:rPr>
              <a:t>announce</a:t>
            </a:r>
            <a:r>
              <a:rPr lang="en-US" sz="1600" dirty="0" smtClean="0"/>
              <a:t>() {</a:t>
            </a:r>
            <a:br>
              <a:rPr lang="en-US" sz="1600" dirty="0" smtClean="0"/>
            </a:br>
            <a:r>
              <a:rPr lang="en-US" sz="1600" dirty="0" smtClean="0"/>
              <a:t>        </a:t>
            </a:r>
            <a:r>
              <a:rPr lang="en-US" sz="1600" b="1" dirty="0" smtClean="0">
                <a:solidFill>
                  <a:srgbClr val="000080"/>
                </a:solidFill>
                <a:effectLst/>
              </a:rPr>
              <a:t>let </a:t>
            </a:r>
            <a:r>
              <a:rPr lang="en-US" sz="1600" dirty="0" smtClean="0">
                <a:solidFill>
                  <a:srgbClr val="458383"/>
                </a:solidFill>
                <a:effectLst/>
              </a:rPr>
              <a:t>mission </a:t>
            </a: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missions</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.missionService.announceMission</a:t>
            </a:r>
            <a:r>
              <a:rPr lang="en-US" sz="1600" dirty="0" smtClean="0"/>
              <a:t>(</a:t>
            </a:r>
            <a:r>
              <a:rPr lang="en-US" sz="1600" dirty="0" smtClean="0">
                <a:solidFill>
                  <a:srgbClr val="458383"/>
                </a:solidFill>
                <a:effectLst/>
              </a:rPr>
              <a:t>mission</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history</a:t>
            </a:r>
            <a:r>
              <a:rPr lang="en-US" sz="1600" dirty="0" err="1" smtClean="0"/>
              <a:t>.</a:t>
            </a:r>
            <a:r>
              <a:rPr lang="en-US" sz="1600" dirty="0" err="1" smtClean="0">
                <a:solidFill>
                  <a:srgbClr val="7A7A43"/>
                </a:solidFill>
                <a:effectLst/>
              </a:rPr>
              <a:t>push</a:t>
            </a:r>
            <a:r>
              <a:rPr lang="en-US" sz="1600" dirty="0" smtClean="0"/>
              <a:t>(</a:t>
            </a:r>
            <a:r>
              <a:rPr lang="en-US" sz="1600" b="1" dirty="0" smtClean="0">
                <a:solidFill>
                  <a:srgbClr val="008000"/>
                </a:solidFill>
                <a:effectLst/>
              </a:rPr>
              <a:t>`Mission "</a:t>
            </a:r>
            <a:r>
              <a:rPr lang="en-US" sz="1600" dirty="0" smtClean="0"/>
              <a:t>${</a:t>
            </a:r>
            <a:r>
              <a:rPr lang="en-US" sz="1600" dirty="0" smtClean="0">
                <a:solidFill>
                  <a:srgbClr val="458383"/>
                </a:solidFill>
                <a:effectLst/>
              </a:rPr>
              <a:t>mission</a:t>
            </a:r>
            <a:r>
              <a:rPr lang="en-US" sz="1600" dirty="0" smtClean="0"/>
              <a:t>}</a:t>
            </a:r>
            <a:r>
              <a:rPr lang="en-US" sz="1600" b="1" dirty="0" smtClean="0">
                <a:solidFill>
                  <a:srgbClr val="008000"/>
                </a:solidFill>
                <a:effectLst/>
              </a:rPr>
              <a:t>" announced`</a:t>
            </a:r>
            <a:r>
              <a:rPr lang="en-US" sz="1600" dirty="0" smtClean="0"/>
              <a:t>);</a:t>
            </a:r>
            <a:br>
              <a:rPr lang="en-US" sz="1600" dirty="0" smtClean="0"/>
            </a:br>
            <a:r>
              <a:rPr lang="en-US" sz="1600" dirty="0" smtClean="0"/>
              <a:t>        </a:t>
            </a:r>
            <a:r>
              <a:rPr lang="en-US" sz="1600" b="1" dirty="0" smtClean="0">
                <a:solidFill>
                  <a:srgbClr val="000080"/>
                </a:solidFill>
                <a:effectLst/>
              </a:rPr>
              <a:t>if </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&gt;=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missions</a:t>
            </a:r>
            <a:r>
              <a:rPr lang="en-US" sz="1600" dirty="0" err="1" smtClean="0"/>
              <a:t>.</a:t>
            </a:r>
            <a:r>
              <a:rPr lang="en-US" sz="1600" b="1" dirty="0" err="1" smtClean="0">
                <a:solidFill>
                  <a:srgbClr val="660E7A"/>
                </a:solidFill>
                <a:effectLst/>
              </a:rPr>
              <a:t>length</a:t>
            </a:r>
            <a:r>
              <a:rPr lang="en-US" sz="1600" dirty="0" smtClean="0"/>
              <a:t>) {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 </a:t>
            </a:r>
            <a:r>
              <a:rPr lang="en-US" sz="1600" dirty="0" smtClean="0">
                <a:solidFill>
                  <a:srgbClr val="0000FF"/>
                </a:solidFill>
                <a:effectLst/>
              </a:rPr>
              <a:t>0</a:t>
            </a:r>
            <a:r>
              <a:rPr lang="en-US" sz="1600" dirty="0" smtClean="0"/>
              <a:t>; }</a:t>
            </a:r>
            <a:br>
              <a:rPr lang="en-US" sz="1600" dirty="0" smtClean="0"/>
            </a:br>
            <a:r>
              <a:rPr lang="en-US" sz="1600" dirty="0" smtClean="0"/>
              <a:t>}   }</a:t>
            </a:r>
            <a:endParaRPr lang="en-US" sz="1600" dirty="0"/>
          </a:p>
        </p:txBody>
      </p:sp>
      <p:pic>
        <p:nvPicPr>
          <p:cNvPr id="7" name="Picture 6"/>
          <p:cNvPicPr>
            <a:picLocks noChangeAspect="1"/>
          </p:cNvPicPr>
          <p:nvPr/>
        </p:nvPicPr>
        <p:blipFill>
          <a:blip r:embed="rId2"/>
          <a:stretch>
            <a:fillRect/>
          </a:stretch>
        </p:blipFill>
        <p:spPr>
          <a:xfrm>
            <a:off x="6334467" y="1051778"/>
            <a:ext cx="2809533" cy="3162300"/>
          </a:xfrm>
          <a:prstGeom prst="rect">
            <a:avLst/>
          </a:prstGeom>
        </p:spPr>
      </p:pic>
    </p:spTree>
    <p:extLst>
      <p:ext uri="{BB962C8B-B14F-4D97-AF65-F5344CB8AC3E}">
        <p14:creationId xmlns:p14="http://schemas.microsoft.com/office/powerpoint/2010/main" val="403578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service</a:t>
            </a:r>
          </a:p>
        </p:txBody>
      </p:sp>
      <p:sp>
        <p:nvSpPr>
          <p:cNvPr id="3" name="Rectangle 2"/>
          <p:cNvSpPr/>
          <p:nvPr/>
        </p:nvSpPr>
        <p:spPr>
          <a:xfrm>
            <a:off x="439318" y="1044691"/>
            <a:ext cx="9482667" cy="5755423"/>
          </a:xfrm>
          <a:prstGeom prst="rect">
            <a:avLst/>
          </a:prstGeom>
        </p:spPr>
        <p:txBody>
          <a:bodyPr wrap="square">
            <a:spAutoFit/>
          </a:bodyPr>
          <a:lstStyle/>
          <a:p>
            <a:r>
              <a:rPr lang="en-US" sz="1600" dirty="0" smtClean="0"/>
              <a:t>@Component({    </a:t>
            </a:r>
            <a:r>
              <a:rPr lang="en-US" sz="1600" b="1" dirty="0" smtClean="0">
                <a:solidFill>
                  <a:srgbClr val="660E7A"/>
                </a:solidFill>
                <a:effectLst/>
              </a:rPr>
              <a:t>selector</a:t>
            </a:r>
            <a:r>
              <a:rPr lang="en-US" sz="1600" dirty="0" smtClean="0"/>
              <a:t>: </a:t>
            </a:r>
            <a:r>
              <a:rPr lang="en-US" sz="1600" b="1" dirty="0" smtClean="0">
                <a:solidFill>
                  <a:srgbClr val="008000"/>
                </a:solidFill>
                <a:effectLst/>
              </a:rPr>
              <a:t>'my-astronaut'</a:t>
            </a:r>
            <a:r>
              <a:rPr lang="en-US" sz="1600" dirty="0" smtClean="0"/>
              <a:t>,</a:t>
            </a:r>
            <a:br>
              <a:rPr lang="en-US" sz="1600" dirty="0" smtClean="0"/>
            </a:br>
            <a:r>
              <a:rPr lang="en-US" sz="1600" dirty="0" smtClean="0"/>
              <a:t>    </a:t>
            </a:r>
            <a:r>
              <a:rPr lang="en-US" sz="1600" b="1" dirty="0" smtClean="0">
                <a:solidFill>
                  <a:srgbClr val="660E7A"/>
                </a:solidFill>
                <a:effectLst/>
              </a:rPr>
              <a:t>template</a:t>
            </a:r>
            <a:r>
              <a:rPr lang="en-US" sz="1600" dirty="0" smtClean="0"/>
              <a:t>: </a:t>
            </a:r>
            <a:r>
              <a:rPr lang="en-US" sz="1600" b="1" dirty="0" smtClean="0">
                <a:solidFill>
                  <a:srgbClr val="008000"/>
                </a:solidFill>
                <a:effectLst/>
              </a:rPr>
              <a:t>`&lt;p&gt; {{</a:t>
            </a:r>
            <a:r>
              <a:rPr lang="en-US" sz="1600" b="1" dirty="0" smtClean="0">
                <a:solidFill>
                  <a:srgbClr val="660E7A"/>
                </a:solidFill>
                <a:effectLst/>
              </a:rPr>
              <a:t>astronaut</a:t>
            </a:r>
            <a:r>
              <a:rPr lang="en-US" sz="1600" b="1" dirty="0" smtClean="0">
                <a:solidFill>
                  <a:srgbClr val="008000"/>
                </a:solidFill>
                <a:effectLst/>
              </a:rPr>
              <a:t>}}: &lt;strong&gt;{{</a:t>
            </a:r>
            <a:r>
              <a:rPr lang="en-US" sz="1600" b="1" dirty="0" smtClean="0">
                <a:solidFill>
                  <a:srgbClr val="660E7A"/>
                </a:solidFill>
                <a:effectLst/>
              </a:rPr>
              <a:t>mission</a:t>
            </a:r>
            <a:r>
              <a:rPr lang="en-US" sz="1600" b="1" dirty="0" smtClean="0">
                <a:solidFill>
                  <a:srgbClr val="008000"/>
                </a:solidFill>
                <a:effectLst/>
              </a:rPr>
              <a:t>}}&lt;/strong&gt;</a:t>
            </a:r>
            <a:br>
              <a:rPr lang="en-US" sz="1600" b="1" dirty="0" smtClean="0">
                <a:solidFill>
                  <a:srgbClr val="008000"/>
                </a:solidFill>
                <a:effectLst/>
              </a:rPr>
            </a:br>
            <a:r>
              <a:rPr lang="en-US" sz="1600" b="1" dirty="0" smtClean="0">
                <a:solidFill>
                  <a:srgbClr val="008000"/>
                </a:solidFill>
                <a:effectLst/>
              </a:rPr>
              <a:t>        &lt;button (click)="</a:t>
            </a:r>
            <a:r>
              <a:rPr lang="en-US" sz="1600" i="1" dirty="0" smtClean="0">
                <a:solidFill>
                  <a:srgbClr val="008000"/>
                </a:solidFill>
                <a:effectLst/>
              </a:rPr>
              <a:t>confirm</a:t>
            </a:r>
            <a:r>
              <a:rPr lang="en-US" sz="1600" b="1" dirty="0" smtClean="0">
                <a:solidFill>
                  <a:srgbClr val="008000"/>
                </a:solidFill>
                <a:effectLst/>
              </a:rPr>
              <a:t>()"</a:t>
            </a:r>
            <a:br>
              <a:rPr lang="en-US" sz="1600" b="1" dirty="0" smtClean="0">
                <a:solidFill>
                  <a:srgbClr val="008000"/>
                </a:solidFill>
                <a:effectLst/>
              </a:rPr>
            </a:br>
            <a:r>
              <a:rPr lang="en-US" sz="1600" b="1" dirty="0" smtClean="0">
                <a:solidFill>
                  <a:srgbClr val="008000"/>
                </a:solidFill>
                <a:effectLst/>
              </a:rPr>
              <a:t>        [disabled]="!</a:t>
            </a:r>
            <a:r>
              <a:rPr lang="en-US" sz="1600" b="1" dirty="0" smtClean="0">
                <a:solidFill>
                  <a:srgbClr val="660E7A"/>
                </a:solidFill>
                <a:effectLst/>
              </a:rPr>
              <a:t>announced</a:t>
            </a:r>
            <a:r>
              <a:rPr lang="en-US" sz="1600" b="1" dirty="0" smtClean="0">
                <a:solidFill>
                  <a:srgbClr val="008000"/>
                </a:solidFill>
                <a:effectLst/>
              </a:rPr>
              <a:t> || </a:t>
            </a:r>
            <a:r>
              <a:rPr lang="en-US" sz="1600" b="1" dirty="0" smtClean="0">
                <a:solidFill>
                  <a:srgbClr val="660E7A"/>
                </a:solidFill>
                <a:effectLst/>
              </a:rPr>
              <a:t>confirmed</a:t>
            </a:r>
            <a:r>
              <a:rPr lang="en-US" sz="1600" b="1" dirty="0" smtClean="0">
                <a:solidFill>
                  <a:srgbClr val="008000"/>
                </a:solidFill>
                <a:effectLst/>
              </a:rPr>
              <a:t>"&gt;Confirm&lt;/button&gt;&lt;/p&gt;`</a:t>
            </a:r>
            <a:r>
              <a:rPr lang="en-US" sz="1600" dirty="0" smtClean="0"/>
              <a:t>})</a:t>
            </a:r>
            <a:br>
              <a:rPr lang="en-US" sz="1600" dirty="0" smtClean="0"/>
            </a:br>
            <a:r>
              <a:rPr lang="en-US" sz="1600" b="1" dirty="0" smtClean="0">
                <a:solidFill>
                  <a:srgbClr val="000080"/>
                </a:solidFill>
                <a:effectLst/>
              </a:rPr>
              <a:t>export class </a:t>
            </a:r>
            <a:r>
              <a:rPr lang="en-US" sz="1600" dirty="0" err="1" smtClean="0"/>
              <a:t>AstronautComponent</a:t>
            </a:r>
            <a:r>
              <a:rPr lang="en-US" sz="1600" dirty="0" smtClean="0"/>
              <a:t> </a:t>
            </a:r>
            <a:r>
              <a:rPr lang="en-US" sz="1600" b="1" dirty="0" smtClean="0">
                <a:solidFill>
                  <a:srgbClr val="000080"/>
                </a:solidFill>
                <a:effectLst/>
              </a:rPr>
              <a:t>implements </a:t>
            </a:r>
            <a:r>
              <a:rPr lang="en-US" sz="1600" dirty="0" err="1" smtClean="0"/>
              <a:t>OnDestroy</a:t>
            </a:r>
            <a:r>
              <a:rPr lang="en-US" sz="1600" dirty="0" smtClean="0"/>
              <a:t> {</a:t>
            </a:r>
            <a:br>
              <a:rPr lang="en-US" sz="1600" dirty="0" smtClean="0"/>
            </a:br>
            <a:r>
              <a:rPr lang="en-US" sz="1600" dirty="0" smtClean="0"/>
              <a:t>    @Input() </a:t>
            </a:r>
            <a:r>
              <a:rPr lang="en-US" sz="1600" b="1" dirty="0" smtClean="0">
                <a:solidFill>
                  <a:srgbClr val="660E7A"/>
                </a:solidFill>
                <a:effectLst/>
              </a:rPr>
              <a:t>astronaut</a:t>
            </a:r>
            <a:r>
              <a:rPr lang="en-US" sz="1600" dirty="0" smtClean="0"/>
              <a:t>: </a:t>
            </a:r>
            <a:r>
              <a:rPr lang="en-US" sz="1600" b="1" dirty="0" smtClean="0">
                <a:solidFill>
                  <a:srgbClr val="000080"/>
                </a:solidFill>
                <a:effectLst/>
              </a:rPr>
              <a:t>string</a:t>
            </a:r>
            <a:r>
              <a:rPr lang="en-US" sz="1600" dirty="0" smtClean="0"/>
              <a:t>;</a:t>
            </a:r>
            <a:br>
              <a:rPr lang="en-US" sz="1600" dirty="0" smtClean="0"/>
            </a:br>
            <a:r>
              <a:rPr lang="en-US" sz="1600" dirty="0" smtClean="0"/>
              <a:t>    </a:t>
            </a:r>
            <a:r>
              <a:rPr lang="en-US" sz="1600" b="1" dirty="0" smtClean="0">
                <a:solidFill>
                  <a:srgbClr val="660E7A"/>
                </a:solidFill>
                <a:effectLst/>
              </a:rPr>
              <a:t>mission </a:t>
            </a:r>
            <a:r>
              <a:rPr lang="en-US" sz="1600" dirty="0" smtClean="0"/>
              <a:t>= </a:t>
            </a:r>
            <a:r>
              <a:rPr lang="en-US" sz="1600" b="1" dirty="0" smtClean="0">
                <a:solidFill>
                  <a:srgbClr val="008000"/>
                </a:solidFill>
                <a:effectLst/>
              </a:rPr>
              <a:t>'&lt;no mission announced&gt;'</a:t>
            </a:r>
            <a:r>
              <a:rPr lang="en-US" sz="1600" dirty="0" smtClean="0"/>
              <a:t>;</a:t>
            </a:r>
            <a:br>
              <a:rPr lang="en-US" sz="1600" dirty="0" smtClean="0"/>
            </a:br>
            <a:r>
              <a:rPr lang="en-US" sz="1600" dirty="0" smtClean="0"/>
              <a:t>    </a:t>
            </a:r>
            <a:r>
              <a:rPr lang="en-US" sz="1600" b="1" dirty="0" smtClean="0">
                <a:solidFill>
                  <a:srgbClr val="660E7A"/>
                </a:solidFill>
                <a:effectLst/>
              </a:rPr>
              <a:t>confirmed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r>
              <a:rPr lang="en-US" sz="1600" b="1" dirty="0" smtClean="0">
                <a:solidFill>
                  <a:srgbClr val="660E7A"/>
                </a:solidFill>
                <a:effectLst/>
              </a:rPr>
              <a:t>announced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r>
              <a:rPr lang="en-US" sz="1600" b="1" dirty="0" smtClean="0">
                <a:solidFill>
                  <a:srgbClr val="660E7A"/>
                </a:solidFill>
                <a:effectLst/>
              </a:rPr>
              <a:t>subscription</a:t>
            </a:r>
            <a:r>
              <a:rPr lang="en-US" sz="1600" dirty="0" smtClean="0"/>
              <a:t>: Subscription;</a:t>
            </a:r>
            <a:br>
              <a:rPr lang="en-US" sz="1600" dirty="0" smtClean="0"/>
            </a:br>
            <a:r>
              <a:rPr lang="en-US" sz="1600" dirty="0" smtClean="0"/>
              <a:t>    </a:t>
            </a:r>
            <a:r>
              <a:rPr lang="en-US" sz="1600" b="1" dirty="0" smtClean="0">
                <a:solidFill>
                  <a:srgbClr val="000080"/>
                </a:solidFill>
                <a:effectLst/>
              </a:rPr>
              <a:t>constructor</a:t>
            </a:r>
            <a:r>
              <a:rPr lang="en-US" sz="1600" dirty="0" smtClean="0"/>
              <a:t>(</a:t>
            </a:r>
            <a:r>
              <a:rPr lang="en-US" sz="1600" b="1" dirty="0" smtClean="0">
                <a:solidFill>
                  <a:srgbClr val="000080"/>
                </a:solidFill>
                <a:effectLst/>
              </a:rPr>
              <a:t>private </a:t>
            </a:r>
            <a:r>
              <a:rPr lang="en-US" sz="1600" dirty="0" err="1" smtClean="0"/>
              <a:t>missionService</a:t>
            </a:r>
            <a:r>
              <a:rPr lang="en-US" sz="1600" dirty="0" smtClean="0"/>
              <a:t>: </a:t>
            </a:r>
            <a:r>
              <a:rPr lang="en-US" sz="1600" dirty="0" err="1" smtClean="0"/>
              <a:t>MissionService</a:t>
            </a:r>
            <a:r>
              <a:rPr lang="en-US" sz="1600" dirty="0" smtClean="0"/>
              <a: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subscription</a:t>
            </a:r>
            <a:r>
              <a:rPr lang="en-US" sz="1600" b="1" dirty="0" smtClean="0">
                <a:solidFill>
                  <a:srgbClr val="660E7A"/>
                </a:solidFill>
                <a:effectLst/>
              </a:rPr>
              <a:t> </a:t>
            </a:r>
            <a:r>
              <a:rPr lang="en-US" sz="1600" dirty="0" smtClean="0"/>
              <a:t>= missionService.</a:t>
            </a:r>
            <a:r>
              <a:rPr lang="en-US" sz="1600" dirty="0" err="1" smtClean="0"/>
              <a:t>missionAnnounced</a:t>
            </a:r>
            <a:r>
              <a:rPr lang="en-US" sz="1600" dirty="0" smtClean="0"/>
              <a:t>$.subscribe(</a:t>
            </a:r>
            <a:br>
              <a:rPr lang="en-US" sz="1600" dirty="0" smtClean="0"/>
            </a:br>
            <a:r>
              <a:rPr lang="en-US" sz="1600" dirty="0" smtClean="0"/>
              <a:t>            mission =&gt;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a:t>
            </a:r>
            <a:r>
              <a:rPr lang="en-US" sz="1600" b="1" dirty="0" smtClean="0">
                <a:solidFill>
                  <a:srgbClr val="660E7A"/>
                </a:solidFill>
                <a:effectLst/>
              </a:rPr>
              <a:t> </a:t>
            </a:r>
            <a:r>
              <a:rPr lang="en-US" sz="1600" dirty="0" smtClean="0"/>
              <a:t>= mission;</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announced</a:t>
            </a:r>
            <a:r>
              <a:rPr lang="en-US" sz="1600" b="1" dirty="0" smtClean="0">
                <a:solidFill>
                  <a:srgbClr val="660E7A"/>
                </a:solidFill>
                <a:effectLst/>
              </a:rPr>
              <a:t> </a:t>
            </a:r>
            <a:r>
              <a:rPr lang="en-US" sz="1600" dirty="0" smtClean="0"/>
              <a:t>= </a:t>
            </a:r>
            <a:r>
              <a:rPr lang="en-US" sz="1600" b="1" dirty="0" smtClean="0">
                <a:solidFill>
                  <a:srgbClr val="000080"/>
                </a:solidFill>
                <a:effectLst/>
              </a:rPr>
              <a:t>true</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confirmed</a:t>
            </a:r>
            <a:r>
              <a:rPr lang="en-US" sz="1600" b="1" dirty="0" smtClean="0">
                <a:solidFill>
                  <a:srgbClr val="660E7A"/>
                </a:solidFill>
                <a:effectLst/>
              </a:rPr>
              <a:t>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r>
              <a:rPr lang="en-US" sz="1600" dirty="0" smtClean="0">
                <a:solidFill>
                  <a:srgbClr val="7A7A43"/>
                </a:solidFill>
                <a:effectLst/>
              </a:rPr>
              <a:t>confirm</a:t>
            </a:r>
            <a:r>
              <a:rPr lang="en-US" sz="1600" dirty="0" smtClean="0"/>
              <a:t>() {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confirmed</a:t>
            </a:r>
            <a:r>
              <a:rPr lang="en-US" sz="1600" b="1" dirty="0" smtClean="0">
                <a:solidFill>
                  <a:srgbClr val="660E7A"/>
                </a:solidFill>
                <a:effectLst/>
              </a:rPr>
              <a:t> </a:t>
            </a:r>
            <a:r>
              <a:rPr lang="en-US" sz="1600" dirty="0" smtClean="0"/>
              <a:t>= </a:t>
            </a:r>
            <a:r>
              <a:rPr lang="en-US" sz="1600" b="1" dirty="0" smtClean="0">
                <a:solidFill>
                  <a:srgbClr val="000080"/>
                </a:solidFill>
                <a:effectLst/>
              </a:rPr>
              <a:t>true</a:t>
            </a:r>
            <a:r>
              <a:rPr lang="en-US" sz="1600" dirty="0" smtClean="0"/>
              <a:t>; </a:t>
            </a:r>
            <a:r>
              <a:rPr lang="en-US" sz="1600" b="1" dirty="0" err="1" smtClean="0">
                <a:solidFill>
                  <a:srgbClr val="000080"/>
                </a:solidFill>
                <a:effectLst/>
              </a:rPr>
              <a:t>this</a:t>
            </a:r>
            <a:r>
              <a:rPr lang="en-US" sz="1600" dirty="0" err="1" smtClean="0"/>
              <a:t>.missionService.confirmMission</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astronaut</a:t>
            </a:r>
            <a:r>
              <a:rPr lang="en-US" sz="1600" dirty="0" smtClean="0"/>
              <a:t>); }</a:t>
            </a:r>
            <a:br>
              <a:rPr lang="en-US" sz="1600" dirty="0" smtClean="0"/>
            </a:br>
            <a:r>
              <a:rPr lang="en-US" sz="1600" dirty="0" smtClean="0"/>
              <a:t>    </a:t>
            </a:r>
            <a:r>
              <a:rPr lang="en-US" sz="1600" dirty="0" err="1" smtClean="0">
                <a:solidFill>
                  <a:srgbClr val="7A7A43"/>
                </a:solidFill>
                <a:effectLst/>
              </a:rPr>
              <a:t>ngOnDestroy</a:t>
            </a:r>
            <a:r>
              <a:rPr lang="en-US" sz="1600" dirty="0" smtClean="0"/>
              <a: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subscription</a:t>
            </a:r>
            <a:r>
              <a:rPr lang="en-US" sz="1600" dirty="0" err="1" smtClean="0"/>
              <a:t>.</a:t>
            </a:r>
            <a:r>
              <a:rPr lang="en-US" sz="1600" dirty="0" err="1" smtClean="0">
                <a:solidFill>
                  <a:srgbClr val="7A7A43"/>
                </a:solidFill>
                <a:effectLst/>
              </a:rPr>
              <a:t>unsubscribe</a:t>
            </a:r>
            <a:r>
              <a:rPr lang="en-US" sz="1600" dirty="0" smtClean="0"/>
              <a:t>(); </a:t>
            </a:r>
            <a:r>
              <a:rPr lang="en-US" sz="1600" i="1" dirty="0" smtClean="0">
                <a:solidFill>
                  <a:srgbClr val="808080"/>
                </a:solidFill>
                <a:effectLst/>
              </a:rPr>
              <a:t>// prevent memory leak when component destroyed</a:t>
            </a:r>
            <a:r>
              <a:rPr lang="en-US" sz="1600" dirty="0" smtClean="0"/>
              <a:t/>
            </a:r>
            <a:br>
              <a:rPr lang="en-US" sz="1600" dirty="0" smtClean="0"/>
            </a:br>
            <a:r>
              <a:rPr lang="en-US" sz="1600" dirty="0" smtClean="0"/>
              <a:t>}   }</a:t>
            </a:r>
            <a:br>
              <a:rPr lang="en-US" sz="1600" dirty="0" smtClean="0"/>
            </a:br>
            <a:endParaRPr lang="en-US" sz="1600" dirty="0"/>
          </a:p>
        </p:txBody>
      </p:sp>
      <p:pic>
        <p:nvPicPr>
          <p:cNvPr id="4" name="Picture 3"/>
          <p:cNvPicPr>
            <a:picLocks noChangeAspect="1"/>
          </p:cNvPicPr>
          <p:nvPr/>
        </p:nvPicPr>
        <p:blipFill rotWithShape="1">
          <a:blip r:embed="rId2"/>
          <a:srcRect t="13783"/>
          <a:stretch/>
        </p:blipFill>
        <p:spPr>
          <a:xfrm>
            <a:off x="6147718" y="1159208"/>
            <a:ext cx="2844800" cy="514627"/>
          </a:xfrm>
          <a:prstGeom prst="rect">
            <a:avLst/>
          </a:prstGeom>
        </p:spPr>
      </p:pic>
    </p:spTree>
    <p:extLst>
      <p:ext uri="{BB962C8B-B14F-4D97-AF65-F5344CB8AC3E}">
        <p14:creationId xmlns:p14="http://schemas.microsoft.com/office/powerpoint/2010/main" val="770093646"/>
      </p:ext>
    </p:extLst>
  </p:cSld>
  <p:clrMapOvr>
    <a:masterClrMapping/>
  </p:clrMapOvr>
</p:sld>
</file>

<file path=ppt/theme/theme1.xml><?xml version="1.0" encoding="utf-8"?>
<a:theme xmlns:a="http://schemas.openxmlformats.org/drawingml/2006/main" name="Luxoft modern 2015">
  <a:themeElements>
    <a:clrScheme name="Lux 2015 Colors">
      <a:dk1>
        <a:srgbClr val="000000"/>
      </a:dk1>
      <a:lt1>
        <a:srgbClr val="FFFFFF"/>
      </a:lt1>
      <a:dk2>
        <a:srgbClr val="1B2130"/>
      </a:dk2>
      <a:lt2>
        <a:srgbClr val="E7E6E6"/>
      </a:lt2>
      <a:accent1>
        <a:srgbClr val="445469"/>
      </a:accent1>
      <a:accent2>
        <a:srgbClr val="7D994C"/>
      </a:accent2>
      <a:accent3>
        <a:srgbClr val="3171AC"/>
      </a:accent3>
      <a:accent4>
        <a:srgbClr val="BD392F"/>
      </a:accent4>
      <a:accent5>
        <a:srgbClr val="F29B26"/>
      </a:accent5>
      <a:accent6>
        <a:srgbClr val="1EA185"/>
      </a:accent6>
      <a:hlink>
        <a:srgbClr val="D26D12"/>
      </a:hlink>
      <a:folHlink>
        <a:srgbClr val="D26D1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 2016 LTC Structured template" id="{40042C15-B4F2-D94F-94B4-1CD95A98B1FC}" vid="{C7E96C23-103A-5047-802D-7605F3EFA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Luxoft 2016 LTC Structured template.potx</Template>
  <TotalTime>131</TotalTime>
  <Words>406</Words>
  <Application>Microsoft Macintosh PowerPoint</Application>
  <PresentationFormat>On-screen Show (4:3)</PresentationFormat>
  <Paragraphs>37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Luxoft modern 2015</vt:lpstr>
      <vt:lpstr>ANGULAr 2  components communication with service</vt:lpstr>
      <vt:lpstr>Parent interacts with child via local variable</vt:lpstr>
      <vt:lpstr>Parent interacts with child via local variable</vt:lpstr>
      <vt:lpstr>Parent calls a ViewChild</vt:lpstr>
      <vt:lpstr>Parent and children communicate via a service</vt:lpstr>
      <vt:lpstr>Parent and children communicate via a service</vt:lpstr>
      <vt:lpstr>Parent and children communicate via a service</vt:lpstr>
      <vt:lpstr>Parent and children communicate via a service</vt:lpstr>
    </vt:vector>
  </TitlesOfParts>
  <Company>vladson@ya.ru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  component advanced: communication &amp; lifecycle</dc:title>
  <dc:creator>Vladimir Sonkin</dc:creator>
  <cp:lastModifiedBy>Vladimir Sonkin</cp:lastModifiedBy>
  <cp:revision>18</cp:revision>
  <dcterms:created xsi:type="dcterms:W3CDTF">2016-12-06T20:19:47Z</dcterms:created>
  <dcterms:modified xsi:type="dcterms:W3CDTF">2017-01-11T17:09:52Z</dcterms:modified>
</cp:coreProperties>
</file>