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70" r:id="rId3"/>
    <p:sldId id="272" r:id="rId4"/>
    <p:sldId id="273" r:id="rId5"/>
    <p:sldId id="274" r:id="rId6"/>
    <p:sldId id="275" r:id="rId7"/>
    <p:sldId id="276" r:id="rId8"/>
    <p:sldId id="277" r:id="rId9"/>
    <p:sldId id="27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6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E8AF2-F925-D949-85F5-D326F5011E2D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D6FA6-B68C-6342-8DE1-6CC371A3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5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1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BD392F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/>
              <a:t>Edit </a:t>
            </a:r>
            <a:r>
              <a:rPr lang="pl-PL" dirty="0" err="1"/>
              <a:t>Title</a:t>
            </a:r>
            <a:r>
              <a:rPr lang="pl-PL" dirty="0"/>
              <a:t>: SUBTITLE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26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7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err="1"/>
              <a:t>Up</a:t>
            </a:r>
            <a:r>
              <a:rPr lang="pl-PL" dirty="0"/>
              <a:t> to </a:t>
            </a:r>
            <a:r>
              <a:rPr lang="pl-PL" dirty="0" err="1"/>
              <a:t>seven</a:t>
            </a:r>
            <a:r>
              <a:rPr lang="pl-PL" dirty="0"/>
              <a:t> lines of </a:t>
            </a:r>
            <a:r>
              <a:rPr lang="pl-PL" dirty="0" err="1"/>
              <a:t>text</a:t>
            </a:r>
            <a:r>
              <a:rPr lang="pl-PL" dirty="0"/>
              <a:t>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4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9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91440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THANK</a:t>
            </a:r>
            <a:r>
              <a:rPr lang="en-US" sz="3200" baseline="0" dirty="0">
                <a:solidFill>
                  <a:schemeClr val="accent1"/>
                </a:solidFill>
              </a:rPr>
              <a:t> YOU!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46426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89489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4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76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7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9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content</a:t>
            </a:r>
            <a:endParaRPr lang="pl-PL" dirty="0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/>
              <a:t>Full size screen shot.</a:t>
            </a:r>
            <a:br>
              <a:rPr lang="pl-PL"/>
            </a:br>
            <a:r>
              <a:rPr lang="pl-PL"/>
              <a:t>Right click to paste picture if copying from other slide. </a:t>
            </a:r>
            <a:br>
              <a:rPr lang="pl-PL"/>
            </a:br>
            <a:r>
              <a:rPr lang="pl-PL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365126"/>
            <a:ext cx="8593493" cy="502623"/>
          </a:xfrm>
        </p:spPr>
        <p:txBody>
          <a:bodyPr/>
          <a:lstStyle/>
          <a:p>
            <a:r>
              <a:rPr lang="pl-PL" dirty="0"/>
              <a:t>Edit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0"/>
            <a:ext cx="2762250" cy="4030749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8" y="1421028"/>
            <a:ext cx="2762275" cy="531341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721821" y="1509582"/>
            <a:ext cx="123114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COMPLETED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4" y="1421028"/>
            <a:ext cx="2762275" cy="531341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3643948" y="1509582"/>
            <a:ext cx="76687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ACTIVE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1" y="1421028"/>
            <a:ext cx="2762275" cy="531341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6523002" y="1509582"/>
            <a:ext cx="113958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UPCOMING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578756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8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5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5" y="4712866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5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7" y="3061195"/>
            <a:ext cx="535785" cy="531341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26" name="Prostokąt 25"/>
          <p:cNvSpPr/>
          <p:nvPr/>
        </p:nvSpPr>
        <p:spPr>
          <a:xfrm>
            <a:off x="286916" y="4712866"/>
            <a:ext cx="535786" cy="531341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8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8" y="4712866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8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2" y="4712866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2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6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3165178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0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0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0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914B5D-1A8B-0D4C-A21A-7F84084D41FF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2E9D77A-4693-A940-B4C7-5FB58D007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546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914B5D-1A8B-0D4C-A21A-7F84084D41FF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E9D77A-4693-A940-B4C7-5FB58D007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96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11D2DA8-68AC-A943-9D18-8C3198C74F9A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75166-F071-5C45-B435-395E8C45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8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sz="2800" dirty="0">
                <a:solidFill>
                  <a:srgbClr val="BD392F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1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2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G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COLOR GAMMA</a:t>
            </a:r>
          </a:p>
        </p:txBody>
      </p:sp>
      <p:sp>
        <p:nvSpPr>
          <p:cNvPr id="3" name="Rectangle 2"/>
          <p:cNvSpPr/>
          <p:nvPr/>
        </p:nvSpPr>
        <p:spPr>
          <a:xfrm>
            <a:off x="7505960" y="1726961"/>
            <a:ext cx="712243" cy="4082712"/>
          </a:xfrm>
          <a:prstGeom prst="rect">
            <a:avLst/>
          </a:prstGeom>
          <a:solidFill>
            <a:srgbClr val="426F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0340" y="1726961"/>
            <a:ext cx="712243" cy="4082712"/>
          </a:xfrm>
          <a:prstGeom prst="rect">
            <a:avLst/>
          </a:prstGeom>
          <a:solidFill>
            <a:srgbClr val="3171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72055" y="1726961"/>
            <a:ext cx="712243" cy="4082712"/>
          </a:xfrm>
          <a:prstGeom prst="rect">
            <a:avLst/>
          </a:prstGeom>
          <a:solidFill>
            <a:srgbClr val="1EA1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38150" y="1726961"/>
            <a:ext cx="712243" cy="4082712"/>
          </a:xfrm>
          <a:prstGeom prst="rect">
            <a:avLst/>
          </a:prstGeom>
          <a:solidFill>
            <a:srgbClr val="F29B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04245" y="1726961"/>
            <a:ext cx="712243" cy="4082712"/>
          </a:xfrm>
          <a:prstGeom prst="rect">
            <a:avLst/>
          </a:prstGeom>
          <a:solidFill>
            <a:srgbClr val="BD3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36435" y="1726961"/>
            <a:ext cx="712243" cy="4082712"/>
          </a:xfrm>
          <a:prstGeom prst="rect">
            <a:avLst/>
          </a:prstGeom>
          <a:solidFill>
            <a:srgbClr val="7D9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8204" y="1726961"/>
            <a:ext cx="712243" cy="4082712"/>
          </a:xfrm>
          <a:prstGeom prst="rect">
            <a:avLst/>
          </a:prstGeom>
          <a:solidFill>
            <a:srgbClr val="4454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8" y="365126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noProof="0" dirty="0"/>
              <a:t>Edit Title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8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noProof="0" dirty="0"/>
              <a:t>Click here to enter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PoleTekstowe 1"/>
          <p:cNvSpPr txBox="1"/>
          <p:nvPr/>
        </p:nvSpPr>
        <p:spPr>
          <a:xfrm>
            <a:off x="286917" y="6524486"/>
            <a:ext cx="639162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6783577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5" y="6783577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7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7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Oval 29"/>
          <p:cNvSpPr/>
          <p:nvPr/>
        </p:nvSpPr>
        <p:spPr>
          <a:xfrm>
            <a:off x="8810683" y="50104"/>
            <a:ext cx="291848" cy="389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dirty="0">
              <a:solidFill>
                <a:prstClr val="white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10683" y="50104"/>
            <a:ext cx="291848" cy="3891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68AAC1A9-6820-404F-9E78-0F0008539738}" type="slidenum">
              <a:rPr lang="en-US" sz="12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7" r:id="rId36"/>
    <p:sldLayoutId id="2147483698" r:id="rId37"/>
    <p:sldLayoutId id="2147483699" r:id="rId38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0" i="0" kern="1200" cap="all" baseline="0">
          <a:solidFill>
            <a:srgbClr val="BD392F"/>
          </a:solidFill>
          <a:latin typeface="+mn-lt"/>
          <a:ea typeface="Avenir Next Medium" charset="0"/>
          <a:cs typeface="Avenir Next Medium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Wingdings" panose="05000000000000000000" pitchFamily="2" charset="2"/>
        <a:buChar char="w"/>
        <a:defRPr sz="21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Arial" panose="020B0604020202020204" pitchFamily="34" charset="0"/>
        <a:buChar char="­"/>
        <a:defRPr sz="18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5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Arial" panose="020B0604020202020204" pitchFamily="34" charset="0"/>
        <a:buChar char="­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</a:t>
            </a:r>
            <a:r>
              <a:rPr lang="en-US" dirty="0" smtClean="0"/>
              <a:t> 2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components advanced:</a:t>
            </a:r>
            <a:br>
              <a:rPr lang="en-US" sz="2000" dirty="0" smtClean="0"/>
            </a:br>
            <a:r>
              <a:rPr lang="en-US" sz="2000" dirty="0" smtClean="0"/>
              <a:t>lifecycle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2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04" y="1082705"/>
            <a:ext cx="3593482" cy="509260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33007" y="482540"/>
            <a:ext cx="493863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Respond when Angular (re)sets data-bound input properties. The method receives a </a:t>
            </a:r>
            <a:r>
              <a:rPr lang="en-US" dirty="0" err="1" smtClean="0"/>
              <a:t>SimpleChanges</a:t>
            </a:r>
            <a:r>
              <a:rPr lang="en-US" dirty="0" smtClean="0"/>
              <a:t> object of current and previous property values.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007" y="1495057"/>
            <a:ext cx="4938633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Initialize the directive/component after Angular first displays the data-bound properties and sets the directive/component's input properties.</a:t>
            </a:r>
          </a:p>
          <a:p>
            <a:r>
              <a:rPr lang="en-US" dirty="0" smtClean="0"/>
              <a:t>Called once, after the first </a:t>
            </a:r>
            <a:r>
              <a:rPr lang="en-US" dirty="0" err="1" smtClean="0"/>
              <a:t>ngOnChanges</a:t>
            </a:r>
            <a:r>
              <a:rPr lang="en-US" dirty="0" smtClean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4099640" y="2801694"/>
            <a:ext cx="45720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/>
              <a:t>Detect and act upon changes that Angular can't or won't detect on its own.</a:t>
            </a:r>
          </a:p>
          <a:p>
            <a:endParaRPr lang="en-US" dirty="0" smtClean="0"/>
          </a:p>
          <a:p>
            <a:r>
              <a:rPr lang="en-US" dirty="0" smtClean="0"/>
              <a:t>Called during every change detection run, immediately after </a:t>
            </a:r>
            <a:r>
              <a:rPr lang="en-US" dirty="0" err="1" smtClean="0"/>
              <a:t>ngOnChanges</a:t>
            </a:r>
            <a:r>
              <a:rPr lang="en-US" dirty="0" smtClean="0"/>
              <a:t> and </a:t>
            </a:r>
            <a:r>
              <a:rPr lang="en-US" dirty="0" err="1" smtClean="0"/>
              <a:t>ngOnInit</a:t>
            </a:r>
            <a:r>
              <a:rPr lang="en-US" dirty="0" smtClean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9641" y="4420982"/>
            <a:ext cx="4572000" cy="1754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Cleanup just before Angular destroys the directive/component. Unsubscribe observables and detach event handlers to avoid memory leaks.</a:t>
            </a:r>
          </a:p>
          <a:p>
            <a:r>
              <a:rPr lang="en-US" dirty="0" smtClean="0"/>
              <a:t>Called just before Angular destroys the directive/component.</a:t>
            </a:r>
          </a:p>
        </p:txBody>
      </p:sp>
      <p:cxnSp>
        <p:nvCxnSpPr>
          <p:cNvPr id="9" name="Elbow Connector 8"/>
          <p:cNvCxnSpPr>
            <a:endCxn id="4" idx="1"/>
          </p:cNvCxnSpPr>
          <p:nvPr/>
        </p:nvCxnSpPr>
        <p:spPr>
          <a:xfrm flipV="1">
            <a:off x="2435971" y="944205"/>
            <a:ext cx="1297036" cy="1075457"/>
          </a:xfrm>
          <a:prstGeom prst="bentConnector3">
            <a:avLst/>
          </a:prstGeom>
          <a:ln w="28575" cmpd="sng">
            <a:solidFill>
              <a:schemeClr val="accent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842593" y="2477729"/>
            <a:ext cx="1890414" cy="10411"/>
          </a:xfrm>
          <a:prstGeom prst="line">
            <a:avLst/>
          </a:prstGeom>
          <a:ln w="28575" cmpd="sng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209226" y="3025733"/>
            <a:ext cx="1890414" cy="10411"/>
          </a:xfrm>
          <a:prstGeom prst="line">
            <a:avLst/>
          </a:prstGeom>
          <a:ln w="28575" cmpd="sng">
            <a:solidFill>
              <a:schemeClr val="tx2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35971" y="5916128"/>
            <a:ext cx="1663669" cy="1"/>
          </a:xfrm>
          <a:prstGeom prst="line">
            <a:avLst/>
          </a:prstGeom>
          <a:ln w="28575" cmpd="sng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4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OnInit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30789" y="1104760"/>
            <a:ext cx="81241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ngOnInit</a:t>
            </a:r>
            <a:r>
              <a:rPr lang="en-US" dirty="0" smtClean="0"/>
              <a:t> for two main reasons:</a:t>
            </a:r>
          </a:p>
          <a:p>
            <a:endParaRPr lang="en-US" dirty="0" smtClean="0"/>
          </a:p>
          <a:p>
            <a:r>
              <a:rPr lang="en-US" dirty="0" smtClean="0"/>
              <a:t>1) to perform complex initializations shortly after construction</a:t>
            </a:r>
          </a:p>
          <a:p>
            <a:r>
              <a:rPr lang="en-US" dirty="0" smtClean="0"/>
              <a:t>2) to set up the component after Angular sets the input properties</a:t>
            </a:r>
          </a:p>
          <a:p>
            <a:endParaRPr lang="en-US" dirty="0"/>
          </a:p>
          <a:p>
            <a:r>
              <a:rPr lang="en-US" dirty="0" smtClean="0"/>
              <a:t>Don't fetch data in a component constructor. Constructors should do no more than set the initial local variables to simple values.</a:t>
            </a:r>
          </a:p>
          <a:p>
            <a:endParaRPr lang="en-US" dirty="0" smtClean="0"/>
          </a:p>
          <a:p>
            <a:r>
              <a:rPr lang="en-US" dirty="0" err="1" smtClean="0"/>
              <a:t>ngOnInit</a:t>
            </a:r>
            <a:r>
              <a:rPr lang="en-US" dirty="0" smtClean="0"/>
              <a:t> is a good place for a component to fetch its initial data.</a:t>
            </a:r>
          </a:p>
          <a:p>
            <a:endParaRPr lang="en-US" dirty="0"/>
          </a:p>
          <a:p>
            <a:r>
              <a:rPr lang="en-US" dirty="0" smtClean="0"/>
              <a:t>Also directive's data-bound input properties are not set until after construction. That's a problem if you need to initialize the directive based on those properties. They'll have been set when </a:t>
            </a:r>
            <a:r>
              <a:rPr lang="en-US" dirty="0" err="1" smtClean="0"/>
              <a:t>ngOninit</a:t>
            </a:r>
            <a:r>
              <a:rPr lang="en-US" dirty="0" smtClean="0"/>
              <a:t> runs.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7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ondestroy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1019" y="1045076"/>
            <a:ext cx="83847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Put cleanup logic in </a:t>
            </a:r>
            <a:r>
              <a:rPr lang="en-US" dirty="0" err="1" smtClean="0"/>
              <a:t>ngOnDestroy</a:t>
            </a:r>
            <a:r>
              <a:rPr lang="en-US" dirty="0" smtClean="0"/>
              <a:t>, the logic that must run before Angular destroys the directive.</a:t>
            </a:r>
          </a:p>
          <a:p>
            <a:endParaRPr lang="en-US" dirty="0" smtClean="0"/>
          </a:p>
          <a:p>
            <a:r>
              <a:rPr lang="en-US" dirty="0" smtClean="0"/>
              <a:t>This is the time to notify another part of the application that the component is going away.</a:t>
            </a:r>
          </a:p>
          <a:p>
            <a:endParaRPr lang="en-US" dirty="0" smtClean="0"/>
          </a:p>
          <a:p>
            <a:r>
              <a:rPr lang="en-US" dirty="0" smtClean="0"/>
              <a:t>This is the place to free resources that won't be garbage collected automatically. 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Unsubscribe from observables and DOM events.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Stop interval timers.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Unregister all callbacks that this directive registered with global or application services. </a:t>
            </a:r>
          </a:p>
          <a:p>
            <a:r>
              <a:rPr lang="en-US" dirty="0" smtClean="0"/>
              <a:t>You risk memory leaks if you neglect to do so.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5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onchanges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1838" y="982993"/>
            <a:ext cx="83639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Angular calls its </a:t>
            </a:r>
            <a:r>
              <a:rPr lang="en-US" dirty="0" err="1" smtClean="0"/>
              <a:t>ngOnChanges</a:t>
            </a:r>
            <a:r>
              <a:rPr lang="en-US" dirty="0" smtClean="0"/>
              <a:t> method whenever it detects changes to input properties of the component (or directive). This example monitors the </a:t>
            </a:r>
            <a:r>
              <a:rPr lang="en-US" dirty="0" err="1" smtClean="0"/>
              <a:t>OnChanges</a:t>
            </a:r>
            <a:r>
              <a:rPr lang="en-US" dirty="0" smtClean="0"/>
              <a:t> hook.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6918" y="1929689"/>
            <a:ext cx="707270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ngOnChanges</a:t>
            </a:r>
            <a:r>
              <a:rPr lang="en-US" dirty="0" smtClean="0"/>
              <a:t>(changes: </a:t>
            </a:r>
            <a:r>
              <a:rPr lang="en-US" dirty="0" err="1" smtClean="0"/>
              <a:t>SimpleChanges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for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let </a:t>
            </a:r>
            <a:r>
              <a:rPr lang="en-US" dirty="0" err="1" smtClean="0">
                <a:solidFill>
                  <a:srgbClr val="458383"/>
                </a:solidFill>
                <a:effectLst/>
              </a:rPr>
              <a:t>propName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in </a:t>
            </a:r>
            <a:r>
              <a:rPr lang="en-US" dirty="0" smtClean="0"/>
              <a:t>changes)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let </a:t>
            </a:r>
            <a:r>
              <a:rPr lang="en-US" dirty="0" err="1" smtClean="0">
                <a:solidFill>
                  <a:srgbClr val="458383"/>
                </a:solidFill>
                <a:effectLst/>
              </a:rPr>
              <a:t>chng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 </a:t>
            </a:r>
            <a:r>
              <a:rPr lang="en-US" dirty="0" smtClean="0"/>
              <a:t>= changes[</a:t>
            </a:r>
            <a:r>
              <a:rPr lang="en-US" dirty="0" err="1" smtClean="0">
                <a:solidFill>
                  <a:srgbClr val="458383"/>
                </a:solidFill>
                <a:effectLst/>
              </a:rPr>
              <a:t>propName</a:t>
            </a:r>
            <a:r>
              <a:rPr lang="en-US" dirty="0" smtClean="0"/>
              <a:t>];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let 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cur  </a:t>
            </a:r>
            <a:r>
              <a:rPr lang="en-US" dirty="0" smtClean="0"/>
              <a:t>= </a:t>
            </a:r>
            <a:r>
              <a:rPr lang="en-US" b="1" i="1" dirty="0" err="1" smtClean="0">
                <a:solidFill>
                  <a:srgbClr val="660E7A"/>
                </a:solidFill>
                <a:effectLst/>
              </a:rPr>
              <a:t>JSON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stringify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458383"/>
                </a:solidFill>
                <a:effectLst/>
              </a:rPr>
              <a:t>chng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currentValue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let </a:t>
            </a:r>
            <a:r>
              <a:rPr lang="en-US" dirty="0" err="1" smtClean="0">
                <a:solidFill>
                  <a:srgbClr val="458383"/>
                </a:solidFill>
                <a:effectLst/>
              </a:rPr>
              <a:t>prev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 </a:t>
            </a:r>
            <a:r>
              <a:rPr lang="en-US" dirty="0" smtClean="0"/>
              <a:t>= </a:t>
            </a:r>
            <a:r>
              <a:rPr lang="en-US" b="1" i="1" dirty="0" err="1" smtClean="0">
                <a:solidFill>
                  <a:srgbClr val="660E7A"/>
                </a:solidFill>
                <a:effectLst/>
              </a:rPr>
              <a:t>JSON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stringify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458383"/>
                </a:solidFill>
                <a:effectLst/>
              </a:rPr>
              <a:t>chng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previousValue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.changeLog.</a:t>
            </a:r>
            <a:r>
              <a:rPr lang="en-US" i="1" dirty="0" err="1" smtClean="0">
                <a:solidFill>
                  <a:srgbClr val="660E7A"/>
                </a:solidFill>
                <a:effectLst/>
              </a:rPr>
              <a:t>push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`</a:t>
            </a:r>
            <a:r>
              <a:rPr lang="en-US" dirty="0" smtClean="0"/>
              <a:t>${</a:t>
            </a:r>
            <a:r>
              <a:rPr lang="en-US" dirty="0" err="1" smtClean="0">
                <a:solidFill>
                  <a:srgbClr val="458383"/>
                </a:solidFill>
                <a:effectLst/>
              </a:rPr>
              <a:t>propName</a:t>
            </a:r>
            <a:r>
              <a:rPr lang="en-US" dirty="0" smtClean="0"/>
              <a:t>}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</a:t>
            </a:r>
          </a:p>
          <a:p>
            <a:r>
              <a:rPr lang="en-US" b="1" dirty="0">
                <a:solidFill>
                  <a:srgbClr val="008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currentValue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 = </a:t>
            </a:r>
            <a:r>
              <a:rPr lang="en-US" dirty="0" smtClean="0"/>
              <a:t>${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cur</a:t>
            </a:r>
            <a:r>
              <a:rPr lang="en-US" dirty="0" smtClean="0"/>
              <a:t>}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, </a:t>
            </a:r>
          </a:p>
          <a:p>
            <a:r>
              <a:rPr lang="en-US" b="1" dirty="0">
                <a:solidFill>
                  <a:srgbClr val="008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previousValue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 = </a:t>
            </a:r>
            <a:r>
              <a:rPr lang="en-US" dirty="0" smtClean="0"/>
              <a:t>${</a:t>
            </a:r>
            <a:r>
              <a:rPr lang="en-US" dirty="0" err="1" smtClean="0">
                <a:solidFill>
                  <a:srgbClr val="458383"/>
                </a:solidFill>
                <a:effectLst/>
              </a:rPr>
              <a:t>prev</a:t>
            </a:r>
            <a:r>
              <a:rPr lang="en-US" dirty="0" smtClean="0"/>
              <a:t>}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`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1838" y="5046043"/>
            <a:ext cx="7603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parent component:</a:t>
            </a:r>
          </a:p>
          <a:p>
            <a:r>
              <a:rPr lang="en-US" dirty="0" smtClean="0"/>
              <a:t>	&lt;on-changes [hero]="hero" [power]="power"&gt;&lt;/on-changes&gt;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964" y="1906323"/>
            <a:ext cx="3565036" cy="254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4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docheck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6918" y="867749"/>
            <a:ext cx="8857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 the </a:t>
            </a:r>
            <a:r>
              <a:rPr lang="en-US" dirty="0" err="1" smtClean="0"/>
              <a:t>DoCheck</a:t>
            </a:r>
            <a:r>
              <a:rPr lang="en-US" dirty="0" smtClean="0"/>
              <a:t> hook to detect and act upon changes that Angular doesn't catch on its own.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6918" y="1510706"/>
            <a:ext cx="9088045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ngDoCheck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if 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.hero.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name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 </a:t>
            </a:r>
            <a:r>
              <a:rPr lang="en-US" dirty="0" smtClean="0"/>
              <a:t>!==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.oldHeroName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changeDetected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 </a:t>
            </a:r>
            <a:r>
              <a:rPr lang="en-US" dirty="0" smtClean="0"/>
              <a:t>=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true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.changeLog.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push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`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DoCheck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 Hero name </a:t>
            </a:r>
          </a:p>
          <a:p>
            <a:r>
              <a:rPr lang="en-US" b="1" dirty="0">
                <a:solidFill>
                  <a:srgbClr val="008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changed to "</a:t>
            </a:r>
            <a:r>
              <a:rPr lang="en-US" dirty="0" smtClean="0"/>
              <a:t>${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.hero.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name</a:t>
            </a:r>
            <a:r>
              <a:rPr lang="en-US" dirty="0" smtClean="0"/>
              <a:t>}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 </a:t>
            </a:r>
          </a:p>
          <a:p>
            <a:r>
              <a:rPr lang="en-US" b="1" dirty="0">
                <a:solidFill>
                  <a:srgbClr val="008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from "</a:t>
            </a:r>
            <a:r>
              <a:rPr lang="en-US" dirty="0" smtClean="0"/>
              <a:t>${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.oldHeroName</a:t>
            </a:r>
            <a:r>
              <a:rPr lang="en-US" dirty="0" smtClean="0"/>
              <a:t>}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"`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oldHeroName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 </a:t>
            </a:r>
            <a:r>
              <a:rPr lang="en-US" dirty="0" smtClean="0"/>
              <a:t>=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.hero.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name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if 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.power</a:t>
            </a:r>
            <a:r>
              <a:rPr lang="en-US" dirty="0" smtClean="0"/>
              <a:t> !==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.oldPower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changeDetected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 </a:t>
            </a:r>
            <a:r>
              <a:rPr lang="en-US" dirty="0" smtClean="0"/>
              <a:t>=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true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.changeLog.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push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`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DoCheck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 Power changed </a:t>
            </a:r>
          </a:p>
          <a:p>
            <a:r>
              <a:rPr lang="en-US" b="1" dirty="0">
                <a:solidFill>
                  <a:srgbClr val="008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to "</a:t>
            </a:r>
            <a:r>
              <a:rPr lang="en-US" dirty="0" smtClean="0"/>
              <a:t>${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.power</a:t>
            </a:r>
            <a:r>
              <a:rPr lang="en-US" dirty="0" smtClean="0"/>
              <a:t>}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 from "</a:t>
            </a:r>
            <a:r>
              <a:rPr lang="en-US" dirty="0" smtClean="0"/>
              <a:t>${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.oldPower</a:t>
            </a:r>
            <a:r>
              <a:rPr lang="en-US" dirty="0" smtClean="0"/>
              <a:t>}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"`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oldPower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 </a:t>
            </a:r>
            <a:r>
              <a:rPr lang="en-US" dirty="0" smtClean="0"/>
              <a:t>=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.power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338" y="1380922"/>
            <a:ext cx="3944662" cy="21066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04938" y="3731388"/>
            <a:ext cx="36894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While the </a:t>
            </a:r>
            <a:r>
              <a:rPr lang="en-US" dirty="0" err="1" smtClean="0"/>
              <a:t>ngDoCheck</a:t>
            </a:r>
            <a:r>
              <a:rPr lang="en-US" dirty="0" smtClean="0"/>
              <a:t> hook can detect when the hero's name has changed, it has a frightful cost. This hook is called with enormous frequency — after every change detection cycle no matter where the change occurred – anywhere on the page(!).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6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afterview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0946" y="1010137"/>
            <a:ext cx="8763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AfterViewInit</a:t>
            </a:r>
            <a:r>
              <a:rPr lang="en-US" dirty="0" smtClean="0"/>
              <a:t> and </a:t>
            </a:r>
            <a:r>
              <a:rPr lang="en-US" dirty="0" err="1" smtClean="0"/>
              <a:t>AfterViewChecked</a:t>
            </a:r>
            <a:r>
              <a:rPr lang="en-US" dirty="0" smtClean="0"/>
              <a:t> hooks that Angular calls after it creates a component's child views.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0" y="139619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@Component({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selector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'my-child-view'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template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'&lt;input [(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ngModel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)]="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hero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"&gt;’</a:t>
            </a:r>
            <a:r>
              <a:rPr lang="en-US" dirty="0" smtClean="0"/>
              <a:t>})</a:t>
            </a:r>
            <a:br>
              <a:rPr lang="en-US" dirty="0" smtClean="0"/>
            </a:br>
            <a:r>
              <a:rPr lang="en-US" b="1" dirty="0" smtClean="0">
                <a:solidFill>
                  <a:srgbClr val="000080"/>
                </a:solidFill>
                <a:effectLst/>
              </a:rPr>
              <a:t>export class </a:t>
            </a:r>
            <a:r>
              <a:rPr lang="en-US" dirty="0" err="1" smtClean="0"/>
              <a:t>ChildViewComponent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hero </a:t>
            </a:r>
            <a:r>
              <a:rPr lang="en-US" dirty="0" smtClean="0"/>
              <a:t>=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Magneta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0946" y="174612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effectLst/>
              </a:rPr>
              <a:t>template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`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&lt;div&gt;-- child view begins --&lt;/div&gt;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&lt;my-child-view&gt;&lt;/my-child-view&gt;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&lt;div&gt;-- child view ends --&lt;/div&gt;`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0946" y="3206977"/>
            <a:ext cx="91713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80"/>
                </a:solidFill>
                <a:effectLst/>
              </a:rPr>
              <a:t>export class </a:t>
            </a:r>
            <a:r>
              <a:rPr lang="en-US" dirty="0" err="1" smtClean="0"/>
              <a:t>AfterViewComponent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implements  </a:t>
            </a:r>
            <a:r>
              <a:rPr lang="en-US" dirty="0" err="1" smtClean="0"/>
              <a:t>AfterViewChecked</a:t>
            </a:r>
            <a:r>
              <a:rPr lang="en-US" dirty="0" smtClean="0"/>
              <a:t>, </a:t>
            </a:r>
            <a:r>
              <a:rPr lang="en-US" dirty="0" err="1" smtClean="0"/>
              <a:t>AfterViewInit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private 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prevHero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 </a:t>
            </a:r>
            <a:r>
              <a:rPr lang="en-US" dirty="0" smtClean="0"/>
              <a:t>=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@</a:t>
            </a:r>
            <a:r>
              <a:rPr lang="en-US" dirty="0" err="1" smtClean="0"/>
              <a:t>ViewChild</a:t>
            </a:r>
            <a:r>
              <a:rPr lang="en-US" dirty="0" smtClean="0"/>
              <a:t>(</a:t>
            </a:r>
            <a:r>
              <a:rPr lang="en-US" dirty="0" err="1" smtClean="0"/>
              <a:t>ChildViewComponent</a:t>
            </a:r>
            <a:r>
              <a:rPr lang="en-US" dirty="0" smtClean="0"/>
              <a:t>) 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viewChild</a:t>
            </a:r>
            <a:r>
              <a:rPr lang="en-US" dirty="0" smtClean="0"/>
              <a:t>: </a:t>
            </a:r>
            <a:r>
              <a:rPr lang="en-US" dirty="0" err="1" smtClean="0"/>
              <a:t>ChildViewComponent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ngAfterViewInit</a:t>
            </a:r>
            <a:r>
              <a:rPr lang="en-US" dirty="0" smtClean="0"/>
              <a:t>() {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.logIt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AfterViewInit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);</a:t>
            </a:r>
            <a:r>
              <a:rPr lang="en-US" dirty="0"/>
              <a:t> </a:t>
            </a:r>
            <a:r>
              <a:rPr lang="en-US" dirty="0" smtClean="0"/>
              <a:t> } </a:t>
            </a:r>
            <a:r>
              <a:rPr lang="en-US" i="1" dirty="0" smtClean="0">
                <a:solidFill>
                  <a:srgbClr val="808080"/>
                </a:solidFill>
                <a:effectLst/>
              </a:rPr>
              <a:t>// </a:t>
            </a:r>
            <a:r>
              <a:rPr lang="en-US" i="1" dirty="0" err="1" smtClean="0">
                <a:solidFill>
                  <a:srgbClr val="808080"/>
                </a:solidFill>
                <a:effectLst/>
              </a:rPr>
              <a:t>viewChild</a:t>
            </a:r>
            <a:r>
              <a:rPr lang="en-US" i="1" dirty="0" smtClean="0">
                <a:solidFill>
                  <a:srgbClr val="808080"/>
                </a:solidFill>
                <a:effectLst/>
              </a:rPr>
              <a:t> is set after view was initialized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ngAfterViewChecked</a:t>
            </a:r>
            <a:r>
              <a:rPr lang="en-US" dirty="0" smtClean="0"/>
              <a:t>() {   </a:t>
            </a:r>
            <a:r>
              <a:rPr lang="en-US" i="1" dirty="0" smtClean="0">
                <a:solidFill>
                  <a:srgbClr val="808080"/>
                </a:solidFill>
                <a:effectLst/>
              </a:rPr>
              <a:t>// </a:t>
            </a:r>
            <a:r>
              <a:rPr lang="en-US" i="1" dirty="0" err="1" smtClean="0">
                <a:solidFill>
                  <a:srgbClr val="808080"/>
                </a:solidFill>
                <a:effectLst/>
              </a:rPr>
              <a:t>viewChild</a:t>
            </a:r>
            <a:r>
              <a:rPr lang="en-US" i="1" dirty="0" smtClean="0">
                <a:solidFill>
                  <a:srgbClr val="808080"/>
                </a:solidFill>
                <a:effectLst/>
              </a:rPr>
              <a:t> is updated after the view has been checked</a:t>
            </a:r>
            <a:br>
              <a:rPr lang="en-US" i="1" dirty="0" smtClean="0">
                <a:solidFill>
                  <a:srgbClr val="808080"/>
                </a:solidFill>
                <a:effectLst/>
              </a:rPr>
            </a:br>
            <a:r>
              <a:rPr lang="en-US" i="1" dirty="0" smtClean="0">
                <a:solidFill>
                  <a:srgbClr val="808080"/>
                </a:solidFill>
                <a:effectLst/>
              </a:rPr>
              <a:t>    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if 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prevHero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 </a:t>
            </a:r>
            <a:r>
              <a:rPr lang="en-US" dirty="0" smtClean="0"/>
              <a:t>===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viewChild</a:t>
            </a:r>
            <a:r>
              <a:rPr lang="en-US" dirty="0" err="1" smtClean="0"/>
              <a:t>.hero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.logIt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AfterViewChecked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 (no change)'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}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else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prevHero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 </a:t>
            </a:r>
            <a:r>
              <a:rPr lang="en-US" dirty="0" smtClean="0"/>
              <a:t>=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viewChild</a:t>
            </a:r>
            <a:r>
              <a:rPr lang="en-US" dirty="0" err="1" smtClean="0"/>
              <a:t>.hero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.logIt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AfterViewChecked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}</a:t>
            </a:r>
            <a:br>
              <a:rPr lang="en-US" dirty="0" smtClean="0"/>
            </a:br>
            <a:r>
              <a:rPr lang="en-US" dirty="0" smtClean="0"/>
              <a:t>}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6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aftercontent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3816" y="996566"/>
            <a:ext cx="8519717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AfterContentInit</a:t>
            </a:r>
            <a:r>
              <a:rPr lang="en-US" dirty="0" smtClean="0"/>
              <a:t> and </a:t>
            </a:r>
            <a:r>
              <a:rPr lang="en-US" dirty="0" err="1" smtClean="0"/>
              <a:t>AfterContentChecked</a:t>
            </a:r>
            <a:r>
              <a:rPr lang="en-US" dirty="0" smtClean="0"/>
              <a:t> hooks that Angular calls after Angular projects external content into the component.</a:t>
            </a:r>
          </a:p>
          <a:p>
            <a:r>
              <a:rPr lang="en-US" dirty="0" smtClean="0"/>
              <a:t>Content projection is a way to import HTML content from outside the component and insert that content into the component's template in a designated spot (aka </a:t>
            </a:r>
            <a:r>
              <a:rPr lang="en-US" dirty="0" err="1" smtClean="0"/>
              <a:t>transclusion</a:t>
            </a:r>
            <a:r>
              <a:rPr lang="en-US" dirty="0" smtClean="0"/>
              <a:t> in Angular 1).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6094" y="248021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/>
              <a:t>ParentComponent</a:t>
            </a:r>
            <a:r>
              <a:rPr lang="en-US" b="1" dirty="0" smtClean="0"/>
              <a:t>:</a:t>
            </a:r>
            <a:endParaRPr lang="en-US" b="1" dirty="0" smtClean="0">
              <a:effectLst/>
            </a:endParaRPr>
          </a:p>
          <a:p>
            <a:r>
              <a:rPr lang="en-US" b="1" dirty="0" smtClean="0">
                <a:solidFill>
                  <a:srgbClr val="008000"/>
                </a:solidFill>
                <a:effectLst/>
              </a:rPr>
              <a:t>`&lt;my-child&gt;</a:t>
            </a:r>
          </a:p>
          <a:p>
            <a:r>
              <a:rPr lang="en-US" b="1" dirty="0">
                <a:solidFill>
                  <a:srgbClr val="008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&lt;my-input [value]="</a:t>
            </a:r>
            <a:r>
              <a:rPr lang="en-US" b="1" dirty="0" err="1" smtClean="0">
                <a:solidFill>
                  <a:srgbClr val="000000"/>
                </a:solidFill>
                <a:effectLst/>
              </a:rPr>
              <a:t>Magneta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 &gt;</a:t>
            </a:r>
          </a:p>
          <a:p>
            <a:r>
              <a:rPr lang="en-US" b="1" dirty="0">
                <a:solidFill>
                  <a:srgbClr val="008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</a:rPr>
              <a:t>&lt;/my-input&gt;</a:t>
            </a:r>
            <a:endParaRPr lang="en-US" b="1" dirty="0" smtClean="0">
              <a:solidFill>
                <a:srgbClr val="000000"/>
              </a:solidFill>
              <a:effectLst/>
            </a:endParaRPr>
          </a:p>
          <a:p>
            <a:r>
              <a:rPr lang="en-US" b="1" dirty="0" smtClean="0">
                <a:solidFill>
                  <a:srgbClr val="008000"/>
                </a:solidFill>
                <a:effectLst/>
              </a:rPr>
              <a:t>&lt;/my-child&gt;`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01533" y="248021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/>
              <a:t>ChildComponent</a:t>
            </a:r>
            <a:r>
              <a:rPr lang="en-US" b="1" dirty="0" smtClean="0"/>
              <a:t> (selector ‘my-child’):</a:t>
            </a:r>
            <a:endParaRPr lang="en-US" b="1" dirty="0" smtClean="0">
              <a:effectLst/>
            </a:endParaRPr>
          </a:p>
          <a:p>
            <a:r>
              <a:rPr lang="en-US" b="1" dirty="0" smtClean="0">
                <a:solidFill>
                  <a:srgbClr val="008000"/>
                </a:solidFill>
                <a:effectLst/>
              </a:rPr>
              <a:t>&lt;div&gt;-- projected content begins --&lt;/div&gt;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&lt;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ng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-content&gt;&lt;/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ng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-content&gt;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&lt;div&gt;-- projected content ends --&lt;/div&gt;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094" y="3757161"/>
            <a:ext cx="2921000" cy="11303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6277" y="5185724"/>
            <a:ext cx="82282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ContentChild</a:t>
            </a:r>
            <a:r>
              <a:rPr lang="en-US" dirty="0" smtClean="0"/>
              <a:t> and @</a:t>
            </a:r>
            <a:r>
              <a:rPr lang="en-US" dirty="0" err="1" smtClean="0"/>
              <a:t>ContentChildren</a:t>
            </a:r>
            <a:r>
              <a:rPr lang="en-US" dirty="0" smtClean="0"/>
              <a:t> queries will return directives existing inside the &lt;</a:t>
            </a:r>
            <a:r>
              <a:rPr lang="en-US" dirty="0" err="1" smtClean="0"/>
              <a:t>ng</a:t>
            </a:r>
            <a:r>
              <a:rPr lang="en-US" dirty="0" smtClean="0"/>
              <a:t>-content&gt;&lt;/</a:t>
            </a:r>
            <a:r>
              <a:rPr lang="en-US" dirty="0" err="1" smtClean="0"/>
              <a:t>ng</a:t>
            </a:r>
            <a:r>
              <a:rPr lang="en-US" dirty="0" smtClean="0"/>
              <a:t>-content&gt; element of your view, whereas @</a:t>
            </a:r>
            <a:r>
              <a:rPr lang="en-US" dirty="0" err="1" smtClean="0"/>
              <a:t>ViewChild</a:t>
            </a:r>
            <a:r>
              <a:rPr lang="en-US" dirty="0" smtClean="0"/>
              <a:t> and @</a:t>
            </a:r>
            <a:r>
              <a:rPr lang="en-US" dirty="0" err="1" smtClean="0"/>
              <a:t>ViewChildren</a:t>
            </a:r>
            <a:r>
              <a:rPr lang="en-US" dirty="0" smtClean="0"/>
              <a:t> only look at elements that are on your view template directly.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6278" y="396413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/>
              <a:t>InputComponent</a:t>
            </a:r>
            <a:r>
              <a:rPr lang="en-US" b="1" dirty="0" smtClean="0"/>
              <a:t> (selector ‘my-input’):</a:t>
            </a:r>
            <a:endParaRPr lang="en-US" b="1" dirty="0" smtClean="0">
              <a:effectLst/>
            </a:endParaRPr>
          </a:p>
          <a:p>
            <a:r>
              <a:rPr lang="en-US" b="1" dirty="0" smtClean="0">
                <a:solidFill>
                  <a:srgbClr val="008000"/>
                </a:solidFill>
                <a:effectLst/>
              </a:rPr>
              <a:t>`&lt;input [value]="value”&gt;`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20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aftercontent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6152" y="1335265"/>
            <a:ext cx="8724259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80"/>
                </a:solidFill>
                <a:effectLst/>
              </a:rPr>
              <a:t>export class </a:t>
            </a:r>
            <a:r>
              <a:rPr lang="en-US" dirty="0" err="1" smtClean="0"/>
              <a:t>ParentComponent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implements </a:t>
            </a:r>
            <a:r>
              <a:rPr lang="en-US" dirty="0" err="1" smtClean="0"/>
              <a:t>AfterContentChecked</a:t>
            </a:r>
            <a:r>
              <a:rPr lang="en-US" dirty="0" smtClean="0"/>
              <a:t>, </a:t>
            </a:r>
            <a:r>
              <a:rPr lang="en-US" dirty="0" err="1" smtClean="0"/>
              <a:t>AfterContentInit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@</a:t>
            </a:r>
            <a:r>
              <a:rPr lang="en-US" dirty="0" err="1" smtClean="0"/>
              <a:t>ContentChild</a:t>
            </a:r>
            <a:r>
              <a:rPr lang="en-US" dirty="0" smtClean="0"/>
              <a:t>(</a:t>
            </a:r>
            <a:r>
              <a:rPr lang="en-US" dirty="0" err="1" smtClean="0"/>
              <a:t>InputComponent</a:t>
            </a:r>
            <a:r>
              <a:rPr lang="en-US" dirty="0" smtClean="0"/>
              <a:t>) 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inputComponent</a:t>
            </a:r>
            <a:r>
              <a:rPr lang="en-US" dirty="0" smtClean="0"/>
              <a:t>: </a:t>
            </a:r>
            <a:r>
              <a:rPr lang="en-US" dirty="0" err="1" smtClean="0"/>
              <a:t>InputComponent</a:t>
            </a:r>
            <a:r>
              <a:rPr lang="en-US" dirty="0" smtClean="0"/>
              <a:t>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prevValue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string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i="1" dirty="0" smtClean="0">
                <a:solidFill>
                  <a:srgbClr val="808080"/>
                </a:solidFill>
                <a:effectLst/>
              </a:rPr>
              <a:t>// </a:t>
            </a:r>
            <a:r>
              <a:rPr lang="en-US" i="1" dirty="0" err="1" smtClean="0">
                <a:solidFill>
                  <a:srgbClr val="808080"/>
                </a:solidFill>
                <a:effectLst/>
              </a:rPr>
              <a:t>contentChild</a:t>
            </a:r>
            <a:r>
              <a:rPr lang="en-US" i="1" dirty="0" smtClean="0">
                <a:solidFill>
                  <a:srgbClr val="808080"/>
                </a:solidFill>
                <a:effectLst/>
              </a:rPr>
              <a:t> is set after the content has been initialized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ngAfterContentInit</a:t>
            </a:r>
            <a:r>
              <a:rPr lang="en-US" dirty="0" smtClean="0"/>
              <a:t>() {</a:t>
            </a:r>
            <a:r>
              <a:rPr lang="en-US" i="1" dirty="0" smtClean="0">
                <a:solidFill>
                  <a:srgbClr val="808080"/>
                </a:solidFill>
                <a:effectLst/>
              </a:rPr>
              <a:t/>
            </a:r>
            <a:br>
              <a:rPr lang="en-US" i="1" dirty="0" smtClean="0">
                <a:solidFill>
                  <a:srgbClr val="808080"/>
                </a:solidFill>
                <a:effectLst/>
              </a:rPr>
            </a:br>
            <a:r>
              <a:rPr lang="en-US" i="1" dirty="0" smtClean="0">
                <a:solidFill>
                  <a:srgbClr val="808080"/>
                </a:solidFill>
                <a:effectLst/>
              </a:rPr>
              <a:t>    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.logIt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AfterContentInit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}</a:t>
            </a:r>
          </a:p>
          <a:p>
            <a:r>
              <a:rPr lang="en-US" i="1" dirty="0">
                <a:solidFill>
                  <a:srgbClr val="808080"/>
                </a:solidFill>
              </a:rPr>
              <a:t> </a:t>
            </a:r>
            <a:r>
              <a:rPr lang="en-US" i="1" dirty="0" smtClean="0">
                <a:solidFill>
                  <a:srgbClr val="808080"/>
                </a:solidFill>
              </a:rPr>
              <a:t>   </a:t>
            </a:r>
            <a:r>
              <a:rPr lang="en-US" i="1" dirty="0" smtClean="0">
                <a:solidFill>
                  <a:srgbClr val="808080"/>
                </a:solidFill>
                <a:effectLst/>
              </a:rPr>
              <a:t>// </a:t>
            </a:r>
            <a:r>
              <a:rPr lang="en-US" i="1" dirty="0" err="1" smtClean="0">
                <a:solidFill>
                  <a:srgbClr val="808080"/>
                </a:solidFill>
                <a:effectLst/>
              </a:rPr>
              <a:t>contentChild</a:t>
            </a:r>
            <a:r>
              <a:rPr lang="en-US" i="1" dirty="0" smtClean="0">
                <a:solidFill>
                  <a:srgbClr val="808080"/>
                </a:solidFill>
                <a:effectLst/>
              </a:rPr>
              <a:t> is updated after the content has been checked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ngAfterContentChecked</a:t>
            </a:r>
            <a:r>
              <a:rPr lang="en-US" dirty="0" smtClean="0"/>
              <a:t>() {</a:t>
            </a:r>
            <a:r>
              <a:rPr lang="en-US" i="1" dirty="0" smtClean="0">
                <a:solidFill>
                  <a:srgbClr val="808080"/>
                </a:solidFill>
                <a:effectLst/>
              </a:rPr>
              <a:t/>
            </a:r>
            <a:br>
              <a:rPr lang="en-US" i="1" dirty="0" smtClean="0">
                <a:solidFill>
                  <a:srgbClr val="808080"/>
                </a:solidFill>
                <a:effectLst/>
              </a:rPr>
            </a:br>
            <a:r>
              <a:rPr lang="en-US" i="1" dirty="0" smtClean="0">
                <a:solidFill>
                  <a:srgbClr val="808080"/>
                </a:solidFill>
                <a:effectLst/>
              </a:rPr>
              <a:t>    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if 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prevValue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 </a:t>
            </a:r>
            <a:r>
              <a:rPr lang="en-US" dirty="0" smtClean="0"/>
              <a:t>===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inputComponent</a:t>
            </a:r>
            <a:r>
              <a:rPr lang="en-US" dirty="0" err="1" smtClean="0"/>
              <a:t>.value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.logIt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AfterContentChecked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 (no change)'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}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else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.prevHero</a:t>
            </a:r>
            <a:r>
              <a:rPr lang="en-US" dirty="0" smtClean="0"/>
              <a:t> =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inputComponent</a:t>
            </a:r>
            <a:r>
              <a:rPr lang="en-US" dirty="0" err="1" smtClean="0"/>
              <a:t>.value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.logIt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AfterContentChecked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}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09307" y="2209531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/>
              <a:t>ParentComponent</a:t>
            </a:r>
            <a:r>
              <a:rPr lang="en-US" b="1" dirty="0" smtClean="0"/>
              <a:t>:</a:t>
            </a:r>
            <a:endParaRPr lang="en-US" b="1" dirty="0" smtClean="0">
              <a:effectLst/>
            </a:endParaRPr>
          </a:p>
          <a:p>
            <a:r>
              <a:rPr lang="en-US" b="1" dirty="0" smtClean="0">
                <a:solidFill>
                  <a:srgbClr val="008000"/>
                </a:solidFill>
                <a:effectLst/>
              </a:rPr>
              <a:t>`&lt;after-content&gt;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&lt;my-child&gt;</a:t>
            </a:r>
          </a:p>
          <a:p>
            <a:r>
              <a:rPr lang="en-US" b="1" dirty="0">
                <a:solidFill>
                  <a:srgbClr val="008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&lt;my-input </a:t>
            </a:r>
          </a:p>
          <a:p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</a:rPr>
              <a:t>           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[value]="</a:t>
            </a:r>
            <a:r>
              <a:rPr lang="en-US" b="1" dirty="0" err="1" smtClean="0">
                <a:solidFill>
                  <a:srgbClr val="000000"/>
                </a:solidFill>
                <a:effectLst/>
              </a:rPr>
              <a:t>Magneta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"&gt;</a:t>
            </a:r>
          </a:p>
          <a:p>
            <a:r>
              <a:rPr lang="en-US" b="1" dirty="0">
                <a:solidFill>
                  <a:srgbClr val="008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</a:rPr>
              <a:t>&lt;/my-input&gt;</a:t>
            </a:r>
            <a:endParaRPr lang="en-US" b="1" dirty="0" smtClean="0">
              <a:solidFill>
                <a:srgbClr val="000000"/>
              </a:solidFill>
              <a:effectLst/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   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&lt;/my-child&gt;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&lt;/after-content&gt;`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09307" y="455953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/>
              <a:t>InputComponent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(selector ‘my-input’):</a:t>
            </a:r>
            <a:endParaRPr lang="en-US" b="1" dirty="0" smtClean="0">
              <a:effectLst/>
            </a:endParaRPr>
          </a:p>
          <a:p>
            <a:r>
              <a:rPr lang="en-US" b="1" dirty="0" smtClean="0">
                <a:solidFill>
                  <a:srgbClr val="008000"/>
                </a:solidFill>
                <a:effectLst/>
              </a:rPr>
              <a:t>`&lt;input [value]="value”&gt;`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55168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 modern 2015">
  <a:themeElements>
    <a:clrScheme name="Lux 2015 Colors">
      <a:dk1>
        <a:srgbClr val="000000"/>
      </a:dk1>
      <a:lt1>
        <a:srgbClr val="FFFFFF"/>
      </a:lt1>
      <a:dk2>
        <a:srgbClr val="1B2130"/>
      </a:dk2>
      <a:lt2>
        <a:srgbClr val="E7E6E6"/>
      </a:lt2>
      <a:accent1>
        <a:srgbClr val="445469"/>
      </a:accent1>
      <a:accent2>
        <a:srgbClr val="7D994C"/>
      </a:accent2>
      <a:accent3>
        <a:srgbClr val="3171AC"/>
      </a:accent3>
      <a:accent4>
        <a:srgbClr val="BD392F"/>
      </a:accent4>
      <a:accent5>
        <a:srgbClr val="F29B26"/>
      </a:accent5>
      <a:accent6>
        <a:srgbClr val="1EA185"/>
      </a:accent6>
      <a:hlink>
        <a:srgbClr val="D26D12"/>
      </a:hlink>
      <a:folHlink>
        <a:srgbClr val="D26D1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uxoft 2016 LTC Structured template" id="{40042C15-B4F2-D94F-94B4-1CD95A98B1FC}" vid="{C7E96C23-103A-5047-802D-7605F3EFAE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Luxoft 2016 LTC Structured template.potx</Template>
  <TotalTime>130</TotalTime>
  <Words>637</Words>
  <Application>Microsoft Macintosh PowerPoint</Application>
  <PresentationFormat>Экран (4:3)</PresentationFormat>
  <Paragraphs>78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Luxoft modern 2015</vt:lpstr>
      <vt:lpstr>ANGULAr 2  components advanced: lifecycle</vt:lpstr>
      <vt:lpstr>lifecycle</vt:lpstr>
      <vt:lpstr>OnInit</vt:lpstr>
      <vt:lpstr>ondestroy</vt:lpstr>
      <vt:lpstr>onchanges</vt:lpstr>
      <vt:lpstr>docheck</vt:lpstr>
      <vt:lpstr>afterview</vt:lpstr>
      <vt:lpstr>aftercontent</vt:lpstr>
      <vt:lpstr>aftercontent</vt:lpstr>
    </vt:vector>
  </TitlesOfParts>
  <Company>vladson@ya.ru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  component advanced: communication &amp; lifecycle</dc:title>
  <dc:creator>Vladimir Sonkin</dc:creator>
  <cp:lastModifiedBy>Vladimir Sonkin</cp:lastModifiedBy>
  <cp:revision>14</cp:revision>
  <dcterms:created xsi:type="dcterms:W3CDTF">2016-12-06T20:19:47Z</dcterms:created>
  <dcterms:modified xsi:type="dcterms:W3CDTF">2016-12-25T07:23:44Z</dcterms:modified>
</cp:coreProperties>
</file>