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  <p:sldMasterId id="2147483723" r:id="rId3"/>
  </p:sldMasterIdLst>
  <p:notesMasterIdLst>
    <p:notesMasterId r:id="rId16"/>
  </p:notesMasterIdLst>
  <p:sldIdLst>
    <p:sldId id="298" r:id="rId4"/>
    <p:sldId id="296" r:id="rId5"/>
    <p:sldId id="259" r:id="rId6"/>
    <p:sldId id="260" r:id="rId7"/>
    <p:sldId id="264" r:id="rId8"/>
    <p:sldId id="281" r:id="rId9"/>
    <p:sldId id="284" r:id="rId10"/>
    <p:sldId id="283" r:id="rId11"/>
    <p:sldId id="318" r:id="rId12"/>
    <p:sldId id="285" r:id="rId13"/>
    <p:sldId id="286" r:id="rId14"/>
    <p:sldId id="297" r:id="rId1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9" autoAdjust="0"/>
  </p:normalViewPr>
  <p:slideViewPr>
    <p:cSldViewPr snapToGrid="0" snapToObjects="1">
      <p:cViewPr varScale="1">
        <p:scale>
          <a:sx n="75" d="100"/>
          <a:sy n="75" d="100"/>
        </p:scale>
        <p:origin x="-1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4E9-5998-3449-ABDC-E1F02396B3E2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9A693-D65E-2D4A-82BD-FD665BC3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angular.io</a:t>
            </a:r>
            <a:r>
              <a:rPr lang="en-US" dirty="0" smtClean="0"/>
              <a:t>/docs/</a:t>
            </a:r>
            <a:r>
              <a:rPr lang="en-US" dirty="0" err="1" smtClean="0"/>
              <a:t>ts</a:t>
            </a:r>
            <a:r>
              <a:rPr lang="en-US" dirty="0" smtClean="0"/>
              <a:t>/latest/guide/user-</a:t>
            </a:r>
            <a:r>
              <a:rPr lang="en-US" dirty="0" err="1" smtClean="0"/>
              <a:t>input.html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A693-D65E-2D4A-82BD-FD665BC384F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2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33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34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35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22BB48A-F58C-B54F-B2FF-4E714D1B94A0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760776F0-BEF4-7945-BB72-20B10395D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2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3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6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6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122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132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4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6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0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6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6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  <p:sp>
        <p:nvSpPr>
          <p:cNvPr id="18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1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4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25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26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65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97.xml"/><Relationship Id="rId9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99.xml"/><Relationship Id="rId35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3.xml"/><Relationship Id="rId39" Type="http://schemas.openxmlformats.org/officeDocument/2006/relationships/slideLayout" Target="../slideLayouts/slideLayout104.xml"/><Relationship Id="rId4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763" r:id="rId31"/>
    <p:sldLayoutId id="2147483764" r:id="rId32"/>
    <p:sldLayoutId id="2147483835" r:id="rId33"/>
    <p:sldLayoutId id="2147483834" r:id="rId34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6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Angular 2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Component basics </a:t>
            </a:r>
          </a:p>
          <a:p>
            <a:r>
              <a:rPr lang="en-US" sz="2400" dirty="0" smtClean="0"/>
              <a:t>and templates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719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hero form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3234" y="1014099"/>
            <a:ext cx="791022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 smtClean="0">
                <a:solidFill>
                  <a:srgbClr val="008000"/>
                </a:solidFill>
              </a:rPr>
              <a:t>‘add-hero'</a:t>
            </a:r>
            <a:r>
              <a:rPr lang="en-US" sz="2000" dirty="0" smtClean="0"/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	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input 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r>
              <a:rPr lang="en-US" b="1" dirty="0" err="1" smtClean="0">
                <a:solidFill>
                  <a:srgbClr val="0000FF"/>
                </a:solidFill>
              </a:rPr>
              <a:t>newHero</a:t>
            </a:r>
            <a:r>
              <a:rPr lang="en-US" b="1" dirty="0" smtClean="0">
                <a:solidFill>
                  <a:srgbClr val="0000FF"/>
                </a:solidFill>
              </a:rPr>
              <a:t> (</a:t>
            </a:r>
            <a:r>
              <a:rPr lang="en-US" b="1" dirty="0" err="1" smtClean="0">
                <a:solidFill>
                  <a:srgbClr val="0000FF"/>
                </a:solidFill>
              </a:rPr>
              <a:t>keyup.enter</a:t>
            </a:r>
            <a:r>
              <a:rPr lang="en-US" b="1" dirty="0" smtClean="0">
                <a:solidFill>
                  <a:srgbClr val="0000FF"/>
                </a:solidFill>
              </a:rPr>
              <a:t>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)"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	       </a:t>
            </a:r>
            <a:r>
              <a:rPr lang="en-US" b="1" dirty="0" smtClean="0">
                <a:solidFill>
                  <a:srgbClr val="0000FF"/>
                </a:solidFill>
              </a:rPr>
              <a:t>(blur)=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); </a:t>
            </a:r>
            <a:r>
              <a:rPr lang="en-US" b="1" dirty="0" err="1" smtClean="0">
                <a:solidFill>
                  <a:srgbClr val="008000"/>
                </a:solidFill>
              </a:rPr>
              <a:t>newHero.value</a:t>
            </a:r>
            <a:r>
              <a:rPr lang="en-US" b="1" dirty="0" smtClean="0">
                <a:solidFill>
                  <a:srgbClr val="008000"/>
                </a:solidFill>
              </a:rPr>
              <a:t>='' 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b="1" dirty="0" smtClean="0">
                <a:solidFill>
                  <a:srgbClr val="000080"/>
                </a:solidFill>
              </a:rPr>
              <a:t>button </a:t>
            </a:r>
            <a:r>
              <a:rPr lang="en-US" b="1" dirty="0" smtClean="0">
                <a:solidFill>
                  <a:srgbClr val="0000FF"/>
                </a:solidFill>
              </a:rPr>
              <a:t>(click)=</a:t>
            </a:r>
            <a:r>
              <a:rPr lang="en-US" b="1" dirty="0" err="1" smtClean="0">
                <a:solidFill>
                  <a:srgbClr val="008000"/>
                </a:solidFill>
              </a:rPr>
              <a:t>addHero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</a:rPr>
              <a:t>newHero.</a:t>
            </a:r>
            <a:r>
              <a:rPr lang="en-US" b="1" dirty="0" err="1" smtClean="0">
                <a:solidFill>
                  <a:srgbClr val="660E7A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  <a:r>
              <a:rPr lang="en-US" dirty="0" smtClean="0"/>
              <a:t>&gt;Add&lt;/</a:t>
            </a:r>
            <a:r>
              <a:rPr lang="en-US" b="1" dirty="0" smtClean="0">
                <a:solidFill>
                  <a:srgbClr val="000080"/>
                </a:solidFill>
              </a:rPr>
              <a:t>button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b="1" dirty="0" err="1" smtClean="0">
                <a:solidFill>
                  <a:srgbClr val="000080"/>
                </a:solidFill>
              </a:rPr>
              <a:t>ul</a:t>
            </a:r>
            <a:r>
              <a:rPr lang="en-US" dirty="0" smtClean="0"/>
              <a:t>&gt; &lt;</a:t>
            </a:r>
            <a:r>
              <a:rPr lang="en-US" b="1" dirty="0" smtClean="0">
                <a:solidFill>
                  <a:srgbClr val="000080"/>
                </a:solidFill>
              </a:rPr>
              <a:t>li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</a:rPr>
              <a:t>ngFor</a:t>
            </a:r>
            <a:r>
              <a:rPr lang="en-US" b="1" dirty="0" smtClean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"let hero of heroes"</a:t>
            </a:r>
            <a:r>
              <a:rPr lang="en-US" dirty="0" smtClean="0"/>
              <a:t>&gt;{{</a:t>
            </a:r>
            <a:r>
              <a:rPr lang="en-US" b="1" dirty="0" smtClean="0">
                <a:solidFill>
                  <a:srgbClr val="660E7A"/>
                </a:solidFill>
              </a:rPr>
              <a:t>hero</a:t>
            </a:r>
            <a:r>
              <a:rPr lang="en-US" dirty="0" smtClean="0"/>
              <a:t>}}&lt;/</a:t>
            </a:r>
            <a:r>
              <a:rPr lang="en-US" b="1" dirty="0" smtClean="0">
                <a:solidFill>
                  <a:srgbClr val="000080"/>
                </a:solidFill>
              </a:rPr>
              <a:t>li</a:t>
            </a:r>
            <a:r>
              <a:rPr lang="en-US" dirty="0" smtClean="0"/>
              <a:t>&gt; &lt;/</a:t>
            </a:r>
            <a:r>
              <a:rPr lang="en-US" b="1" dirty="0" err="1" smtClean="0">
                <a:solidFill>
                  <a:srgbClr val="000080"/>
                </a:solidFill>
              </a:rPr>
              <a:t>ul</a:t>
            </a:r>
            <a:r>
              <a:rPr lang="en-US" dirty="0" smtClean="0"/>
              <a:t>&gt;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`</a:t>
            </a:r>
            <a:r>
              <a:rPr lang="en-US" sz="2000" dirty="0" smtClean="0"/>
              <a:t>}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 smtClean="0"/>
              <a:t>AddHeroComponent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heroes</a:t>
            </a:r>
            <a:r>
              <a:rPr lang="en-US" sz="2000" dirty="0"/>
              <a:t>=[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Bombasto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Magneta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'Tornado'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7A7A43"/>
                </a:solidFill>
              </a:rPr>
              <a:t>addHero</a:t>
            </a:r>
            <a:r>
              <a:rPr lang="en-US" sz="2000" dirty="0"/>
              <a:t>(</a:t>
            </a:r>
            <a:r>
              <a:rPr lang="en-US" sz="2000" dirty="0" err="1"/>
              <a:t>newHero:</a:t>
            </a:r>
            <a:r>
              <a:rPr lang="en-US" sz="2000" b="1" dirty="0" err="1">
                <a:solidFill>
                  <a:srgbClr val="000080"/>
                </a:solidFill>
              </a:rPr>
              <a:t>string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if </a:t>
            </a:r>
            <a:r>
              <a:rPr lang="en-US" sz="2000" dirty="0"/>
              <a:t>(</a:t>
            </a:r>
            <a:r>
              <a:rPr lang="en-US" sz="2000" dirty="0" err="1"/>
              <a:t>newHero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heroes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7A7A43"/>
                </a:solidFill>
              </a:rPr>
              <a:t>push</a:t>
            </a:r>
            <a:r>
              <a:rPr lang="en-US" sz="2000" dirty="0"/>
              <a:t>(</a:t>
            </a:r>
            <a:r>
              <a:rPr lang="en-US" sz="2000" dirty="0" err="1"/>
              <a:t>newHero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}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305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execute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920" y="1143175"/>
            <a:ext cx="89142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5480B7"/>
                </a:solidFill>
              </a:rPr>
              <a:t>main.ts</a:t>
            </a:r>
            <a:endParaRPr lang="ru-RU" b="1" dirty="0" smtClean="0">
              <a:solidFill>
                <a:srgbClr val="5480B7"/>
              </a:solidFill>
            </a:endParaRPr>
          </a:p>
          <a:p>
            <a:r>
              <a:rPr lang="en-US" sz="1600" b="1" dirty="0" smtClean="0">
                <a:solidFill>
                  <a:srgbClr val="000080"/>
                </a:solidFill>
              </a:rPr>
              <a:t>  </a:t>
            </a:r>
          </a:p>
          <a:p>
            <a:r>
              <a:rPr lang="en-US" sz="1600" b="1" dirty="0" smtClean="0">
                <a:solidFill>
                  <a:srgbClr val="000080"/>
                </a:solidFill>
              </a:rPr>
              <a:t>  import </a:t>
            </a:r>
            <a:r>
              <a:rPr lang="en-US" sz="1600" dirty="0" smtClean="0"/>
              <a:t>{</a:t>
            </a:r>
            <a:r>
              <a:rPr lang="en-US" sz="1600" i="1" dirty="0" err="1"/>
              <a:t>platformBrowserDynamic</a:t>
            </a:r>
            <a:r>
              <a:rPr lang="en-US" sz="1600" dirty="0" smtClean="0"/>
              <a:t>}    </a:t>
            </a:r>
            <a:r>
              <a:rPr lang="en-US" sz="1600" b="1" dirty="0" smtClean="0">
                <a:solidFill>
                  <a:srgbClr val="000080"/>
                </a:solidFill>
              </a:rPr>
              <a:t>from </a:t>
            </a:r>
            <a:r>
              <a:rPr lang="en-US" sz="1600" b="1" dirty="0">
                <a:solidFill>
                  <a:srgbClr val="008000"/>
                </a:solidFill>
              </a:rPr>
              <a:t>' @angular/platform-browser-dynamic '</a:t>
            </a:r>
            <a:r>
              <a:rPr lang="en-US" sz="1600" b="1" dirty="0" smtClean="0">
                <a:solidFill>
                  <a:srgbClr val="008000"/>
                </a:solidFill>
              </a:rPr>
              <a:t/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>
                <a:solidFill>
                  <a:srgbClr val="008000"/>
                </a:solidFill>
              </a:rPr>
              <a:t>  </a:t>
            </a:r>
            <a:r>
              <a:rPr lang="en-US" sz="1600" b="1" dirty="0" smtClean="0">
                <a:solidFill>
                  <a:srgbClr val="000080"/>
                </a:solidFill>
              </a:rPr>
              <a:t>import </a:t>
            </a:r>
            <a:r>
              <a:rPr lang="en-US" sz="1600" dirty="0" smtClean="0"/>
              <a:t>{</a:t>
            </a:r>
            <a:r>
              <a:rPr lang="en-US" sz="1600" dirty="0" err="1" smtClean="0"/>
              <a:t>AppModule</a:t>
            </a:r>
            <a:r>
              <a:rPr lang="en-US" sz="1600" dirty="0" smtClean="0"/>
              <a:t>} </a:t>
            </a:r>
            <a:r>
              <a:rPr lang="en-US" sz="1600" b="1" dirty="0" smtClean="0">
                <a:solidFill>
                  <a:srgbClr val="000080"/>
                </a:solidFill>
              </a:rPr>
              <a:t>from </a:t>
            </a:r>
            <a:r>
              <a:rPr lang="en-US" sz="1600" b="1" dirty="0" smtClean="0">
                <a:solidFill>
                  <a:srgbClr val="008000"/>
                </a:solidFill>
              </a:rPr>
              <a:t>'./</a:t>
            </a:r>
            <a:r>
              <a:rPr lang="en-US" sz="1600" b="1" dirty="0" err="1" smtClean="0">
                <a:solidFill>
                  <a:srgbClr val="008000"/>
                </a:solidFill>
              </a:rPr>
              <a:t>app.component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/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 smtClean="0">
                <a:solidFill>
                  <a:srgbClr val="008000"/>
                </a:solidFill>
              </a:rPr>
              <a:t>   </a:t>
            </a:r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/>
              <a:t>platform = </a:t>
            </a:r>
            <a:r>
              <a:rPr lang="en-US" sz="1600" b="1" dirty="0" err="1"/>
              <a:t>platformBrowserDynamic</a:t>
            </a:r>
            <a:r>
              <a:rPr lang="en-US" sz="1600" b="1" dirty="0" smtClean="0"/>
              <a:t>();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platform.bootstrapModule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AppModule</a:t>
            </a:r>
            <a:r>
              <a:rPr lang="en-US" sz="1600" b="1" dirty="0"/>
              <a:t>);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/>
          </a:p>
          <a:p>
            <a:r>
              <a:rPr lang="en-US" b="1" dirty="0" err="1" smtClean="0">
                <a:solidFill>
                  <a:srgbClr val="5480B7"/>
                </a:solidFill>
              </a:rPr>
              <a:t>package.json</a:t>
            </a:r>
            <a:r>
              <a:rPr lang="en-US" b="1" dirty="0" smtClean="0">
                <a:solidFill>
                  <a:srgbClr val="5480B7"/>
                </a:solidFill>
              </a:rPr>
              <a:t> </a:t>
            </a:r>
            <a:endParaRPr lang="en-US" dirty="0"/>
          </a:p>
          <a:p>
            <a:r>
              <a:rPr lang="en-US" dirty="0" smtClean="0"/>
              <a:t>	scripts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start</a:t>
            </a:r>
            <a:r>
              <a:rPr lang="en-US" dirty="0" smtClean="0"/>
              <a:t>: concurrently start TSC </a:t>
            </a:r>
            <a:r>
              <a:rPr lang="en-US" dirty="0" err="1" smtClean="0"/>
              <a:t>transpiler</a:t>
            </a:r>
            <a:r>
              <a:rPr lang="en-US" dirty="0" smtClean="0"/>
              <a:t> and server</a:t>
            </a:r>
          </a:p>
          <a:p>
            <a:r>
              <a:rPr lang="en-US" dirty="0" smtClean="0"/>
              <a:t>	necessary libraries: name, version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 smtClean="0"/>
              <a:t>dependencies</a:t>
            </a:r>
            <a:r>
              <a:rPr lang="en-US" dirty="0" smtClean="0"/>
              <a:t> (</a:t>
            </a:r>
            <a:r>
              <a:rPr lang="en-US" dirty="0" err="1" smtClean="0"/>
              <a:t>SystemJS</a:t>
            </a:r>
            <a:r>
              <a:rPr lang="en-US" dirty="0" smtClean="0"/>
              <a:t> is used as module system)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devDependencies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5480B7"/>
                </a:solidFill>
              </a:rPr>
              <a:t>tsconfig.json</a:t>
            </a:r>
            <a:r>
              <a:rPr lang="en-US" dirty="0" smtClean="0">
                <a:solidFill>
                  <a:srgbClr val="5480B7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err="1" smtClean="0"/>
              <a:t>TypeScript</a:t>
            </a:r>
            <a:r>
              <a:rPr lang="en-US" dirty="0" smtClean="0"/>
              <a:t> configuration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npm</a:t>
            </a:r>
            <a:r>
              <a:rPr lang="en-US" b="1" dirty="0" smtClean="0">
                <a:solidFill>
                  <a:srgbClr val="FF0000"/>
                </a:solidFill>
              </a:rPr>
              <a:t> start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1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833644" y="3121448"/>
            <a:ext cx="7470096" cy="1719533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and have a great Angular 2</a:t>
            </a:r>
            <a:br>
              <a:rPr lang="en-US" dirty="0" smtClean="0"/>
            </a:br>
            <a:r>
              <a:rPr lang="en-US" dirty="0" smtClean="0"/>
              <a:t>experience!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6992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1551" y="1047079"/>
            <a:ext cx="8368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Angular apps are modular and Angular has its own modularity system called Angular modules or </a:t>
            </a:r>
            <a:r>
              <a:rPr lang="en-US" b="1" dirty="0" err="1"/>
              <a:t>NgModules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Every Angular app has at least one module, the root module, conventionally named </a:t>
            </a:r>
            <a:r>
              <a:rPr lang="en-US" b="1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/>
              <a:t>An Angular module, whether a root or feature, is a class with an </a:t>
            </a:r>
            <a:r>
              <a:rPr lang="en-US" b="1" dirty="0" smtClean="0"/>
              <a:t>@</a:t>
            </a:r>
            <a:r>
              <a:rPr lang="en-US" b="1" dirty="0" err="1" smtClean="0"/>
              <a:t>NgModule</a:t>
            </a:r>
            <a:r>
              <a:rPr lang="en-US" b="1" dirty="0" smtClean="0"/>
              <a:t> </a:t>
            </a:r>
            <a:r>
              <a:rPr lang="en-US" dirty="0" smtClean="0"/>
              <a:t>decorator</a:t>
            </a:r>
            <a:r>
              <a:rPr lang="en-US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8858" y="3520238"/>
            <a:ext cx="73276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NgModule</a:t>
            </a:r>
            <a:r>
              <a:rPr lang="en-US" dirty="0"/>
              <a:t> }     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'@angular/core'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BrowserModule</a:t>
            </a:r>
            <a:r>
              <a:rPr lang="en-US" dirty="0"/>
              <a:t> 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'@angular/platform-browser'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imports</a:t>
            </a:r>
            <a:r>
              <a:rPr lang="en-US" dirty="0"/>
              <a:t>:      [ </a:t>
            </a:r>
            <a:r>
              <a:rPr lang="en-US" dirty="0" err="1"/>
              <a:t>BrowserModule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660E7A"/>
                </a:solidFill>
              </a:rPr>
              <a:t>declarations</a:t>
            </a:r>
            <a:r>
              <a:rPr lang="en-US" dirty="0"/>
              <a:t>: [ </a:t>
            </a:r>
            <a:r>
              <a:rPr lang="en-US" dirty="0" err="1"/>
              <a:t>AppComponent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exports</a:t>
            </a:r>
            <a:r>
              <a:rPr lang="en-US" dirty="0"/>
              <a:t>:      [ </a:t>
            </a:r>
            <a:r>
              <a:rPr lang="en-US" dirty="0" err="1"/>
              <a:t>AppComponent</a:t>
            </a:r>
            <a:r>
              <a:rPr lang="en-US" dirty="0"/>
              <a:t> ],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bootstrap</a:t>
            </a:r>
            <a:r>
              <a:rPr lang="en-US" dirty="0"/>
              <a:t>:    [ </a:t>
            </a:r>
            <a:r>
              <a:rPr lang="en-US" dirty="0" err="1"/>
              <a:t>AppComponent</a:t>
            </a:r>
            <a:r>
              <a:rPr lang="en-US" dirty="0"/>
              <a:t> ]</a:t>
            </a:r>
            <a:br>
              <a:rPr lang="en-US" dirty="0"/>
            </a:br>
            <a:r>
              <a:rPr lang="en-US" dirty="0"/>
              <a:t>})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export class </a:t>
            </a:r>
            <a:r>
              <a:rPr lang="en-US" dirty="0" err="1"/>
              <a:t>AppModule</a:t>
            </a:r>
            <a:r>
              <a:rPr lang="en-US" dirty="0"/>
              <a:t> {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78543" y="6013229"/>
            <a:ext cx="280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app/</a:t>
            </a:r>
            <a:r>
              <a:rPr lang="en-US" b="1" dirty="0" err="1" smtClean="0"/>
              <a:t>app.module.ts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773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1327" y="2209887"/>
            <a:ext cx="7995473" cy="3662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b="1" dirty="0">
                <a:solidFill>
                  <a:srgbClr val="000080"/>
                </a:solidFill>
              </a:rPr>
              <a:t>export class </a:t>
            </a:r>
            <a:r>
              <a:rPr lang="en-US" dirty="0" err="1" smtClean="0"/>
              <a:t>HeroListComponent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</a:rPr>
              <a:t>implements </a:t>
            </a:r>
            <a:r>
              <a:rPr lang="en-US" dirty="0" err="1"/>
              <a:t>OnInit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660E7A"/>
                </a:solidFill>
              </a:rPr>
              <a:t>heroes</a:t>
            </a:r>
            <a:r>
              <a:rPr lang="en-US" dirty="0"/>
              <a:t>: Hero[];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selectedHero</a:t>
            </a:r>
            <a:r>
              <a:rPr lang="en-US" dirty="0"/>
              <a:t>: Hero;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service: </a:t>
            </a:r>
            <a:r>
              <a:rPr lang="en-US" dirty="0" err="1"/>
              <a:t>HeroService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A7A43"/>
                </a:solidFill>
              </a:rPr>
              <a:t>ngOnInit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heroes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.service.getHeroes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A7A43"/>
                </a:solidFill>
              </a:rPr>
              <a:t>selectHero</a:t>
            </a:r>
            <a:r>
              <a:rPr lang="en-US" dirty="0"/>
              <a:t>(hero: Hero) {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selectedHero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hero;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sz="16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631580"/>
            <a:ext cx="284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app/hero-</a:t>
            </a:r>
            <a:r>
              <a:rPr lang="en-US" b="1" dirty="0" err="1" smtClean="0">
                <a:solidFill>
                  <a:srgbClr val="EB571C"/>
                </a:solidFill>
              </a:rPr>
              <a:t>list.component.ts</a:t>
            </a:r>
            <a:endParaRPr lang="ru-RU" b="1" dirty="0">
              <a:solidFill>
                <a:srgbClr val="EB571C"/>
              </a:solidFill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43" y="539526"/>
            <a:ext cx="2657694" cy="15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438" y="2074490"/>
            <a:ext cx="8686800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h2</a:t>
            </a:r>
            <a:r>
              <a:rPr lang="en-US" dirty="0"/>
              <a:t>&gt;Hero List&lt;/</a:t>
            </a:r>
            <a:r>
              <a:rPr lang="en-US" b="1" dirty="0">
                <a:solidFill>
                  <a:srgbClr val="000080"/>
                </a:solidFill>
              </a:rPr>
              <a:t>h2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</a:t>
            </a:r>
            <a:endParaRPr lang="en-US" dirty="0" smtClean="0"/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b="1" dirty="0" err="1" smtClean="0">
                <a:solidFill>
                  <a:srgbClr val="000080"/>
                </a:solidFill>
              </a:rPr>
              <a:t>i</a:t>
            </a:r>
            <a:r>
              <a:rPr lang="en-US" dirty="0" smtClean="0"/>
              <a:t>&gt;Pick a hero from the list&lt;/</a:t>
            </a:r>
            <a:r>
              <a:rPr lang="en-US" b="1" dirty="0" err="1" smtClean="0">
                <a:solidFill>
                  <a:srgbClr val="000080"/>
                </a:solidFill>
              </a:rPr>
              <a:t>i</a:t>
            </a:r>
            <a:r>
              <a:rPr lang="en-US" dirty="0" smtClean="0"/>
              <a:t>&gt;&lt;/</a:t>
            </a:r>
            <a:r>
              <a:rPr lang="en-US" b="1" dirty="0" smtClean="0">
                <a:solidFill>
                  <a:srgbClr val="00008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div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b="1" dirty="0" err="1" smtClean="0">
                <a:solidFill>
                  <a:srgbClr val="0000FF"/>
                </a:solidFill>
              </a:rPr>
              <a:t>ngFor</a:t>
            </a:r>
            <a:r>
              <a:rPr lang="en-US" b="1" dirty="0" smtClean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"let hero of heroes" </a:t>
            </a:r>
            <a:r>
              <a:rPr lang="en-US" b="1" dirty="0" smtClean="0">
                <a:solidFill>
                  <a:srgbClr val="0000FF"/>
                </a:solidFill>
              </a:rPr>
              <a:t>(click)=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selectHero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 smtClean="0">
                <a:solidFill>
                  <a:srgbClr val="660E7A"/>
                </a:solidFill>
              </a:rPr>
              <a:t>hero</a:t>
            </a:r>
            <a:r>
              <a:rPr lang="en-US" b="1" dirty="0" smtClean="0">
                <a:solidFill>
                  <a:srgbClr val="008000"/>
                </a:solidFill>
              </a:rPr>
              <a:t>)”</a:t>
            </a:r>
            <a:r>
              <a:rPr lang="en-US" dirty="0" smtClean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    {{</a:t>
            </a:r>
            <a:r>
              <a:rPr lang="en-US" b="1" dirty="0" err="1" smtClean="0">
                <a:solidFill>
                  <a:srgbClr val="660E7A"/>
                </a:solidFill>
              </a:rPr>
              <a:t>hero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name</a:t>
            </a:r>
            <a:r>
              <a:rPr lang="en-US" dirty="0" smtClean="0"/>
              <a:t>}}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&lt;/</a:t>
            </a:r>
            <a:r>
              <a:rPr lang="en-US" b="1" dirty="0" smtClean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marL="342900" indent="-342900"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  <a:r>
              <a:rPr lang="en-US" dirty="0" smtClean="0"/>
              <a:t>Selected hero: </a:t>
            </a:r>
            <a:r>
              <a:rPr lang="en-US" b="1" dirty="0" smtClean="0">
                <a:solidFill>
                  <a:srgbClr val="008000"/>
                </a:solidFill>
              </a:rPr>
              <a:t>“{{selectedHero.name}}"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p</a:t>
            </a:r>
            <a:r>
              <a:rPr lang="en-US" dirty="0"/>
              <a:t>&gt;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/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effectLst/>
                <a:latin typeface="Times"/>
                <a:ea typeface="Times New Roman"/>
                <a:cs typeface="Times New Roman"/>
              </a:rPr>
              <a:t> </a:t>
            </a: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311" y="1498013"/>
            <a:ext cx="312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B571C"/>
                </a:solidFill>
              </a:rPr>
              <a:t>app/hero-</a:t>
            </a:r>
            <a:r>
              <a:rPr lang="en-US" b="1" dirty="0" err="1" smtClean="0">
                <a:solidFill>
                  <a:srgbClr val="EB571C"/>
                </a:solidFill>
              </a:rPr>
              <a:t>list.component.html</a:t>
            </a:r>
            <a:endParaRPr lang="en-US" b="1" dirty="0">
              <a:solidFill>
                <a:srgbClr val="EB571C"/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89" y="304694"/>
            <a:ext cx="3810183" cy="21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5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@Component decorator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7919" y="1126981"/>
            <a:ext cx="6858000" cy="157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dirty="0"/>
              <a:t>@Component({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selector</a:t>
            </a:r>
            <a:r>
              <a:rPr lang="en-US" dirty="0"/>
              <a:t>:    </a:t>
            </a:r>
            <a:r>
              <a:rPr lang="en-US" b="1" dirty="0">
                <a:solidFill>
                  <a:srgbClr val="008000"/>
                </a:solidFill>
              </a:rPr>
              <a:t>'hero-list'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660E7A"/>
                </a:solidFill>
              </a:rPr>
              <a:t>templateUrl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'app/hero-</a:t>
            </a:r>
            <a:r>
              <a:rPr lang="en-US" b="1" dirty="0" err="1" smtClean="0">
                <a:solidFill>
                  <a:srgbClr val="008000"/>
                </a:solidFill>
              </a:rPr>
              <a:t>list.component.html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dirty="0" smtClean="0"/>
              <a:t>})</a:t>
            </a:r>
          </a:p>
          <a:p>
            <a:pPr marL="342900" marR="0" lvl="0" indent="-342900">
              <a:spcBef>
                <a:spcPts val="0"/>
              </a:spcBef>
              <a:spcAft>
                <a:spcPts val="375"/>
              </a:spcAft>
              <a:tabLst>
                <a:tab pos="457200" algn="l"/>
              </a:tabLst>
            </a:pPr>
            <a:r>
              <a:rPr lang="en-US" b="1" dirty="0" smtClean="0">
                <a:solidFill>
                  <a:srgbClr val="000080"/>
                </a:solidFill>
              </a:rPr>
              <a:t>export </a:t>
            </a: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HeroListComponent</a:t>
            </a:r>
            <a:r>
              <a:rPr lang="en-US" dirty="0"/>
              <a:t> { ... }</a:t>
            </a:r>
            <a:endParaRPr lang="en-US" sz="2800" b="1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7919" y="3539934"/>
            <a:ext cx="8228595" cy="159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selector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- a </a:t>
            </a:r>
            <a:r>
              <a:rPr lang="en-US" dirty="0" err="1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css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 selector that tells Angular to create and insert an instance of this component where it finds a </a:t>
            </a:r>
            <a:r>
              <a:rPr lang="en-US" sz="1600" dirty="0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&lt;hero-list&gt;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tag in </a:t>
            </a:r>
            <a:r>
              <a:rPr lang="en-US" i="1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parent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Times New Roman"/>
                <a:cs typeface="Times New Roman"/>
              </a:rPr>
              <a:t> HTML</a:t>
            </a:r>
            <a:r>
              <a:rPr lang="en-US" dirty="0">
                <a:solidFill>
                  <a:srgbClr val="1A2326"/>
                </a:solidFill>
                <a:latin typeface="Helvetica Neue Light"/>
                <a:ea typeface="Times New Roman"/>
                <a:cs typeface="Times New Roman"/>
              </a:rPr>
              <a:t>:</a:t>
            </a:r>
            <a:r>
              <a:rPr lang="ru-RU" dirty="0" smtClean="0">
                <a:latin typeface="Cambria"/>
                <a:ea typeface="ＭＳ 明朝"/>
                <a:cs typeface="Times New Roman"/>
              </a:rPr>
              <a:t>  </a:t>
            </a:r>
            <a:r>
              <a:rPr lang="en-US" sz="1200" dirty="0" smtClean="0">
                <a:solidFill>
                  <a:srgbClr val="D43669"/>
                </a:solidFill>
                <a:effectLst/>
                <a:latin typeface="Monaco"/>
                <a:ea typeface="ＭＳ 明朝"/>
                <a:cs typeface="Courier"/>
              </a:rPr>
              <a:t>&lt;hero-list&gt;&lt;/hero-list&gt;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	Angular inserts an instance of the </a:t>
            </a:r>
            <a:r>
              <a:rPr lang="en-US" sz="1600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HeroListComponent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view between tags.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1600" b="1" dirty="0" err="1" smtClean="0">
                <a:solidFill>
                  <a:srgbClr val="5C707A"/>
                </a:solidFill>
                <a:effectLst/>
                <a:latin typeface="Monaco"/>
                <a:ea typeface="ＭＳ 明朝"/>
                <a:cs typeface="Courier"/>
              </a:rPr>
              <a:t>templateUrl</a:t>
            </a:r>
            <a:r>
              <a:rPr lang="en-US" dirty="0" smtClean="0">
                <a:solidFill>
                  <a:srgbClr val="1A2326"/>
                </a:solidFill>
                <a:effectLst/>
                <a:latin typeface="Helvetica Neue Light"/>
                <a:ea typeface="ＭＳ 明朝"/>
                <a:cs typeface="Times New Roman"/>
              </a:rPr>
              <a:t> - the address of this component's template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84" y="365127"/>
            <a:ext cx="1700030" cy="29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8380" y="917912"/>
            <a:ext cx="730285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/>
              <a:t>{Component} from </a:t>
            </a:r>
            <a:r>
              <a:rPr lang="en-US" sz="2000" b="1" dirty="0" smtClean="0">
                <a:solidFill>
                  <a:srgbClr val="008000"/>
                </a:solidFill>
              </a:rPr>
              <a:t>’@angular/</a:t>
            </a:r>
            <a:r>
              <a:rPr lang="en-US" sz="2000" b="1" dirty="0">
                <a:solidFill>
                  <a:srgbClr val="008000"/>
                </a:solidFill>
              </a:rPr>
              <a:t>core'</a:t>
            </a:r>
            <a:r>
              <a:rPr lang="en-US" sz="2000" dirty="0"/>
              <a:t>;</a:t>
            </a:r>
            <a:br>
              <a:rPr lang="en-US" sz="2000" dirty="0"/>
            </a:br>
            <a:endParaRPr lang="en-US" sz="1000" dirty="0" smtClean="0"/>
          </a:p>
          <a:p>
            <a:r>
              <a:rPr lang="en-US" sz="2000" dirty="0" smtClean="0"/>
              <a:t>@</a:t>
            </a:r>
            <a:r>
              <a:rPr lang="en-US" sz="2000" dirty="0"/>
              <a:t>Component({</a:t>
            </a:r>
            <a:br>
              <a:rPr lang="en-US" sz="2000" dirty="0"/>
            </a:br>
            <a:r>
              <a:rPr lang="en-US" sz="2000" dirty="0"/>
              <a:t>    selector: </a:t>
            </a:r>
            <a:r>
              <a:rPr lang="en-US" sz="2000" b="1" dirty="0">
                <a:solidFill>
                  <a:srgbClr val="008000"/>
                </a:solidFill>
              </a:rPr>
              <a:t>'my-app'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template: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&lt;</a:t>
            </a:r>
            <a:r>
              <a:rPr lang="en-US" sz="2000" b="1" dirty="0">
                <a:solidFill>
                  <a:srgbClr val="008000"/>
                </a:solidFill>
              </a:rPr>
              <a:t>h1&gt;{{title}}&lt;/h1&gt;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&lt;</a:t>
            </a:r>
            <a:r>
              <a:rPr lang="en-US" sz="2000" b="1" dirty="0">
                <a:solidFill>
                  <a:srgbClr val="008000"/>
                </a:solidFill>
              </a:rPr>
              <a:t>h2&gt;My favorite hero is: {{</a:t>
            </a:r>
            <a:r>
              <a:rPr lang="en-US" sz="2000" b="1" dirty="0" err="1">
                <a:solidFill>
                  <a:srgbClr val="008000"/>
                </a:solidFill>
              </a:rPr>
              <a:t>myHero</a:t>
            </a:r>
            <a:r>
              <a:rPr lang="en-US" sz="2000" b="1" dirty="0">
                <a:solidFill>
                  <a:srgbClr val="008000"/>
                </a:solidFill>
              </a:rPr>
              <a:t>}}&lt;/h2&gt;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title = </a:t>
            </a:r>
            <a:r>
              <a:rPr lang="en-US" sz="2000" b="1" dirty="0">
                <a:solidFill>
                  <a:srgbClr val="008000"/>
                </a:solidFill>
              </a:rPr>
              <a:t>'Tour of Heroes'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myHero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1000" b="1" dirty="0" smtClean="0">
              <a:solidFill>
                <a:srgbClr val="5480B7"/>
              </a:solidFill>
            </a:endParaRPr>
          </a:p>
          <a:p>
            <a:endParaRPr lang="en-US" sz="1000" b="1" dirty="0">
              <a:solidFill>
                <a:srgbClr val="5480B7"/>
              </a:solidFill>
            </a:endParaRPr>
          </a:p>
          <a:p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body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my-app</a:t>
            </a:r>
            <a:r>
              <a:rPr lang="en-US" sz="2000" dirty="0"/>
              <a:t>&gt;Loading...&lt;/</a:t>
            </a:r>
            <a:r>
              <a:rPr lang="en-US" sz="2000" b="1" dirty="0">
                <a:solidFill>
                  <a:srgbClr val="000080"/>
                </a:solidFill>
              </a:rPr>
              <a:t>my-app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body</a:t>
            </a:r>
            <a:r>
              <a:rPr lang="en-US" sz="2000" dirty="0"/>
              <a:t>&gt;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1303" y="4920243"/>
            <a:ext cx="1415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5480B7"/>
                </a:solidFill>
              </a:rPr>
              <a:t>index.html</a:t>
            </a:r>
            <a:r>
              <a:rPr lang="en-US" b="1" dirty="0">
                <a:solidFill>
                  <a:srgbClr val="5480B7"/>
                </a:solidFill>
              </a:rPr>
              <a:t>:</a:t>
            </a:r>
            <a:endParaRPr lang="ru-RU" b="1" dirty="0">
              <a:solidFill>
                <a:srgbClr val="548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9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create class for data and fill it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93788" y="955955"/>
            <a:ext cx="7867324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5"/>
                </a:solidFill>
              </a:rPr>
              <a:t>hero.ts</a:t>
            </a:r>
            <a:r>
              <a:rPr lang="en-US" sz="2000" b="1" dirty="0" smtClean="0">
                <a:solidFill>
                  <a:schemeClr val="accent5"/>
                </a:solidFill>
              </a:rPr>
              <a:t>:</a:t>
            </a:r>
          </a:p>
          <a:p>
            <a:endParaRPr lang="en-US" sz="1050" b="1" dirty="0" smtClean="0">
              <a:solidFill>
                <a:srgbClr val="000080"/>
              </a:solidFill>
            </a:endParaRPr>
          </a:p>
          <a:p>
            <a:r>
              <a:rPr lang="en-US" sz="2000" b="1" dirty="0" smtClean="0">
                <a:solidFill>
                  <a:srgbClr val="000080"/>
                </a:solidFill>
              </a:rPr>
              <a:t>  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/>
              <a:t>Hero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constructor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80"/>
                </a:solidFill>
              </a:rPr>
              <a:t>public </a:t>
            </a:r>
            <a:r>
              <a:rPr lang="en-US" sz="2000" dirty="0" err="1"/>
              <a:t>id:</a:t>
            </a:r>
            <a:r>
              <a:rPr lang="en-US" sz="2000" b="1" dirty="0" err="1">
                <a:solidFill>
                  <a:srgbClr val="000080"/>
                </a:solidFill>
              </a:rPr>
              <a:t>number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lang="en-US" sz="2000" dirty="0" err="1"/>
              <a:t>name:</a:t>
            </a:r>
            <a:r>
              <a:rPr lang="en-US" sz="2000" b="1" dirty="0" err="1">
                <a:solidFill>
                  <a:srgbClr val="000080"/>
                </a:solidFill>
              </a:rPr>
              <a:t>string</a:t>
            </a:r>
            <a:r>
              <a:rPr lang="en-US" sz="2000" dirty="0"/>
              <a:t>) { }</a:t>
            </a:r>
            <a:br>
              <a:rPr lang="en-US" sz="2000" dirty="0"/>
            </a:br>
            <a:r>
              <a:rPr lang="en-US" sz="2000" dirty="0" smtClean="0"/>
              <a:t>  }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chemeClr val="accent5"/>
                </a:solidFill>
              </a:rPr>
              <a:t>app.component.ts</a:t>
            </a:r>
            <a:r>
              <a:rPr lang="en-US" sz="2000" b="1" dirty="0" smtClean="0">
                <a:solidFill>
                  <a:schemeClr val="accent5"/>
                </a:solidFill>
              </a:rPr>
              <a:t>:</a:t>
            </a:r>
          </a:p>
          <a:p>
            <a:endParaRPr lang="en-US" sz="1000" dirty="0"/>
          </a:p>
          <a:p>
            <a:r>
              <a:rPr lang="en-US" sz="2000" b="1" dirty="0" smtClean="0">
                <a:solidFill>
                  <a:srgbClr val="000080"/>
                </a:solidFill>
              </a:rPr>
              <a:t> </a:t>
            </a:r>
            <a:r>
              <a:rPr lang="en-US" sz="2000" dirty="0"/>
              <a:t>@Component({ selector: </a:t>
            </a:r>
            <a:r>
              <a:rPr lang="en-US" sz="2000" b="1" dirty="0">
                <a:solidFill>
                  <a:srgbClr val="008000"/>
                </a:solidFill>
              </a:rPr>
              <a:t>'my-app’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templateUrl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'app.component.html'</a:t>
            </a:r>
            <a:r>
              <a:rPr lang="en-US" sz="2000" dirty="0"/>
              <a:t> }) 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0080"/>
                </a:solidFill>
              </a:rPr>
              <a:t>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AppComponent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smtClean="0">
                <a:solidFill>
                  <a:srgbClr val="660E7A"/>
                </a:solidFill>
              </a:rPr>
              <a:t>title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'Tour of Heroes'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heroes </a:t>
            </a:r>
            <a:r>
              <a:rPr lang="en-US" sz="2000" dirty="0"/>
              <a:t>= [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'Windstorm'</a:t>
            </a:r>
            <a:r>
              <a:rPr lang="en-US" sz="2000" dirty="0"/>
              <a:t>)</a:t>
            </a:r>
            <a:r>
              <a:rPr lang="en-US" sz="2000" dirty="0" smtClean="0"/>
              <a:t>,  </a:t>
            </a:r>
            <a:r>
              <a:rPr lang="en-US" sz="2000" b="1" dirty="0" smtClean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13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Bombasto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15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Magneta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)</a:t>
            </a:r>
            <a:r>
              <a:rPr lang="en-US" sz="2000" dirty="0" smtClean="0"/>
              <a:t>,  </a:t>
            </a:r>
            <a:r>
              <a:rPr lang="en-US" sz="2000" b="1" dirty="0" smtClean="0">
                <a:solidFill>
                  <a:srgbClr val="000080"/>
                </a:solidFill>
              </a:rPr>
              <a:t>new </a:t>
            </a:r>
            <a:r>
              <a:rPr lang="en-US" sz="2000" dirty="0"/>
              <a:t>Hero(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8000"/>
                </a:solidFill>
              </a:rPr>
              <a:t>'Tornado'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];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myHero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heroes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];</a:t>
            </a:r>
            <a:br>
              <a:rPr lang="en-US" sz="2000" dirty="0"/>
            </a:br>
            <a:r>
              <a:rPr lang="en-US" sz="200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9286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show the list of heroes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9750" y="1114726"/>
            <a:ext cx="86712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Template </a:t>
            </a:r>
            <a:r>
              <a:rPr lang="en-US" sz="2000" b="1" dirty="0">
                <a:solidFill>
                  <a:srgbClr val="008000"/>
                </a:solidFill>
              </a:rPr>
              <a:t>app.component.html</a:t>
            </a:r>
            <a:r>
              <a:rPr lang="en-US" sz="2000" dirty="0" smtClean="0"/>
              <a:t>: </a:t>
            </a:r>
            <a:endParaRPr lang="en-US" sz="2000" b="1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h1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&gt;{{</a:t>
            </a:r>
            <a:r>
              <a:rPr lang="en-US" sz="2000" b="1" dirty="0" smtClean="0">
                <a:solidFill>
                  <a:srgbClr val="520067"/>
                </a:solidFill>
                <a:latin typeface="Open sans"/>
                <a:cs typeface="Open sans"/>
              </a:rPr>
              <a:t>title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h1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&gt;My favorite hero is: {{</a:t>
            </a:r>
            <a:r>
              <a:rPr lang="en-US" sz="2000" dirty="0" err="1" smtClean="0">
                <a:solidFill>
                  <a:srgbClr val="000000"/>
                </a:solidFill>
                <a:latin typeface="Open sans"/>
                <a:cs typeface="Open sans"/>
              </a:rPr>
              <a:t>myHero.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h2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&gt;Heroes:&lt;/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err="1" smtClean="0">
                <a:solidFill>
                  <a:srgbClr val="00006D"/>
                </a:solidFill>
                <a:latin typeface="Open sans"/>
                <a:cs typeface="Open sans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	   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li 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*</a:t>
            </a:r>
            <a:r>
              <a:rPr lang="en-US" sz="2000" b="1" dirty="0" err="1" smtClean="0">
                <a:solidFill>
                  <a:srgbClr val="0000FE"/>
                </a:solidFill>
                <a:latin typeface="Open sans"/>
                <a:cs typeface="Open sans"/>
              </a:rPr>
              <a:t>ngFor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=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"let hero of heroes"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 	      {{ 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hero</a:t>
            </a:r>
            <a:r>
              <a:rPr lang="en-US" sz="2000" dirty="0" err="1" smtClean="0">
                <a:solidFill>
                  <a:srgbClr val="000000"/>
                </a:solidFill>
                <a:latin typeface="Open sans"/>
                <a:cs typeface="Open sans"/>
              </a:rPr>
              <a:t>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name</a:t>
            </a:r>
            <a:r>
              <a:rPr lang="en-US" sz="2000" b="1" dirty="0" smtClean="0">
                <a:solidFill>
                  <a:srgbClr val="520067"/>
                </a:solidFill>
                <a:latin typeface="Open sans"/>
                <a:cs typeface="Open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}}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  	  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li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&lt;/</a:t>
            </a:r>
            <a:r>
              <a:rPr lang="en-US" sz="2000" b="1" dirty="0" err="1" smtClean="0">
                <a:solidFill>
                  <a:srgbClr val="00006D"/>
                </a:solidFill>
                <a:latin typeface="Open sans"/>
                <a:cs typeface="Open sans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	&lt;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 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*</a:t>
            </a:r>
            <a:r>
              <a:rPr lang="en-US" sz="2000" b="1" dirty="0" err="1" smtClean="0">
                <a:solidFill>
                  <a:srgbClr val="0000FE"/>
                </a:solidFill>
                <a:latin typeface="Open sans"/>
                <a:cs typeface="Open sans"/>
              </a:rPr>
              <a:t>ngIf</a:t>
            </a:r>
            <a:r>
              <a:rPr lang="en-US" sz="2000" b="1" dirty="0" smtClean="0">
                <a:solidFill>
                  <a:srgbClr val="0000FE"/>
                </a:solidFill>
                <a:latin typeface="Open sans"/>
                <a:cs typeface="Open sans"/>
              </a:rPr>
              <a:t>=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"</a:t>
            </a:r>
            <a:r>
              <a:rPr lang="en-US" sz="2000" b="1" dirty="0" err="1" smtClean="0">
                <a:solidFill>
                  <a:srgbClr val="0F7003"/>
                </a:solidFill>
                <a:latin typeface="Open sans"/>
                <a:cs typeface="Open sans"/>
              </a:rPr>
              <a:t>heroes.</a:t>
            </a:r>
            <a:r>
              <a:rPr lang="en-US" sz="2000" b="1" dirty="0" err="1" smtClean="0">
                <a:solidFill>
                  <a:srgbClr val="520067"/>
                </a:solidFill>
                <a:latin typeface="Open sans"/>
                <a:cs typeface="Open sans"/>
              </a:rPr>
              <a:t>length</a:t>
            </a:r>
            <a:r>
              <a:rPr lang="en-US" sz="2000" b="1" dirty="0" smtClean="0">
                <a:solidFill>
                  <a:srgbClr val="0F7003"/>
                </a:solidFill>
                <a:latin typeface="Open sans"/>
                <a:cs typeface="Open sans"/>
              </a:rPr>
              <a:t> &gt; 3"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&gt;There are many heroes!&lt;/</a:t>
            </a:r>
            <a:r>
              <a:rPr lang="en-US" sz="2000" b="1" dirty="0" smtClean="0">
                <a:solidFill>
                  <a:srgbClr val="00006D"/>
                </a:solidFill>
                <a:latin typeface="Open sans"/>
                <a:cs typeface="Open sans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  <a:t>&gt;</a:t>
            </a:r>
            <a:br>
              <a:rPr lang="en-US" sz="2000" dirty="0" smtClean="0">
                <a:solidFill>
                  <a:srgbClr val="000000"/>
                </a:solidFill>
                <a:latin typeface="Open sans"/>
                <a:cs typeface="Open sans"/>
              </a:rPr>
            </a:br>
            <a:endParaRPr lang="en-US" sz="2000" dirty="0">
              <a:solidFill>
                <a:srgbClr val="000000"/>
              </a:solidFill>
              <a:latin typeface="Open sans"/>
              <a:cs typeface="Open sans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39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work with the events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3229" y="1305342"/>
            <a:ext cx="81571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'click-me'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</a:t>
            </a:r>
            <a:r>
              <a:rPr lang="en-US" sz="2000" b="1" dirty="0" smtClean="0">
                <a:solidFill>
                  <a:srgbClr val="008000"/>
                </a:solidFill>
              </a:rPr>
              <a:t>     &lt;</a:t>
            </a:r>
            <a:r>
              <a:rPr lang="en-US" sz="2000" b="1" dirty="0">
                <a:solidFill>
                  <a:srgbClr val="008000"/>
                </a:solidFill>
              </a:rPr>
              <a:t>button (click)="</a:t>
            </a:r>
            <a:r>
              <a:rPr lang="en-US" sz="2000" b="1" dirty="0" err="1">
                <a:solidFill>
                  <a:srgbClr val="008000"/>
                </a:solidFill>
              </a:rPr>
              <a:t>onClickMe</a:t>
            </a:r>
            <a:r>
              <a:rPr lang="en-US" sz="2000" b="1" dirty="0">
                <a:solidFill>
                  <a:srgbClr val="008000"/>
                </a:solidFill>
              </a:rPr>
              <a:t>()"&gt;Click me!&lt;/button&gt;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</a:t>
            </a:r>
            <a:r>
              <a:rPr lang="en-US" sz="2000" b="1" dirty="0" smtClean="0">
                <a:solidFill>
                  <a:srgbClr val="008000"/>
                </a:solidFill>
              </a:rPr>
              <a:t>    {</a:t>
            </a:r>
            <a:r>
              <a:rPr lang="en-US" sz="2000" b="1" dirty="0">
                <a:solidFill>
                  <a:srgbClr val="008000"/>
                </a:solidFill>
              </a:rPr>
              <a:t>{</a:t>
            </a:r>
            <a:r>
              <a:rPr lang="en-US" sz="2000" b="1" dirty="0" err="1">
                <a:solidFill>
                  <a:srgbClr val="008000"/>
                </a:solidFill>
              </a:rPr>
              <a:t>clickMessage</a:t>
            </a:r>
            <a:r>
              <a:rPr lang="en-US" sz="2000" b="1" dirty="0">
                <a:solidFill>
                  <a:srgbClr val="008000"/>
                </a:solidFill>
              </a:rPr>
              <a:t>}}`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export class </a:t>
            </a:r>
            <a:r>
              <a:rPr lang="en-US" sz="2000" dirty="0" err="1"/>
              <a:t>ClickMeComponent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clickMessage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''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>
                <a:solidFill>
                  <a:srgbClr val="7A7A43"/>
                </a:solidFill>
              </a:rPr>
              <a:t>onClickMe</a:t>
            </a:r>
            <a:r>
              <a:rPr lang="en-US" sz="2000" dirty="0"/>
              <a:t>(</a:t>
            </a:r>
            <a:r>
              <a:rPr lang="en-US" sz="2000" dirty="0" smtClean="0"/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660E7A"/>
                </a:solidFill>
              </a:rPr>
              <a:t>clickMessage</a:t>
            </a:r>
            <a:r>
              <a:rPr lang="en-US" sz="2000" b="1" dirty="0">
                <a:solidFill>
                  <a:srgbClr val="660E7A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8000"/>
                </a:solidFill>
              </a:rPr>
              <a:t>'You are my hero!'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380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6 LTC Structured template" id="{40042C15-B4F2-D94F-94B4-1CD95A98B1FC}" vid="{C7E96C23-103A-5047-802D-7605F3EFAE45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4625</TotalTime>
  <Words>214</Words>
  <Application>Microsoft Macintosh PowerPoint</Application>
  <PresentationFormat>Экран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Luxoft: Computer / TV</vt:lpstr>
      <vt:lpstr>powerpoint-template-luxoft-v4.3</vt:lpstr>
      <vt:lpstr>Luxoft modern 2015</vt:lpstr>
      <vt:lpstr>Angular 2</vt:lpstr>
      <vt:lpstr>Angular module</vt:lpstr>
      <vt:lpstr>Component</vt:lpstr>
      <vt:lpstr>Template</vt:lpstr>
      <vt:lpstr>@Component decorator</vt:lpstr>
      <vt:lpstr>Example: component</vt:lpstr>
      <vt:lpstr>Example: create class for data and fill it</vt:lpstr>
      <vt:lpstr>Example: show the list of heroes</vt:lpstr>
      <vt:lpstr>Example: work with the events</vt:lpstr>
      <vt:lpstr>Example: adding hero form</vt:lpstr>
      <vt:lpstr>Example: execute</vt:lpstr>
      <vt:lpstr>Thank you and have a great Angular 2 experience!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Sonkin</dc:creator>
  <cp:lastModifiedBy>Vladimir Sonkin</cp:lastModifiedBy>
  <cp:revision>54</cp:revision>
  <dcterms:created xsi:type="dcterms:W3CDTF">2015-12-24T21:03:49Z</dcterms:created>
  <dcterms:modified xsi:type="dcterms:W3CDTF">2016-12-25T07:20:15Z</dcterms:modified>
</cp:coreProperties>
</file>