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6" r:id="rId4"/>
    <p:sldId id="258" r:id="rId5"/>
    <p:sldId id="259" r:id="rId6"/>
    <p:sldId id="260" r:id="rId7"/>
    <p:sldId id="267" r:id="rId8"/>
    <p:sldId id="262" r:id="rId9"/>
    <p:sldId id="263" r:id="rId10"/>
    <p:sldId id="264" r:id="rId11"/>
    <p:sldId id="268" r:id="rId12"/>
    <p:sldId id="269" r:id="rId13"/>
    <p:sldId id="272" r:id="rId14"/>
    <p:sldId id="270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9E476F-7DC2-F541-A45F-4A2889F19D6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D6AC66-8889-6B4B-9DDB-E8D1FA92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9E476F-7DC2-F541-A45F-4A2889F19D6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D6AC66-8889-6B4B-9DDB-E8D1FA92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9E476F-7DC2-F541-A45F-4A2889F19D6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D6AC66-8889-6B4B-9DDB-E8D1FA92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forms</a:t>
            </a:r>
            <a:br>
              <a:rPr lang="en-US" sz="2000" dirty="0" smtClean="0"/>
            </a:br>
            <a:r>
              <a:rPr lang="en-US" sz="2000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1451" y="1215519"/>
            <a:ext cx="818896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novalidate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[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formGroup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]="form"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"street"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"city"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"zip"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1451" y="3169424"/>
            <a:ext cx="9337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dirty="0" err="1" smtClean="0"/>
              <a:t>Cmp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constructor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fb</a:t>
            </a:r>
            <a:r>
              <a:rPr lang="en-US" dirty="0" smtClean="0"/>
              <a:t>: </a:t>
            </a:r>
            <a:r>
              <a:rPr lang="en-US" dirty="0" err="1" smtClean="0"/>
              <a:t>FormBuilder</a:t>
            </a:r>
            <a:r>
              <a:rPr lang="en-US" dirty="0" smtClean="0"/>
              <a:t>) {}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ngOnInit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form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.fb.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group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dirty="0" smtClean="0"/>
              <a:t>: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Validators.required</a:t>
            </a:r>
            <a:r>
              <a:rPr lang="en-US" dirty="0" smtClean="0"/>
              <a:t>],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street</a:t>
            </a:r>
            <a:r>
              <a:rPr lang="en-US" dirty="0" smtClean="0"/>
              <a:t>: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Validators.minLength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3</a:t>
            </a:r>
            <a:r>
              <a:rPr lang="en-US" dirty="0" smtClean="0"/>
              <a:t>)],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city</a:t>
            </a:r>
            <a:r>
              <a:rPr lang="en-US" dirty="0" smtClean="0"/>
              <a:t>: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Validators.maxLength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10</a:t>
            </a:r>
            <a:r>
              <a:rPr lang="en-US" dirty="0" smtClean="0"/>
              <a:t>)],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zip</a:t>
            </a:r>
            <a:r>
              <a:rPr lang="en-US" dirty="0" smtClean="0"/>
              <a:t>: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Validators.pattern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'[A-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Za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-z]{5}'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});</a:t>
            </a:r>
            <a:br>
              <a:rPr lang="en-US" dirty="0" smtClean="0"/>
            </a:b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2240" y="3535184"/>
            <a:ext cx="3658171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Reactive form benefits: you can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add, change, and remove validation functions on the fly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manipulate the control model dynamically from within the component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validation and control logic with isolated unit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reactive forms module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0560" y="1394659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imports</a:t>
            </a:r>
            <a:r>
              <a:rPr lang="en-US" dirty="0" smtClean="0"/>
              <a:t>:      [ </a:t>
            </a:r>
            <a:r>
              <a:rPr lang="en-US" dirty="0" err="1" smtClean="0"/>
              <a:t>SharedModule</a:t>
            </a:r>
            <a:r>
              <a:rPr lang="en-US" dirty="0" smtClean="0"/>
              <a:t>, </a:t>
            </a:r>
            <a:r>
              <a:rPr lang="en-US" dirty="0" err="1" smtClean="0"/>
              <a:t>ReactiveFormsModule</a:t>
            </a:r>
            <a:r>
              <a:rPr lang="en-US" dirty="0" smtClean="0"/>
              <a:t> ],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declarations</a:t>
            </a:r>
            <a:r>
              <a:rPr lang="en-US" dirty="0" smtClean="0"/>
              <a:t>: [ </a:t>
            </a:r>
            <a:r>
              <a:rPr lang="en-US" dirty="0" err="1" smtClean="0"/>
              <a:t>HeroFormReactiveComponent</a:t>
            </a:r>
            <a:r>
              <a:rPr lang="en-US" dirty="0" smtClean="0"/>
              <a:t> ],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exports</a:t>
            </a:r>
            <a:r>
              <a:rPr lang="en-US" dirty="0" smtClean="0"/>
              <a:t>:      [ </a:t>
            </a:r>
            <a:r>
              <a:rPr lang="en-US" dirty="0" err="1" smtClean="0"/>
              <a:t>HeroFormReactiveComponent</a:t>
            </a:r>
            <a:r>
              <a:rPr lang="en-US" dirty="0" smtClean="0"/>
              <a:t> 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HeroFormReactiveModule</a:t>
            </a:r>
            <a:r>
              <a:rPr lang="en-US" dirty="0" smtClean="0"/>
              <a:t> { 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011" y="1198940"/>
            <a:ext cx="828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effectLst/>
              </a:rPr>
              <a:t>export function </a:t>
            </a:r>
            <a:r>
              <a:rPr lang="en-US" i="1" dirty="0" err="1" smtClean="0">
                <a:effectLst/>
              </a:rPr>
              <a:t>forbiddenNameValidator</a:t>
            </a:r>
            <a:r>
              <a:rPr lang="en-US" dirty="0" smtClean="0"/>
              <a:t>(</a:t>
            </a:r>
            <a:r>
              <a:rPr lang="en-US" dirty="0" err="1" smtClean="0"/>
              <a:t>nameRe</a:t>
            </a:r>
            <a:r>
              <a:rPr lang="en-US" dirty="0" smtClean="0"/>
              <a:t>: </a:t>
            </a:r>
            <a:r>
              <a:rPr lang="en-US" dirty="0" err="1" smtClean="0"/>
              <a:t>RegExp</a:t>
            </a:r>
            <a:r>
              <a:rPr lang="en-US" dirty="0" smtClean="0"/>
              <a:t>): </a:t>
            </a:r>
            <a:r>
              <a:rPr lang="en-US" dirty="0" err="1" smtClean="0"/>
              <a:t>ValidatorFn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dirty="0" smtClean="0"/>
              <a:t>(control: </a:t>
            </a:r>
            <a:r>
              <a:rPr lang="en-US" dirty="0" err="1" smtClean="0"/>
              <a:t>AbstractControl</a:t>
            </a:r>
            <a:r>
              <a:rPr lang="en-US" dirty="0" smtClean="0"/>
              <a:t>): {[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key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]: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any</a:t>
            </a:r>
            <a:r>
              <a:rPr lang="en-US" dirty="0" smtClean="0"/>
              <a:t>} =&gt;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name </a:t>
            </a:r>
            <a:r>
              <a:rPr lang="en-US" dirty="0" smtClean="0"/>
              <a:t>= </a:t>
            </a:r>
            <a:r>
              <a:rPr lang="en-US" dirty="0" err="1" smtClean="0"/>
              <a:t>control.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no </a:t>
            </a:r>
            <a:r>
              <a:rPr lang="en-US" dirty="0" smtClean="0"/>
              <a:t>= </a:t>
            </a:r>
            <a:r>
              <a:rPr lang="en-US" dirty="0" err="1" smtClean="0"/>
              <a:t>nameRe.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test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no </a:t>
            </a:r>
            <a:r>
              <a:rPr lang="en-US" dirty="0" smtClean="0"/>
              <a:t>? {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forbiddenName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: {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name</a:t>
            </a:r>
            <a:r>
              <a:rPr lang="en-US" dirty="0" smtClean="0"/>
              <a:t>}} 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011" y="33785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Use in reactive form:</a:t>
            </a:r>
          </a:p>
          <a:p>
            <a:r>
              <a:rPr lang="en-US" dirty="0" smtClean="0"/>
              <a:t>'name': [</a:t>
            </a:r>
            <a:r>
              <a:rPr lang="en-US" dirty="0" err="1" smtClean="0"/>
              <a:t>this.hero.name</a:t>
            </a:r>
            <a:r>
              <a:rPr lang="en-US" dirty="0" smtClean="0"/>
              <a:t>, [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Validators.required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Validators.minLength</a:t>
            </a:r>
            <a:r>
              <a:rPr lang="en-US" dirty="0" smtClean="0"/>
              <a:t>(4),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Validators.maxLength</a:t>
            </a:r>
            <a:r>
              <a:rPr lang="en-US" dirty="0" smtClean="0"/>
              <a:t>(24),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forbiddenNameValidator</a:t>
            </a:r>
            <a:r>
              <a:rPr lang="en-US" dirty="0" smtClean="0"/>
              <a:t>(/bob/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],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 directive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49184"/>
            <a:ext cx="831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startWith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]'</a:t>
            </a:r>
            <a:r>
              <a:rPr lang="en-US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providers</a:t>
            </a:r>
            <a:r>
              <a:rPr lang="en-US" dirty="0" smtClean="0"/>
              <a:t>: [{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provide</a:t>
            </a:r>
            <a:r>
              <a:rPr lang="en-US" dirty="0" smtClean="0"/>
              <a:t>: NG_VALIDATORS,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useExisting</a:t>
            </a:r>
            <a:r>
              <a:rPr lang="en-US" dirty="0" smtClean="0"/>
              <a:t>: </a:t>
            </a:r>
            <a:r>
              <a:rPr lang="en-US" dirty="0" err="1" smtClean="0"/>
              <a:t>CustomValidatorDirective</a:t>
            </a:r>
            <a:r>
              <a:rPr lang="en-US" dirty="0" smtClean="0"/>
              <a:t>, </a:t>
            </a:r>
          </a:p>
          <a:p>
            <a:r>
              <a:rPr lang="en-US" b="1" dirty="0">
                <a:solidFill>
                  <a:srgbClr val="660E7A"/>
                </a:solidFill>
                <a:effectLst/>
              </a:rPr>
              <a:t>	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multi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true</a:t>
            </a:r>
            <a:r>
              <a:rPr lang="en-US" dirty="0" smtClean="0"/>
              <a:t>}]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CustomValidatorDirective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implements </a:t>
            </a:r>
            <a:r>
              <a:rPr lang="en-US" dirty="0" smtClean="0"/>
              <a:t>Validator{</a:t>
            </a:r>
            <a:br>
              <a:rPr lang="en-US" dirty="0" smtClean="0"/>
            </a:br>
            <a:r>
              <a:rPr lang="en-US" dirty="0" smtClean="0"/>
              <a:t>    @Input(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startWith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expr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validate</a:t>
            </a:r>
            <a:r>
              <a:rPr lang="en-US" dirty="0" smtClean="0"/>
              <a:t>(control: </a:t>
            </a:r>
            <a:r>
              <a:rPr lang="en-US" dirty="0" err="1" smtClean="0"/>
              <a:t>AbstractControl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control.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&amp;&amp; !</a:t>
            </a:r>
            <a:r>
              <a:rPr lang="en-US" dirty="0" err="1" smtClean="0"/>
              <a:t>control.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startsWith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expr</a:t>
            </a:r>
            <a:r>
              <a:rPr lang="en-US" dirty="0" smtClean="0"/>
              <a:t>)){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startWith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: </a:t>
            </a:r>
            <a:r>
              <a:rPr lang="en-US" dirty="0" err="1" smtClean="0"/>
              <a:t>control.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</a:t>
            </a:r>
            <a:r>
              <a:rPr lang="en-US" dirty="0" smtClean="0"/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&lt;input [</a:t>
            </a:r>
            <a:r>
              <a:rPr lang="en-US" b="1" dirty="0" err="1" smtClean="0"/>
              <a:t>startWith</a:t>
            </a:r>
            <a:r>
              <a:rPr lang="en-US" b="1" dirty="0" smtClean="0"/>
              <a:t>]="</a:t>
            </a:r>
            <a:r>
              <a:rPr lang="en-US" b="1" dirty="0" smtClean="0"/>
              <a:t>a" </a:t>
            </a:r>
            <a:r>
              <a:rPr lang="en-US" b="1" dirty="0" err="1" smtClean="0"/>
              <a:t>ngModel</a:t>
            </a:r>
            <a:r>
              <a:rPr lang="en-US" b="1" dirty="0" smtClean="0"/>
              <a:t> </a:t>
            </a:r>
            <a:r>
              <a:rPr lang="en-US" b="1" dirty="0" smtClean="0"/>
              <a:t>name=“name</a:t>
            </a:r>
            <a:r>
              <a:rPr lang="en-US" b="1" dirty="0" smtClean="0"/>
              <a:t>”&gt;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1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720" y="1000151"/>
            <a:ext cx="6990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myHighlight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]'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HighlightDirective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_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defaultColor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'red'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constructor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smtClean="0"/>
              <a:t>el: </a:t>
            </a:r>
            <a:r>
              <a:rPr lang="en-US" dirty="0" err="1" smtClean="0"/>
              <a:t>ElementRef</a:t>
            </a:r>
            <a:r>
              <a:rPr lang="en-US" dirty="0" smtClean="0"/>
              <a:t>) { }</a:t>
            </a:r>
            <a:br>
              <a:rPr lang="en-US" dirty="0" smtClean="0"/>
            </a:br>
            <a:r>
              <a:rPr lang="en-US" dirty="0" smtClean="0"/>
              <a:t>    @Input(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myHighlight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highlightColor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/>
              <a:t>  </a:t>
            </a:r>
            <a:r>
              <a:rPr lang="en-US" dirty="0" smtClean="0"/>
              <a:t>  @Input(</a:t>
            </a:r>
            <a:r>
              <a:rPr lang="en-US" b="1" dirty="0" smtClean="0">
                <a:solidFill>
                  <a:srgbClr val="008000"/>
                </a:solidFill>
              </a:rPr>
              <a:t>'size'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660E7A"/>
                </a:solidFill>
              </a:rPr>
              <a:t>size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@</a:t>
            </a:r>
            <a:r>
              <a:rPr lang="en-US" dirty="0" err="1" smtClean="0"/>
              <a:t>HostListener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mouseenter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onMouseEnter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highlight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highlightColor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||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_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defaultColor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@</a:t>
            </a:r>
            <a:r>
              <a:rPr lang="en-US" dirty="0" err="1" smtClean="0"/>
              <a:t>HostListener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mouseleave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onMouseLeave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highlight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null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highlight</a:t>
            </a:r>
            <a:r>
              <a:rPr lang="en-US" dirty="0" smtClean="0"/>
              <a:t>(color: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.el.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nativeElement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style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backgroundColor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color;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7536" y="843120"/>
            <a:ext cx="459113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myHighlight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Highlight me red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</a:t>
            </a:r>
            <a:r>
              <a:rPr lang="en-US" dirty="0" smtClean="0">
                <a:effectLst/>
              </a:rPr>
              <a:t>&gt;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[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myHighlight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]=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"color“ </a:t>
            </a:r>
            <a:r>
              <a:rPr lang="en-US" b="1" dirty="0" smtClean="0">
                <a:solidFill>
                  <a:schemeClr val="accent3"/>
                </a:solidFill>
                <a:effectLst/>
              </a:rPr>
              <a:t>[size]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=2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Highlight me!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6918" y="1352966"/>
            <a:ext cx="525272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'[delay]'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DelayDirective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constructor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templateRef</a:t>
            </a:r>
            <a:r>
              <a:rPr lang="en-US" dirty="0" smtClean="0"/>
              <a:t>: </a:t>
            </a:r>
            <a:r>
              <a:rPr lang="en-US" dirty="0" err="1" smtClean="0"/>
              <a:t>TemplateRef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any</a:t>
            </a:r>
            <a:r>
              <a:rPr lang="en-US" dirty="0" smtClean="0"/>
              <a:t>&gt;,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viewContainerRef</a:t>
            </a:r>
            <a:r>
              <a:rPr lang="en-US" dirty="0" smtClean="0"/>
              <a:t>: </a:t>
            </a:r>
            <a:r>
              <a:rPr lang="en-US" dirty="0" err="1" smtClean="0"/>
              <a:t>ViewContainerRef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) {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@Input(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'delay'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set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delayTime</a:t>
            </a:r>
            <a:r>
              <a:rPr lang="en-US" dirty="0" smtClean="0"/>
              <a:t>(time: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number</a:t>
            </a:r>
            <a:r>
              <a:rPr lang="en-US" dirty="0" smtClean="0"/>
              <a:t>):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void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err="1" smtClean="0">
                <a:effectLst/>
              </a:rPr>
              <a:t>setTimeout</a:t>
            </a:r>
            <a:r>
              <a:rPr lang="en-US" dirty="0" smtClean="0"/>
              <a:t>(()=&gt;{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.viewContainerRef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createEmbeddedView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.templateRef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}, time);</a:t>
            </a:r>
            <a:br>
              <a:rPr lang="en-US" dirty="0" smtClean="0"/>
            </a:b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5120" y="1135945"/>
            <a:ext cx="3738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'app'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&lt;div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ngFor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="let item of [1,2,3]"&gt;</a:t>
            </a: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	&lt;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card </a:t>
            </a:r>
            <a:r>
              <a:rPr lang="en-US" b="1" dirty="0">
                <a:solidFill>
                  <a:srgbClr val="008000"/>
                </a:solidFill>
              </a:rPr>
              <a:t>*delay="500 * </a:t>
            </a:r>
            <a:r>
              <a:rPr lang="en-US" b="1" dirty="0">
                <a:solidFill>
                  <a:srgbClr val="660E7A"/>
                </a:solidFill>
              </a:rPr>
              <a:t>item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&gt;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		{{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item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	&lt;/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card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&gt;</a:t>
            </a:r>
          </a:p>
          <a:p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    &lt;/template&gt;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&lt;/div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&gt;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48" y="1125786"/>
            <a:ext cx="703580" cy="87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30" y="1135945"/>
            <a:ext cx="676338" cy="832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0" y="1125786"/>
            <a:ext cx="705656" cy="8425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05120" y="4630896"/>
            <a:ext cx="36043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'card'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&lt;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-content&gt;&lt;/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-content&gt;`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CardComponent</a:t>
            </a:r>
            <a:r>
              <a:rPr lang="en-US" dirty="0" smtClean="0"/>
              <a:t> {}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6918" y="1352966"/>
            <a:ext cx="525272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'[delay]'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DelayDirective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constructor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templateRef</a:t>
            </a:r>
            <a:r>
              <a:rPr lang="en-US" dirty="0" smtClean="0"/>
              <a:t>: </a:t>
            </a:r>
            <a:r>
              <a:rPr lang="en-US" dirty="0" err="1" smtClean="0"/>
              <a:t>TemplateRef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any</a:t>
            </a:r>
            <a:r>
              <a:rPr lang="en-US" dirty="0" smtClean="0"/>
              <a:t>&gt;,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dirty="0" err="1" smtClean="0"/>
              <a:t>viewContainerRef</a:t>
            </a:r>
            <a:r>
              <a:rPr lang="en-US" dirty="0" smtClean="0"/>
              <a:t>: </a:t>
            </a:r>
            <a:r>
              <a:rPr lang="en-US" dirty="0" err="1" smtClean="0"/>
              <a:t>ViewContainerRef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) {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@Input(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'delay'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set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delayTime</a:t>
            </a:r>
            <a:r>
              <a:rPr lang="en-US" dirty="0" smtClean="0"/>
              <a:t>(time: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number</a:t>
            </a:r>
            <a:r>
              <a:rPr lang="en-US" dirty="0" smtClean="0"/>
              <a:t>):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void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err="1" smtClean="0">
                <a:effectLst/>
              </a:rPr>
              <a:t>setTimeout</a:t>
            </a:r>
            <a:r>
              <a:rPr lang="en-US" dirty="0" smtClean="0"/>
              <a:t>(()=&gt;{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.viewContainerRef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createEmbeddedView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.templateRef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}, time);</a:t>
            </a:r>
            <a:br>
              <a:rPr lang="en-US" dirty="0" smtClean="0"/>
            </a:b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5120" y="1135945"/>
            <a:ext cx="4206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'app'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&lt;div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ngFor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="let item of [1,2,3]"&gt;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    &lt;template </a:t>
            </a:r>
            <a:r>
              <a:rPr lang="en-US" b="1" dirty="0">
                <a:solidFill>
                  <a:srgbClr val="008000"/>
                </a:solidFill>
              </a:rPr>
              <a:t>[delay]="500 * </a:t>
            </a:r>
            <a:r>
              <a:rPr lang="en-US" b="1" dirty="0">
                <a:solidFill>
                  <a:srgbClr val="660E7A"/>
                </a:solidFill>
              </a:rPr>
              <a:t>item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smtClean="0">
                <a:solidFill>
                  <a:srgbClr val="008000"/>
                </a:solidFill>
              </a:rPr>
              <a:t>&gt;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&lt;card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&gt;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{{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item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&lt;/card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&gt;</a:t>
            </a:r>
          </a:p>
          <a:p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    &lt;/template&gt;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&lt;/div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&gt;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48" y="1125786"/>
            <a:ext cx="703580" cy="87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30" y="1135945"/>
            <a:ext cx="676338" cy="832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0" y="1125786"/>
            <a:ext cx="705656" cy="8425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05120" y="5106263"/>
            <a:ext cx="3604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'card'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&lt;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-content&gt;&lt;/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-content&gt;`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CardComponent</a:t>
            </a:r>
            <a:r>
              <a:rPr lang="en-US" dirty="0" smtClean="0"/>
              <a:t> </a:t>
            </a:r>
            <a:r>
              <a:rPr lang="en-US" dirty="0" smtClean="0"/>
              <a:t>{}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1338" y="2443795"/>
            <a:ext cx="663547" cy="67730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36736" y="2686556"/>
            <a:ext cx="1132885" cy="24276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with validation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9920" y="867749"/>
            <a:ext cx="77520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form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#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heroForm</a:t>
            </a:r>
            <a:r>
              <a:rPr lang="en-US" sz="1600" b="1" dirty="0">
                <a:solidFill>
                  <a:srgbClr val="0000FF"/>
                </a:solidFill>
              </a:rPr>
              <a:t> =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ngForm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 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smtClean="0">
                <a:solidFill>
                  <a:srgbClr val="660E7A"/>
                </a:solidFill>
                <a:effectLst/>
              </a:rPr>
              <a:t>active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 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ngSubmit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)=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err="1" smtClean="0">
                <a:solidFill>
                  <a:srgbClr val="7A7A43"/>
                </a:solidFill>
                <a:effectLst/>
              </a:rPr>
              <a:t>onSubmit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()"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"form-group”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/>
              <a:t>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label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for=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"power"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>Hero Power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label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select </a:t>
            </a:r>
            <a:r>
              <a:rPr lang="en-US" sz="1700" b="1" dirty="0">
                <a:solidFill>
                  <a:srgbClr val="0000FF"/>
                </a:solidFill>
              </a:rPr>
              <a:t>#</a:t>
            </a:r>
            <a:r>
              <a:rPr lang="en-US" sz="1700" b="1" dirty="0" smtClean="0">
                <a:solidFill>
                  <a:srgbClr val="0000FF"/>
                </a:solidFill>
              </a:rPr>
              <a:t>power</a:t>
            </a:r>
            <a:r>
              <a:rPr lang="en-US" sz="1600" b="1" dirty="0">
                <a:solidFill>
                  <a:srgbClr val="0000FF"/>
                </a:solidFill>
              </a:rPr>
              <a:t> =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err="1">
                <a:solidFill>
                  <a:srgbClr val="008000"/>
                </a:solidFill>
              </a:rPr>
              <a:t>ngModel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700" b="1" dirty="0" smtClean="0">
                <a:solidFill>
                  <a:srgbClr val="0000FF"/>
                </a:solidFill>
              </a:rPr>
              <a:t>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"form-control”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"power"</a:t>
            </a:r>
            <a:br>
              <a:rPr lang="en-US" sz="1700" b="1" dirty="0" smtClean="0">
                <a:solidFill>
                  <a:srgbClr val="008000"/>
                </a:solidFill>
                <a:effectLst/>
              </a:rPr>
            </a:br>
            <a:r>
              <a:rPr lang="en-US" sz="1700" b="1" dirty="0" smtClean="0">
                <a:solidFill>
                  <a:srgbClr val="008000"/>
                </a:solidFill>
                <a:effectLst/>
              </a:rPr>
              <a:t>               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[(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)]=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hero.power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required 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option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ngFor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"let p of powers"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[value]=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smtClean="0">
                <a:solidFill>
                  <a:srgbClr val="660E7A"/>
                </a:solidFill>
                <a:effectLst/>
              </a:rPr>
              <a:t>p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>{{</a:t>
            </a:r>
            <a:r>
              <a:rPr lang="en-US" sz="1700" b="1" dirty="0" smtClean="0">
                <a:solidFill>
                  <a:srgbClr val="660E7A"/>
                </a:solidFill>
                <a:effectLst/>
              </a:rPr>
              <a:t>p</a:t>
            </a:r>
            <a:r>
              <a:rPr lang="en-US" sz="1700" dirty="0" smtClean="0"/>
              <a:t>}}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option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select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sz="1700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i="1" dirty="0" err="1" smtClean="0">
                <a:solidFill>
                  <a:srgbClr val="660E7A"/>
                </a:solidFill>
                <a:effectLst/>
              </a:rPr>
              <a:t>power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 &amp;&amp; </a:t>
            </a:r>
            <a:r>
              <a:rPr lang="en-US" sz="1700" b="1" i="1" dirty="0" err="1" smtClean="0">
                <a:solidFill>
                  <a:srgbClr val="660E7A"/>
                </a:solidFill>
                <a:effectLst/>
              </a:rPr>
              <a:t>power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touched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"alert alert-danger"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[hidden]=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sz="1700" b="1" i="1" dirty="0" err="1" smtClean="0">
                <a:solidFill>
                  <a:srgbClr val="660E7A"/>
                </a:solidFill>
                <a:effectLst/>
              </a:rPr>
              <a:t>power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.required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>Power is required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</a:t>
            </a:r>
            <a:r>
              <a:rPr lang="en-US" sz="1700" dirty="0" smtClean="0">
                <a:effectLst/>
              </a:rPr>
              <a:t>&lt;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button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"submit"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btn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btn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-default"</a:t>
            </a:r>
            <a:br>
              <a:rPr lang="en-US" sz="1700" b="1" dirty="0" smtClean="0">
                <a:solidFill>
                  <a:srgbClr val="008000"/>
                </a:solidFill>
                <a:effectLst/>
              </a:rPr>
            </a:br>
            <a:r>
              <a:rPr lang="en-US" sz="1700" b="1" dirty="0" smtClean="0">
                <a:solidFill>
                  <a:srgbClr val="008000"/>
                </a:solidFill>
                <a:effectLst/>
              </a:rPr>
              <a:t>            </a:t>
            </a:r>
            <a:r>
              <a:rPr lang="en-US" sz="1700" b="1" dirty="0" smtClean="0">
                <a:solidFill>
                  <a:srgbClr val="0000FF"/>
                </a:solidFill>
                <a:effectLst/>
              </a:rPr>
              <a:t>[disabled]=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sz="1700" b="1" i="1" dirty="0" err="1" smtClean="0">
                <a:solidFill>
                  <a:srgbClr val="660E7A"/>
                </a:solidFill>
                <a:effectLst/>
              </a:rPr>
              <a:t>heroForm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form</a:t>
            </a:r>
            <a:r>
              <a:rPr lang="en-US" sz="17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1700" b="1" dirty="0" err="1" smtClean="0">
                <a:solidFill>
                  <a:srgbClr val="660E7A"/>
                </a:solidFill>
                <a:effectLst/>
              </a:rPr>
              <a:t>valid</a:t>
            </a:r>
            <a:r>
              <a:rPr lang="en-US" sz="17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>Submit</a:t>
            </a: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button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>
                <a:effectLst/>
              </a:rPr>
              <a:t>&lt;/</a:t>
            </a:r>
            <a:r>
              <a:rPr lang="en-US" sz="1700" b="1" dirty="0" smtClean="0">
                <a:solidFill>
                  <a:srgbClr val="000080"/>
                </a:solidFill>
                <a:effectLst/>
              </a:rPr>
              <a:t>form</a:t>
            </a:r>
            <a:r>
              <a:rPr lang="en-US" sz="1700" dirty="0" smtClean="0">
                <a:effectLst/>
              </a:rPr>
              <a:t>&gt;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629920" y="4309616"/>
            <a:ext cx="904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@Component({</a:t>
            </a:r>
            <a:r>
              <a:rPr lang="en-US" sz="1600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'hero-form'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660E7A"/>
                </a:solidFill>
                <a:effectLst/>
              </a:rPr>
              <a:t>templateUrl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'hero-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form.html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})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sz="1600" dirty="0" err="1" smtClean="0"/>
              <a:t>HeroFormComponent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660E7A"/>
                </a:solidFill>
                <a:effectLst/>
              </a:rPr>
              <a:t>powers </a:t>
            </a:r>
            <a:r>
              <a:rPr lang="en-US" sz="1600" dirty="0" smtClean="0"/>
              <a:t>= [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'Really Smart'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'Super Flexible'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'Weather Changer'</a:t>
            </a:r>
            <a:r>
              <a:rPr lang="en-US" sz="1600" dirty="0" smtClean="0"/>
              <a:t>];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660E7A"/>
                </a:solidFill>
                <a:effectLst/>
              </a:rPr>
              <a:t>hero </a:t>
            </a:r>
            <a:r>
              <a:rPr lang="en-US" sz="1600" dirty="0" smtClean="0"/>
              <a:t>= </a:t>
            </a:r>
            <a:r>
              <a:rPr lang="en-US" sz="16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1600" dirty="0" smtClean="0"/>
              <a:t>Hero(</a:t>
            </a:r>
            <a:r>
              <a:rPr lang="en-US" sz="1600" dirty="0" smtClean="0">
                <a:solidFill>
                  <a:srgbClr val="0000FF"/>
                </a:solidFill>
                <a:effectLst/>
              </a:rPr>
              <a:t>18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'Dr. </a:t>
            </a:r>
            <a:r>
              <a:rPr lang="en-US" sz="1600" b="1" dirty="0" err="1" smtClean="0">
                <a:solidFill>
                  <a:srgbClr val="008000"/>
                </a:solidFill>
                <a:effectLst/>
              </a:rPr>
              <a:t>WhatIsHisWayTooLongName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  <a:effectLst/>
              </a:rPr>
              <a:t>powers</a:t>
            </a:r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sz="1600" dirty="0" smtClean="0"/>
              <a:t>], 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'Dr. What'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7A7A43"/>
                </a:solidFill>
                <a:effectLst/>
              </a:rPr>
              <a:t>onSubmit</a:t>
            </a:r>
            <a:r>
              <a:rPr lang="en-US" sz="1600" dirty="0" smtClean="0"/>
              <a:t>() { </a:t>
            </a:r>
          </a:p>
          <a:p>
            <a:r>
              <a:rPr lang="en-US" sz="1600" b="1" dirty="0">
                <a:solidFill>
                  <a:srgbClr val="000080"/>
                </a:solidFill>
                <a:effectLst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effectLst/>
              </a:rPr>
              <a:t>	</a:t>
            </a:r>
            <a:r>
              <a:rPr lang="en-US" sz="1600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 err="1" smtClean="0"/>
              <a:t>.heroService.saveHero</a:t>
            </a:r>
            <a:r>
              <a:rPr lang="en-US" sz="1600" dirty="0" smtClean="0"/>
              <a:t>(</a:t>
            </a:r>
            <a:r>
              <a:rPr lang="en-US" sz="1600" dirty="0" err="1" smtClean="0"/>
              <a:t>this.hero</a:t>
            </a:r>
            <a:r>
              <a:rPr lang="en-US" sz="1600" dirty="0" smtClean="0"/>
              <a:t>).subscribe(res=&gt;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router.navigateByUrl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  <a:effectLst/>
              </a:rPr>
              <a:t>"/"</a:t>
            </a:r>
            <a:r>
              <a:rPr lang="en-US" sz="1600" dirty="0" smtClean="0"/>
              <a:t>)) </a:t>
            </a:r>
          </a:p>
          <a:p>
            <a:r>
              <a:rPr lang="en-US" sz="1600" dirty="0" smtClean="0"/>
              <a:t>   }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41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built in validators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1360" y="1177558"/>
            <a:ext cx="7955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required</a:t>
            </a:r>
            <a:r>
              <a:rPr lang="en-US" dirty="0" smtClean="0"/>
              <a:t> - Requires a form control to have a non-empty value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minlength</a:t>
            </a:r>
            <a:r>
              <a:rPr lang="en-US" dirty="0" smtClean="0"/>
              <a:t> - Requires a form control to have a value of a minimum length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maxlength</a:t>
            </a:r>
            <a:r>
              <a:rPr lang="en-US" dirty="0" smtClean="0"/>
              <a:t> - Requires a form control to have a value of a maximum length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pattern</a:t>
            </a:r>
            <a:r>
              <a:rPr lang="en-US" dirty="0" smtClean="0"/>
              <a:t> - Requires a form control’s value to match a given regex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360" y="2875002"/>
            <a:ext cx="7599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novalidate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required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"street"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minlength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"3"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"city"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maxlength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"10"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"zip"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 pattern=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"[A-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Za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-z]{5}"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results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50309"/>
              </p:ext>
            </p:extLst>
          </p:nvPr>
        </p:nvGraphicFramePr>
        <p:xfrm>
          <a:off x="726356" y="1998758"/>
          <a:ext cx="7842879" cy="1330960"/>
        </p:xfrm>
        <a:graphic>
          <a:graphicData uri="http://schemas.openxmlformats.org/drawingml/2006/table">
            <a:tbl>
              <a:tblPr/>
              <a:tblGrid>
                <a:gridCol w="3405526"/>
                <a:gridCol w="1698257"/>
                <a:gridCol w="2739096"/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State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 if true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 if 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Control has been visited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</a:t>
                      </a:r>
                      <a:r>
                        <a:rPr lang="en-US" sz="1800" b="0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-touched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ng-untouched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Control's value has changed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ng-dirty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ng-pristine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Control's value is valid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ng-valid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ng</a:t>
                      </a:r>
                      <a:r>
                        <a:rPr lang="en-US" sz="1800" b="0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-invalid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747520" y="3934287"/>
            <a:ext cx="63233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-valid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required</a:t>
            </a:r>
            <a:r>
              <a:rPr lang="en-US" dirty="0" smtClean="0"/>
              <a:t>]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border-left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5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px solid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#42A948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/* green 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b="1" dirty="0">
                <a:solidFill>
                  <a:srgbClr val="000080"/>
                </a:solidFill>
              </a:rPr>
              <a:t>ng-invalid.ng-touched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border-left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b="1" dirty="0">
                <a:solidFill>
                  <a:srgbClr val="008000"/>
                </a:solidFill>
              </a:rPr>
              <a:t>px solid </a:t>
            </a:r>
            <a:r>
              <a:rPr lang="en-US" b="1" dirty="0">
                <a:solidFill>
                  <a:srgbClr val="000080"/>
                </a:solidFill>
              </a:rPr>
              <a:t>#a94442</a:t>
            </a:r>
            <a:r>
              <a:rPr lang="en-US" dirty="0"/>
              <a:t>; </a:t>
            </a:r>
            <a:r>
              <a:rPr lang="en-US" i="1" dirty="0">
                <a:solidFill>
                  <a:srgbClr val="808080"/>
                </a:solidFill>
              </a:rPr>
              <a:t>/* red */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442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validation messages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3385" y="1856888"/>
            <a:ext cx="8440615" cy="199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&lt;input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type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"text"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class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"form-control"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required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[(</a:t>
            </a:r>
            <a:r>
              <a:rPr lang="en-US" b="1" dirty="0" err="1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ngModel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)]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r>
              <a:rPr lang="en-US" b="1" dirty="0" err="1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model.name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 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name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"name"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#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name</a:t>
            </a: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&gt;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&lt;div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[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hidden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]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r>
              <a:rPr lang="en-US" b="1" dirty="0" err="1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name.valid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class</a:t>
            </a:r>
            <a:r>
              <a:rPr lang="en-US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"alert alert-danger"</a:t>
            </a:r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&gt;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375"/>
              </a:spcAft>
            </a:pPr>
            <a:r>
              <a:rPr lang="en-US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 Name is required</a:t>
            </a:r>
            <a:endParaRPr lang="en-US" sz="2800" b="1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&lt;/div&gt;</a:t>
            </a: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4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 and validation messages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7320" y="960178"/>
            <a:ext cx="71526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</a:rPr>
              <a:t>&lt;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"form-control"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r>
              <a:rPr lang="en-US" sz="2000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required </a:t>
            </a:r>
            <a:r>
              <a:rPr lang="en-US" sz="2000" b="1" dirty="0" err="1" smtClean="0">
                <a:solidFill>
                  <a:srgbClr val="0000FF"/>
                </a:solidFill>
                <a:effectLst/>
              </a:rPr>
              <a:t>minlength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"4" </a:t>
            </a:r>
            <a:r>
              <a:rPr lang="en-US" sz="2000" b="1" dirty="0" err="1" smtClean="0">
                <a:solidFill>
                  <a:srgbClr val="0000FF"/>
                </a:solidFill>
                <a:effectLst/>
              </a:rPr>
              <a:t>maxlength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24“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/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r>
              <a:rPr lang="en-US" sz="2000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[(</a:t>
            </a:r>
            <a:r>
              <a:rPr lang="en-US" sz="2000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)]=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"hero.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r>
              <a:rPr lang="en-US" sz="2000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#name=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ngModel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effectLst/>
              </a:rPr>
              <a:t>&lt;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sz="2000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 &amp;&amp; (</a:t>
            </a:r>
            <a:r>
              <a:rPr lang="en-US" sz="2000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dirty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 || </a:t>
            </a:r>
            <a:r>
              <a:rPr lang="en-US" sz="2000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touched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)"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r>
              <a:rPr lang="en-US" sz="2000" b="1" dirty="0" smtClean="0">
                <a:solidFill>
                  <a:srgbClr val="008000"/>
                </a:solidFill>
                <a:effectLst/>
              </a:rPr>
              <a:t>    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"alert alert-danger"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[hidden]=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sz="2000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.required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Name is required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&lt;/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[hidden]=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sz="2000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.minlength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Name must be at least 4 characters long.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&lt;/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[hidden]=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"!</a:t>
            </a:r>
            <a:r>
              <a:rPr lang="en-US" sz="2000" b="1" i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.maxlength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Name cannot be more than 24 characters long.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&lt;/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effectLst/>
              </a:rPr>
              <a:t>&lt;/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6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validation messages in the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4560" y="1131560"/>
            <a:ext cx="6929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It takes a lot of HTML to represent all possible error conditions. This gets out of hand when there are many controls and many validation rules.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We're not fond of so much JavaScript logic in HTML.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messages are static strings, hard-coded into the template. We often require dynamic messages that we should shape in code.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24560" y="4776940"/>
            <a:ext cx="7254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can move the logic and the messages into the component with a few changes to the template and component.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0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results in component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996295"/>
            <a:ext cx="7305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#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heroForm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ngForm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active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ngSubmit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)=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7A7A43"/>
                </a:solidFill>
                <a:effectLst/>
              </a:rPr>
              <a:t>onSubmit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"form-control"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required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minlength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"4"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maxlength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"24"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forbiddenName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"bob"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[(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ngModel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)]=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hero.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formErrors.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class=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"alert alert-danger"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{{ </a:t>
            </a:r>
            <a:r>
              <a:rPr lang="en-US" dirty="0" err="1" smtClean="0"/>
              <a:t>formErrors.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770868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ViewChild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heroForm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) </a:t>
            </a:r>
            <a:r>
              <a:rPr lang="en-US" dirty="0" err="1" smtClean="0"/>
              <a:t>heroForm</a:t>
            </a:r>
            <a:r>
              <a:rPr lang="en-US" dirty="0" smtClean="0"/>
              <a:t>: </a:t>
            </a:r>
            <a:r>
              <a:rPr lang="en-US" dirty="0" err="1" smtClean="0"/>
              <a:t>NgForm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ngOnInit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.heroForm.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valueChanges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/>
            </a:r>
            <a:br>
              <a:rPr lang="en-US" b="1" dirty="0" smtClean="0">
                <a:solidFill>
                  <a:srgbClr val="660E7A"/>
                </a:solidFill>
                <a:effectLst/>
              </a:rPr>
            </a:br>
            <a:r>
              <a:rPr lang="en-US" b="1" dirty="0" smtClean="0">
                <a:solidFill>
                  <a:srgbClr val="660E7A"/>
                </a:solidFill>
                <a:effectLst/>
              </a:rPr>
              <a:t>           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subscribe</a:t>
            </a:r>
            <a:r>
              <a:rPr lang="en-US" dirty="0" smtClean="0"/>
              <a:t>(data =&gt;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.onValueChanged</a:t>
            </a:r>
            <a:r>
              <a:rPr lang="en-US" dirty="0" smtClean="0"/>
              <a:t>(data));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validation messages from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798" y="1017667"/>
            <a:ext cx="794512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onValueChanged</a:t>
            </a:r>
            <a:r>
              <a:rPr lang="en-US" dirty="0" smtClean="0"/>
              <a:t>(data?: any)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dirty="0" smtClean="0"/>
              <a:t>(!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.heroForm</a:t>
            </a:r>
            <a:r>
              <a:rPr lang="en-US" dirty="0" smtClean="0"/>
              <a:t>) {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form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.heroForm.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form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.formErrors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 clear previous error message (if any)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.formErrors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</a:t>
            </a:r>
            <a:r>
              <a:rPr lang="en-US" dirty="0" smtClean="0"/>
              <a:t>] =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control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form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get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control </a:t>
            </a:r>
            <a:r>
              <a:rPr lang="en-US" dirty="0" smtClean="0"/>
              <a:t>&amp;&amp;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control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dirty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&amp;&amp; !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control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valid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messages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.validationMessages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key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control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errors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.formErrors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field</a:t>
            </a:r>
            <a:r>
              <a:rPr lang="en-US" dirty="0" smtClean="0"/>
              <a:t>] +=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messages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key</a:t>
            </a:r>
            <a:r>
              <a:rPr lang="en-US" dirty="0" smtClean="0"/>
              <a:t>] +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 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}</a:t>
            </a:r>
            <a:br>
              <a:rPr lang="en-US" dirty="0" smtClean="0"/>
            </a:br>
            <a:r>
              <a:rPr lang="en-US" dirty="0" smtClean="0"/>
              <a:t>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2276" y="4947651"/>
            <a:ext cx="355948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formErrors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'name'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'power'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2276" y="1017667"/>
            <a:ext cx="3559484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validationMessages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'name'</a:t>
            </a:r>
            <a:r>
              <a:rPr lang="en-US" dirty="0" smtClean="0"/>
              <a:t>: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'required'</a:t>
            </a:r>
            <a:r>
              <a:rPr lang="en-US" dirty="0" smtClean="0"/>
              <a:t>:  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'Name is required.'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minlength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: 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`Name must be 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at least 4 characters long.`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maxlength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:     </a:t>
            </a:r>
            <a:r>
              <a:rPr lang="en-US" b="1" dirty="0">
                <a:solidFill>
                  <a:srgbClr val="008000"/>
                </a:solidFill>
              </a:rPr>
              <a:t>`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Name cannot be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more than 24 characters long.`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'power'</a:t>
            </a:r>
            <a:r>
              <a:rPr lang="en-US" dirty="0" smtClean="0"/>
              <a:t>: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'required'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'Power is required.'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37360" y="5494158"/>
            <a:ext cx="352203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ngIf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formErrors.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{{ </a:t>
            </a:r>
            <a:r>
              <a:rPr lang="en-US" dirty="0" err="1" smtClean="0"/>
              <a:t>formErrors.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6 LTC Structured template" id="{40042C15-B4F2-D94F-94B4-1CD95A98B1FC}" vid="{C7E96C23-103A-5047-802D-7605F3EFAE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3277</TotalTime>
  <Words>488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Luxoft modern 2015</vt:lpstr>
      <vt:lpstr>Angular 2  forms directives</vt:lpstr>
      <vt:lpstr>Form with validation</vt:lpstr>
      <vt:lpstr>Validation: built in validators</vt:lpstr>
      <vt:lpstr>Form validation results</vt:lpstr>
      <vt:lpstr>Show validation messages</vt:lpstr>
      <vt:lpstr>Input field and validation messages</vt:lpstr>
      <vt:lpstr>Drawbacks of validation messages in the code</vt:lpstr>
      <vt:lpstr>validation results in component code</vt:lpstr>
      <vt:lpstr>Fill validation messages from code</vt:lpstr>
      <vt:lpstr>Reactive form</vt:lpstr>
      <vt:lpstr>Import reactive forms module</vt:lpstr>
      <vt:lpstr>Custom validation function</vt:lpstr>
      <vt:lpstr>Custom validator directive</vt:lpstr>
      <vt:lpstr>Attribute directive</vt:lpstr>
      <vt:lpstr>Structural directive</vt:lpstr>
      <vt:lpstr>Structural directive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 forms</dc:title>
  <dc:creator>Vladimir Sonkin</dc:creator>
  <cp:lastModifiedBy>dp-ptc-3</cp:lastModifiedBy>
  <cp:revision>23</cp:revision>
  <dcterms:created xsi:type="dcterms:W3CDTF">2016-12-06T21:17:29Z</dcterms:created>
  <dcterms:modified xsi:type="dcterms:W3CDTF">2017-02-09T15:33:26Z</dcterms:modified>
</cp:coreProperties>
</file>