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2" r:id="rId2"/>
    <p:sldMasterId id="2147483723" r:id="rId3"/>
  </p:sldMasterIdLst>
  <p:notesMasterIdLst>
    <p:notesMasterId r:id="rId10"/>
  </p:notesMasterIdLst>
  <p:sldIdLst>
    <p:sldId id="298" r:id="rId4"/>
    <p:sldId id="299" r:id="rId5"/>
    <p:sldId id="300" r:id="rId6"/>
    <p:sldId id="301" r:id="rId7"/>
    <p:sldId id="302" r:id="rId8"/>
    <p:sldId id="297" r:id="rId9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Светлый стиль 2 -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29" autoAdjust="0"/>
  </p:normalViewPr>
  <p:slideViewPr>
    <p:cSldViewPr snapToGrid="0" snapToObjects="1">
      <p:cViewPr>
        <p:scale>
          <a:sx n="100" d="100"/>
          <a:sy n="100" d="100"/>
        </p:scale>
        <p:origin x="-194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664E9-5998-3449-ABDC-E1F02396B3E2}" type="datetimeFigureOut">
              <a:rPr lang="ru-RU" smtClean="0"/>
              <a:t>06.12.2016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9A693-D65E-2D4A-82BD-FD665BC38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961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emf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196975"/>
            <a:ext cx="4219769" cy="500856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13522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E4BA3A8-FD9F-B341-B316-CC1FE420184B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B192895-1EBC-534B-9BEA-1C5D862E0A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5460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FFC4D1-F4D2-4841-8D15-632D45A4EA03}" type="datetimeFigureOut">
              <a:rPr lang="ru-RU" smtClean="0"/>
              <a:t>06.12.2016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09166B-9F6E-AA4E-928A-FB22D2BF4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1145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7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nine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4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7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9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365126"/>
            <a:ext cx="8593493" cy="502623"/>
          </a:xfrm>
        </p:spPr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18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8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/>
        </p:nvSpPr>
        <p:spPr>
          <a:xfrm>
            <a:off x="721821" y="1509582"/>
            <a:ext cx="126559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4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509582"/>
            <a:ext cx="79685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1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/>
        </p:nvSpPr>
        <p:spPr>
          <a:xfrm>
            <a:off x="6523003" y="1509582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578756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8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5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5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5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7" y="3061195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/>
        </p:nvSpPr>
        <p:spPr>
          <a:xfrm>
            <a:off x="286916" y="4712866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8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8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8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2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2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6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3165178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 smtClean="0"/>
              <a:t>Edit Title for Manuals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9601"/>
            <a:ext cx="4184754" cy="43259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879601"/>
            <a:ext cx="4219769" cy="4325936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MANUALS SUBTITLE</a:t>
            </a:r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67700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FFC4D1-F4D2-4841-8D15-632D45A4EA03}" type="datetimeFigureOut">
              <a:rPr lang="ru-RU" smtClean="0"/>
              <a:t>06.12.2016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09166B-9F6E-AA4E-928A-FB22D2BF4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9711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2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grpSp>
        <p:nvGrpSpPr>
          <p:cNvPr id="53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54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4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6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3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24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13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3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3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2012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196977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7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21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8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0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811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1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22" y="365129"/>
            <a:ext cx="8593493" cy="502623"/>
          </a:xfrm>
        </p:spPr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2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88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2"/>
            <a:ext cx="2762250" cy="4030749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22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5"/>
            <a:ext cx="1587627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8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5"/>
            <a:ext cx="98496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5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7" y="1509585"/>
            <a:ext cx="1408078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7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52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9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9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9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21" y="3061196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4712868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2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2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6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6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6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90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0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FFC4D1-F4D2-4841-8D15-632D45A4EA03}" type="datetimeFigureOut">
              <a:rPr lang="ru-RU" smtClean="0"/>
              <a:t>06.12.2016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09166B-9F6E-AA4E-928A-FB22D2BF4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97112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FFC4D1-F4D2-4841-8D15-632D45A4EA03}" type="datetimeFigureOut">
              <a:rPr lang="ru-RU" smtClean="0"/>
              <a:t>06.12.2016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09166B-9F6E-AA4E-928A-FB22D2BF4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1145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1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2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grpSp>
        <p:nvGrpSpPr>
          <p:cNvPr id="53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54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4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6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3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24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13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4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763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1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grpSp>
        <p:nvGrpSpPr>
          <p:cNvPr id="52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53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6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9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13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sz="2800" dirty="0">
                <a:solidFill>
                  <a:srgbClr val="BD392F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27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4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6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5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66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7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69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1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122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1" name="Group 130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132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34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36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7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0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16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05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1856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2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auto">
          <a:xfrm>
            <a:off x="0" y="3"/>
            <a:ext cx="5491870" cy="6773332"/>
            <a:chOff x="-2080" y="-2433"/>
            <a:chExt cx="6947" cy="6426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G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COLOR GAMMA</a:t>
            </a:r>
          </a:p>
        </p:txBody>
      </p:sp>
      <p:sp>
        <p:nvSpPr>
          <p:cNvPr id="3" name="Rectangle 2"/>
          <p:cNvSpPr/>
          <p:nvPr/>
        </p:nvSpPr>
        <p:spPr>
          <a:xfrm>
            <a:off x="7505960" y="1726961"/>
            <a:ext cx="712243" cy="4082712"/>
          </a:xfrm>
          <a:prstGeom prst="rect">
            <a:avLst/>
          </a:prstGeom>
          <a:solidFill>
            <a:srgbClr val="426F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0340" y="1726961"/>
            <a:ext cx="712243" cy="4082712"/>
          </a:xfrm>
          <a:prstGeom prst="rect">
            <a:avLst/>
          </a:prstGeom>
          <a:solidFill>
            <a:srgbClr val="3171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72055" y="1726961"/>
            <a:ext cx="712243" cy="4082712"/>
          </a:xfrm>
          <a:prstGeom prst="rect">
            <a:avLst/>
          </a:prstGeom>
          <a:solidFill>
            <a:srgbClr val="1EA1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38150" y="1726961"/>
            <a:ext cx="712243" cy="4082712"/>
          </a:xfrm>
          <a:prstGeom prst="rect">
            <a:avLst/>
          </a:prstGeom>
          <a:solidFill>
            <a:srgbClr val="F29B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04245" y="1726961"/>
            <a:ext cx="712243" cy="4082712"/>
          </a:xfrm>
          <a:prstGeom prst="rect">
            <a:avLst/>
          </a:prstGeom>
          <a:solidFill>
            <a:srgbClr val="BD3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36435" y="1726961"/>
            <a:ext cx="712243" cy="4082712"/>
          </a:xfrm>
          <a:prstGeom prst="rect">
            <a:avLst/>
          </a:prstGeom>
          <a:solidFill>
            <a:srgbClr val="7D9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8204" y="1726961"/>
            <a:ext cx="712243" cy="4082712"/>
          </a:xfrm>
          <a:prstGeom prst="rect">
            <a:avLst/>
          </a:prstGeom>
          <a:solidFill>
            <a:srgbClr val="4454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1179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BD392F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/>
              <a:t>Edit </a:t>
            </a:r>
            <a:r>
              <a:rPr lang="pl-PL" dirty="0" err="1"/>
              <a:t>Title</a:t>
            </a:r>
            <a:r>
              <a:rPr lang="pl-PL" dirty="0"/>
              <a:t>: SUBTITLE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2656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7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err="1"/>
              <a:t>Up</a:t>
            </a:r>
            <a:r>
              <a:rPr lang="pl-PL" dirty="0"/>
              <a:t> to </a:t>
            </a:r>
            <a:r>
              <a:rPr lang="pl-PL" dirty="0" err="1"/>
              <a:t>seven</a:t>
            </a:r>
            <a:r>
              <a:rPr lang="pl-PL" dirty="0"/>
              <a:t> lines of </a:t>
            </a:r>
            <a:r>
              <a:rPr lang="pl-PL" dirty="0" err="1"/>
              <a:t>text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4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91440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THANK</a:t>
            </a:r>
            <a:r>
              <a:rPr lang="en-US" sz="3200" baseline="0" dirty="0">
                <a:solidFill>
                  <a:schemeClr val="accent1"/>
                </a:solidFill>
              </a:rPr>
              <a:t> YOU!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46426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89489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7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9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6" name="Trójkąt równoramienny 8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8" name="Trójkąt równoramienny 10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8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0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content</a:t>
            </a:r>
            <a:endParaRPr lang="pl-PL" dirty="0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0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/>
              <a:t>Full size screen shot.</a:t>
            </a:r>
            <a:br>
              <a:rPr lang="pl-PL"/>
            </a:br>
            <a:r>
              <a:rPr lang="pl-PL"/>
              <a:t>Right click to paste picture if copying from other slide. </a:t>
            </a:r>
            <a:br>
              <a:rPr lang="pl-PL"/>
            </a:br>
            <a:r>
              <a:rPr lang="pl-PL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365126"/>
            <a:ext cx="8593493" cy="502623"/>
          </a:xfrm>
        </p:spPr>
        <p:txBody>
          <a:bodyPr/>
          <a:lstStyle/>
          <a:p>
            <a:r>
              <a:rPr lang="pl-PL" dirty="0"/>
              <a:t>Edit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0"/>
            <a:ext cx="2762250" cy="4030749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8" y="1421028"/>
            <a:ext cx="2762275" cy="531341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721821" y="1509582"/>
            <a:ext cx="123114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COMPLETED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4" y="1421028"/>
            <a:ext cx="2762275" cy="531341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643948" y="1509582"/>
            <a:ext cx="76687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ACTIVE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1" y="1421028"/>
            <a:ext cx="2762275" cy="531341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6523002" y="1509582"/>
            <a:ext cx="113958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UPCOMING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578756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8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  <p:sp>
        <p:nvSpPr>
          <p:cNvPr id="18" name="Prostokąt 10"/>
          <p:cNvSpPr/>
          <p:nvPr userDrawn="1"/>
        </p:nvSpPr>
        <p:spPr>
          <a:xfrm>
            <a:off x="286922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9" name="pole tekstowe 11"/>
          <p:cNvSpPr txBox="1"/>
          <p:nvPr userDrawn="1"/>
        </p:nvSpPr>
        <p:spPr>
          <a:xfrm>
            <a:off x="721821" y="1509585"/>
            <a:ext cx="1587627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0" name="Prostokąt 12"/>
          <p:cNvSpPr/>
          <p:nvPr userDrawn="1"/>
        </p:nvSpPr>
        <p:spPr>
          <a:xfrm>
            <a:off x="3202518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1" name="pole tekstowe 13"/>
          <p:cNvSpPr txBox="1"/>
          <p:nvPr userDrawn="1"/>
        </p:nvSpPr>
        <p:spPr>
          <a:xfrm>
            <a:off x="3643947" y="1509585"/>
            <a:ext cx="98496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2" name="Prostokąt 14"/>
          <p:cNvSpPr/>
          <p:nvPr userDrawn="1"/>
        </p:nvSpPr>
        <p:spPr>
          <a:xfrm>
            <a:off x="6118165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3" name="pole tekstowe 15"/>
          <p:cNvSpPr txBox="1"/>
          <p:nvPr userDrawn="1"/>
        </p:nvSpPr>
        <p:spPr>
          <a:xfrm>
            <a:off x="6523007" y="1509585"/>
            <a:ext cx="1408078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24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7"/>
            <a:ext cx="161912" cy="215883"/>
          </a:xfrm>
          <a:prstGeom prst="rect">
            <a:avLst/>
          </a:prstGeom>
        </p:spPr>
      </p:pic>
      <p:pic>
        <p:nvPicPr>
          <p:cNvPr id="25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52" y="1556141"/>
            <a:ext cx="226223" cy="238499"/>
          </a:xfrm>
          <a:prstGeom prst="rect">
            <a:avLst/>
          </a:prstGeom>
        </p:spPr>
      </p:pic>
      <p:pic>
        <p:nvPicPr>
          <p:cNvPr id="26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5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5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5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7" y="3061195"/>
            <a:ext cx="535785" cy="531341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6" name="Prostokąt 25"/>
          <p:cNvSpPr/>
          <p:nvPr/>
        </p:nvSpPr>
        <p:spPr>
          <a:xfrm>
            <a:off x="286916" y="4712866"/>
            <a:ext cx="535786" cy="531341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8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8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8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2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2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6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3165178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2" name="Prostokąt 10"/>
          <p:cNvSpPr/>
          <p:nvPr userDrawn="1"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3" name="Prostokąt 24"/>
          <p:cNvSpPr/>
          <p:nvPr userDrawn="1"/>
        </p:nvSpPr>
        <p:spPr>
          <a:xfrm>
            <a:off x="286921" y="3061196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4" name="Prostokąt 25"/>
          <p:cNvSpPr/>
          <p:nvPr userDrawn="1"/>
        </p:nvSpPr>
        <p:spPr>
          <a:xfrm>
            <a:off x="286916" y="4712868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pic>
        <p:nvPicPr>
          <p:cNvPr id="33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34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90" y="1556141"/>
            <a:ext cx="226223" cy="238499"/>
          </a:xfrm>
          <a:prstGeom prst="rect">
            <a:avLst/>
          </a:prstGeom>
        </p:spPr>
      </p:pic>
      <p:pic>
        <p:nvPicPr>
          <p:cNvPr id="35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6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26" Type="http://schemas.openxmlformats.org/officeDocument/2006/relationships/slideLayout" Target="../slideLayouts/slideLayout90.xml"/><Relationship Id="rId39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85.xml"/><Relationship Id="rId34" Type="http://schemas.openxmlformats.org/officeDocument/2006/relationships/slideLayout" Target="../slideLayouts/slideLayout98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5" Type="http://schemas.openxmlformats.org/officeDocument/2006/relationships/slideLayout" Target="../slideLayouts/slideLayout89.xml"/><Relationship Id="rId33" Type="http://schemas.openxmlformats.org/officeDocument/2006/relationships/slideLayout" Target="../slideLayouts/slideLayout97.xml"/><Relationship Id="rId38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29" Type="http://schemas.openxmlformats.org/officeDocument/2006/relationships/slideLayout" Target="../slideLayouts/slideLayout93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24" Type="http://schemas.openxmlformats.org/officeDocument/2006/relationships/slideLayout" Target="../slideLayouts/slideLayout88.xml"/><Relationship Id="rId32" Type="http://schemas.openxmlformats.org/officeDocument/2006/relationships/slideLayout" Target="../slideLayouts/slideLayout96.xml"/><Relationship Id="rId37" Type="http://schemas.openxmlformats.org/officeDocument/2006/relationships/slideLayout" Target="../slideLayouts/slideLayout101.xml"/><Relationship Id="rId40" Type="http://schemas.openxmlformats.org/officeDocument/2006/relationships/theme" Target="../theme/theme3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87.xml"/><Relationship Id="rId28" Type="http://schemas.openxmlformats.org/officeDocument/2006/relationships/slideLayout" Target="../slideLayouts/slideLayout92.xml"/><Relationship Id="rId36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31" Type="http://schemas.openxmlformats.org/officeDocument/2006/relationships/slideLayout" Target="../slideLayouts/slideLayout95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86.xml"/><Relationship Id="rId27" Type="http://schemas.openxmlformats.org/officeDocument/2006/relationships/slideLayout" Target="../slideLayouts/slideLayout91.xml"/><Relationship Id="rId30" Type="http://schemas.openxmlformats.org/officeDocument/2006/relationships/slideLayout" Target="../slideLayouts/slideLayout94.xml"/><Relationship Id="rId35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8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26" name="PoleTekstowe 1"/>
          <p:cNvSpPr txBox="1"/>
          <p:nvPr/>
        </p:nvSpPr>
        <p:spPr>
          <a:xfrm>
            <a:off x="286916" y="646553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6783577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5" y="6783577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7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7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763" r:id="rId31"/>
    <p:sldLayoutId id="2147483764" r:id="rId32"/>
    <p:sldLayoutId id="2147483834" r:id="rId33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20" y="365127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20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7" y="652448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6783578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7" y="6783578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8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8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  <p:sldLayoutId id="2147483765" r:id="rId31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noProof="0" dirty="0"/>
              <a:t>Edit Title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8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noProof="0" dirty="0"/>
              <a:t>Click here to enter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PoleTekstowe 1"/>
          <p:cNvSpPr txBox="1"/>
          <p:nvPr/>
        </p:nvSpPr>
        <p:spPr>
          <a:xfrm>
            <a:off x="286917" y="6524486"/>
            <a:ext cx="639162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6783577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5" y="6783577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7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7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Oval 29"/>
          <p:cNvSpPr/>
          <p:nvPr/>
        </p:nvSpPr>
        <p:spPr>
          <a:xfrm>
            <a:off x="8810683" y="50104"/>
            <a:ext cx="291848" cy="389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dirty="0">
              <a:solidFill>
                <a:prstClr val="white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0683" y="50104"/>
            <a:ext cx="291848" cy="3891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68AAC1A9-6820-404F-9E78-0F0008539738}" type="slidenum">
              <a:rPr lang="en-US" sz="12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45" r:id="rId22"/>
    <p:sldLayoutId id="2147483746" r:id="rId23"/>
    <p:sldLayoutId id="2147483747" r:id="rId24"/>
    <p:sldLayoutId id="2147483748" r:id="rId25"/>
    <p:sldLayoutId id="2147483749" r:id="rId26"/>
    <p:sldLayoutId id="2147483750" r:id="rId27"/>
    <p:sldLayoutId id="2147483751" r:id="rId28"/>
    <p:sldLayoutId id="2147483752" r:id="rId29"/>
    <p:sldLayoutId id="2147483753" r:id="rId30"/>
    <p:sldLayoutId id="2147483754" r:id="rId31"/>
    <p:sldLayoutId id="2147483755" r:id="rId32"/>
    <p:sldLayoutId id="2147483756" r:id="rId33"/>
    <p:sldLayoutId id="2147483757" r:id="rId34"/>
    <p:sldLayoutId id="2147483758" r:id="rId35"/>
    <p:sldLayoutId id="2147483759" r:id="rId36"/>
    <p:sldLayoutId id="2147483760" r:id="rId37"/>
    <p:sldLayoutId id="2147483761" r:id="rId38"/>
    <p:sldLayoutId id="2147483762" r:id="rId39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0" i="0" kern="1200" cap="all" baseline="0">
          <a:solidFill>
            <a:srgbClr val="BD392F"/>
          </a:solidFill>
          <a:latin typeface="+mn-lt"/>
          <a:ea typeface="Avenir Next Medium" charset="0"/>
          <a:cs typeface="Avenir Next Medium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Wingdings" panose="05000000000000000000" pitchFamily="2" charset="2"/>
        <a:buChar char="w"/>
        <a:defRPr sz="21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Arial" panose="020B0604020202020204" pitchFamily="34" charset="0"/>
        <a:buChar char="­"/>
        <a:defRPr sz="18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5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Arial" panose="020B0604020202020204" pitchFamily="34" charset="0"/>
        <a:buChar char="­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Angular 2</a:t>
            </a:r>
            <a:endParaRPr lang="ru-RU" sz="4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Http service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5719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http service in </a:t>
            </a:r>
            <a:r>
              <a:rPr lang="en-US" dirty="0" err="1" smtClean="0"/>
              <a:t>ngmodule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5732" y="896519"/>
            <a:ext cx="8093011" cy="5386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HttpModule</a:t>
            </a:r>
            <a:r>
              <a:rPr lang="en-US" dirty="0"/>
              <a:t> is not a core Angular module. It's </a:t>
            </a:r>
            <a:r>
              <a:rPr lang="en-US" dirty="0" err="1"/>
              <a:t>Angular's</a:t>
            </a:r>
            <a:r>
              <a:rPr lang="en-US" dirty="0"/>
              <a:t> optional approach to web access and it exists as a separate add-on module called @angular/http, shipped in a separate script file as part of the Angular </a:t>
            </a:r>
            <a:r>
              <a:rPr lang="en-US" dirty="0" err="1"/>
              <a:t>npm</a:t>
            </a:r>
            <a:r>
              <a:rPr lang="en-US" dirty="0"/>
              <a:t> package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lvl="1"/>
            <a:r>
              <a:rPr lang="en-US" sz="1600" dirty="0">
                <a:solidFill>
                  <a:srgbClr val="000000"/>
                </a:solidFill>
                <a:latin typeface="Menlo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NgModule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520067"/>
                </a:solidFill>
                <a:latin typeface="Menlo"/>
              </a:rPr>
              <a:t>imports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: [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BrowserModule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FormsModule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HttpModule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520067"/>
                </a:solidFill>
                <a:latin typeface="Menlo"/>
              </a:rPr>
              <a:t>declarations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: [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AppComponent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HeroDetailComponent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HeroesComponent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],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520067"/>
                </a:solidFill>
                <a:latin typeface="Menlo"/>
              </a:rPr>
              <a:t>providers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: [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HeroService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],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520067"/>
                </a:solidFill>
                <a:latin typeface="Menlo"/>
              </a:rPr>
              <a:t>bootstrap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: [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AppComponent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]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})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b="1" dirty="0">
                <a:solidFill>
                  <a:srgbClr val="00006D"/>
                </a:solidFill>
                <a:latin typeface="Menlo"/>
              </a:rPr>
              <a:t>export class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AppModule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{ }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918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information from server in component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1933" y="842560"/>
            <a:ext cx="7797800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b="1" dirty="0" err="1">
                <a:solidFill>
                  <a:srgbClr val="660E7A"/>
                </a:solidFill>
              </a:rPr>
              <a:t>heroesUrl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 smtClean="0">
                <a:solidFill>
                  <a:srgbClr val="008000"/>
                </a:solidFill>
              </a:rPr>
              <a:t>'/</a:t>
            </a:r>
            <a:r>
              <a:rPr lang="en-US" b="1" dirty="0">
                <a:solidFill>
                  <a:srgbClr val="008000"/>
                </a:solidFill>
              </a:rPr>
              <a:t>heroes'</a:t>
            </a:r>
            <a:r>
              <a:rPr lang="en-US" dirty="0"/>
              <a:t>;  </a:t>
            </a:r>
            <a:r>
              <a:rPr lang="en-US" i="1" dirty="0">
                <a:solidFill>
                  <a:srgbClr val="808080"/>
                </a:solidFill>
              </a:rPr>
              <a:t>// URL to web </a:t>
            </a:r>
            <a:r>
              <a:rPr lang="en-US" i="1" dirty="0" err="1">
                <a:solidFill>
                  <a:srgbClr val="808080"/>
                </a:solidFill>
              </a:rPr>
              <a:t>api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dirty="0" smtClean="0">
                <a:solidFill>
                  <a:srgbClr val="000080"/>
                </a:solidFill>
              </a:rPr>
              <a:t>constructor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/>
              <a:t>http: Http) {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7A7A43"/>
                </a:solidFill>
              </a:rPr>
              <a:t>getHeroes</a:t>
            </a:r>
            <a:r>
              <a:rPr lang="en-US" dirty="0"/>
              <a:t>(): Promise&lt;Hero[]&gt;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.http.</a:t>
            </a:r>
            <a:r>
              <a:rPr lang="en-US" dirty="0" err="1">
                <a:solidFill>
                  <a:srgbClr val="7A7A43"/>
                </a:solidFill>
              </a:rPr>
              <a:t>get</a:t>
            </a:r>
            <a:r>
              <a:rPr lang="en-US" dirty="0"/>
              <a:t>(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heroesUrl</a:t>
            </a:r>
            <a:r>
              <a:rPr lang="en-US" dirty="0" smtClean="0"/>
              <a:t>).</a:t>
            </a:r>
            <a:r>
              <a:rPr lang="en-US" b="1" dirty="0" err="1">
                <a:solidFill>
                  <a:srgbClr val="660E7A"/>
                </a:solidFill>
              </a:rPr>
              <a:t>toPromise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    .</a:t>
            </a:r>
            <a:r>
              <a:rPr lang="en-US" dirty="0">
                <a:solidFill>
                  <a:srgbClr val="7A7A43"/>
                </a:solidFill>
              </a:rPr>
              <a:t>then</a:t>
            </a:r>
            <a:r>
              <a:rPr lang="en-US" dirty="0"/>
              <a:t>(response =&gt; </a:t>
            </a:r>
            <a:r>
              <a:rPr lang="en-US" dirty="0" err="1"/>
              <a:t>response.</a:t>
            </a:r>
            <a:r>
              <a:rPr lang="en-US" dirty="0" err="1">
                <a:solidFill>
                  <a:srgbClr val="7A7A43"/>
                </a:solidFill>
              </a:rPr>
              <a:t>json</a:t>
            </a:r>
            <a:r>
              <a:rPr lang="en-US" dirty="0" smtClean="0"/>
              <a:t>()</a:t>
            </a:r>
            <a:r>
              <a:rPr lang="en-US" b="1" dirty="0" smtClean="0">
                <a:solidFill>
                  <a:srgbClr val="660E7A"/>
                </a:solidFill>
              </a:rPr>
              <a:t> </a:t>
            </a:r>
            <a:r>
              <a:rPr lang="en-US" dirty="0"/>
              <a:t>as Hero[])</a:t>
            </a:r>
            <a:br>
              <a:rPr lang="en-US" dirty="0"/>
            </a:br>
            <a:r>
              <a:rPr lang="en-US" dirty="0"/>
              <a:t>        .catch(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handleError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b="1" dirty="0" smtClean="0">
                <a:solidFill>
                  <a:srgbClr val="000080"/>
                </a:solidFill>
              </a:rPr>
              <a:t>private </a:t>
            </a:r>
            <a:r>
              <a:rPr lang="en-US" dirty="0" err="1">
                <a:solidFill>
                  <a:srgbClr val="7A7A43"/>
                </a:solidFill>
              </a:rPr>
              <a:t>handleError</a:t>
            </a:r>
            <a:r>
              <a:rPr lang="en-US" dirty="0"/>
              <a:t>(error: </a:t>
            </a:r>
            <a:r>
              <a:rPr lang="en-US" b="1" dirty="0">
                <a:solidFill>
                  <a:srgbClr val="000080"/>
                </a:solidFill>
              </a:rPr>
              <a:t>any</a:t>
            </a:r>
            <a:r>
              <a:rPr lang="en-US" dirty="0"/>
              <a:t>): Promise&lt;</a:t>
            </a:r>
            <a:r>
              <a:rPr lang="en-US" b="1" dirty="0">
                <a:solidFill>
                  <a:srgbClr val="000080"/>
                </a:solidFill>
              </a:rPr>
              <a:t>any</a:t>
            </a:r>
            <a:r>
              <a:rPr lang="en-US" dirty="0"/>
              <a:t>&gt; {</a:t>
            </a:r>
            <a:br>
              <a:rPr lang="en-US" dirty="0"/>
            </a:br>
            <a:r>
              <a:rPr lang="en-US" i="1" dirty="0" smtClean="0">
                <a:solidFill>
                  <a:srgbClr val="80808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i="1" dirty="0" err="1">
                <a:solidFill>
                  <a:srgbClr val="660E7A"/>
                </a:solidFill>
              </a:rPr>
              <a:t>Promise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reject</a:t>
            </a:r>
            <a:r>
              <a:rPr lang="en-US" dirty="0"/>
              <a:t>(</a:t>
            </a:r>
            <a:r>
              <a:rPr lang="en-US" dirty="0" err="1"/>
              <a:t>error.</a:t>
            </a:r>
            <a:r>
              <a:rPr lang="en-US" b="1" dirty="0" err="1">
                <a:solidFill>
                  <a:srgbClr val="660E7A"/>
                </a:solidFill>
              </a:rPr>
              <a:t>message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|| error);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dirty="0" smtClean="0"/>
              <a:t>Angular </a:t>
            </a:r>
            <a:r>
              <a:rPr lang="en-US" dirty="0" err="1"/>
              <a:t>http.get</a:t>
            </a:r>
            <a:r>
              <a:rPr lang="en-US" dirty="0"/>
              <a:t> returns an </a:t>
            </a:r>
            <a:r>
              <a:rPr lang="en-US" dirty="0" err="1"/>
              <a:t>RxJS</a:t>
            </a:r>
            <a:r>
              <a:rPr lang="en-US" dirty="0"/>
              <a:t> Observable. </a:t>
            </a:r>
            <a:r>
              <a:rPr lang="en-US" dirty="0" smtClean="0"/>
              <a:t>We use </a:t>
            </a:r>
            <a:r>
              <a:rPr lang="en-US" dirty="0" err="1" smtClean="0"/>
              <a:t>toPromise</a:t>
            </a:r>
            <a:r>
              <a:rPr lang="en-US" dirty="0" smtClean="0"/>
              <a:t>() to get promise.</a:t>
            </a:r>
          </a:p>
          <a:p>
            <a:r>
              <a:rPr lang="en-US" b="1" dirty="0">
                <a:solidFill>
                  <a:srgbClr val="660E7A"/>
                </a:solidFill>
              </a:rPr>
              <a:t/>
            </a:r>
            <a:br>
              <a:rPr lang="en-US" b="1" dirty="0">
                <a:solidFill>
                  <a:srgbClr val="660E7A"/>
                </a:solidFill>
              </a:rPr>
            </a:br>
            <a:r>
              <a:rPr lang="en-US" b="1" dirty="0" smtClean="0">
                <a:solidFill>
                  <a:srgbClr val="660E7A"/>
                </a:solidFill>
              </a:rPr>
              <a:t>heroes</a:t>
            </a:r>
            <a:r>
              <a:rPr lang="en-US" dirty="0"/>
              <a:t>: Hero[];</a:t>
            </a:r>
            <a:br>
              <a:rPr lang="en-US" dirty="0"/>
            </a:br>
            <a:r>
              <a:rPr lang="en-US" dirty="0" err="1">
                <a:solidFill>
                  <a:srgbClr val="7A7A43"/>
                </a:solidFill>
              </a:rPr>
              <a:t>ngOnInit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getHeroes</a:t>
            </a:r>
            <a:r>
              <a:rPr lang="en-US" dirty="0"/>
              <a:t>().</a:t>
            </a:r>
            <a:r>
              <a:rPr lang="en-US" dirty="0">
                <a:solidFill>
                  <a:srgbClr val="7A7A43"/>
                </a:solidFill>
              </a:rPr>
              <a:t>then</a:t>
            </a:r>
            <a:r>
              <a:rPr lang="en-US" dirty="0"/>
              <a:t>(heroes=&gt;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heroes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heroes);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template: `</a:t>
            </a:r>
            <a:r>
              <a:rPr lang="en-US" dirty="0" smtClean="0">
                <a:cs typeface="Calibri"/>
              </a:rPr>
              <a:t>&lt;</a:t>
            </a:r>
            <a:r>
              <a:rPr lang="en-US" b="1" dirty="0" err="1">
                <a:solidFill>
                  <a:srgbClr val="000080"/>
                </a:solidFill>
                <a:cs typeface="Calibri"/>
              </a:rPr>
              <a:t>ul</a:t>
            </a:r>
            <a:r>
              <a:rPr lang="en-US" dirty="0" smtClean="0">
                <a:cs typeface="Calibri"/>
              </a:rPr>
              <a:t>&gt;&lt;</a:t>
            </a:r>
            <a:r>
              <a:rPr lang="en-US" b="1" dirty="0">
                <a:solidFill>
                  <a:srgbClr val="000080"/>
                </a:solidFill>
                <a:cs typeface="Calibri"/>
              </a:rPr>
              <a:t>li </a:t>
            </a:r>
            <a:r>
              <a:rPr lang="en-US" b="1" dirty="0">
                <a:solidFill>
                  <a:srgbClr val="0000FF"/>
                </a:solidFill>
                <a:cs typeface="Calibri"/>
              </a:rPr>
              <a:t>*</a:t>
            </a:r>
            <a:r>
              <a:rPr lang="en-US" b="1" dirty="0" err="1">
                <a:solidFill>
                  <a:srgbClr val="0000FF"/>
                </a:solidFill>
                <a:cs typeface="Calibri"/>
              </a:rPr>
              <a:t>ngFor</a:t>
            </a:r>
            <a:r>
              <a:rPr lang="en-US" b="1" dirty="0">
                <a:solidFill>
                  <a:srgbClr val="0000FF"/>
                </a:solidFill>
                <a:cs typeface="Calibri"/>
              </a:rPr>
              <a:t>=</a:t>
            </a:r>
            <a:r>
              <a:rPr lang="en-US" b="1" dirty="0">
                <a:solidFill>
                  <a:srgbClr val="008000"/>
                </a:solidFill>
                <a:cs typeface="Calibri"/>
              </a:rPr>
              <a:t>"let hero of </a:t>
            </a:r>
            <a:r>
              <a:rPr lang="en-US" b="1" dirty="0" smtClean="0">
                <a:solidFill>
                  <a:srgbClr val="660E7A"/>
                </a:solidFill>
                <a:cs typeface="Calibri"/>
              </a:rPr>
              <a:t>heroes</a:t>
            </a:r>
            <a:r>
              <a:rPr lang="en-US" b="1" dirty="0" smtClean="0">
                <a:solidFill>
                  <a:srgbClr val="008000"/>
                </a:solidFill>
                <a:cs typeface="Calibri"/>
              </a:rPr>
              <a:t>”</a:t>
            </a:r>
            <a:r>
              <a:rPr lang="en-US" dirty="0" smtClean="0">
                <a:cs typeface="Calibri"/>
              </a:rPr>
              <a:t>&gt;{</a:t>
            </a:r>
            <a:r>
              <a:rPr lang="en-US" dirty="0">
                <a:cs typeface="Calibri"/>
              </a:rPr>
              <a:t>{</a:t>
            </a:r>
            <a:r>
              <a:rPr lang="en-US" b="1" dirty="0" err="1">
                <a:solidFill>
                  <a:srgbClr val="660E7A"/>
                </a:solidFill>
                <a:cs typeface="Calibri"/>
              </a:rPr>
              <a:t>hero</a:t>
            </a:r>
            <a:r>
              <a:rPr lang="en-US" dirty="0" err="1">
                <a:cs typeface="Calibri"/>
              </a:rPr>
              <a:t>.</a:t>
            </a:r>
            <a:r>
              <a:rPr lang="en-US" b="1" dirty="0" err="1">
                <a:solidFill>
                  <a:srgbClr val="660E7A"/>
                </a:solidFill>
                <a:cs typeface="Calibri"/>
              </a:rPr>
              <a:t>name</a:t>
            </a:r>
            <a:r>
              <a:rPr lang="en-US" dirty="0">
                <a:cs typeface="Calibri"/>
              </a:rPr>
              <a:t>}</a:t>
            </a:r>
            <a:r>
              <a:rPr lang="en-US" dirty="0" smtClean="0">
                <a:cs typeface="Calibri"/>
              </a:rPr>
              <a:t>}&lt;</a:t>
            </a:r>
            <a:r>
              <a:rPr lang="en-US" dirty="0">
                <a:cs typeface="Calibri"/>
              </a:rPr>
              <a:t>/</a:t>
            </a:r>
            <a:r>
              <a:rPr lang="en-US" b="1" dirty="0">
                <a:solidFill>
                  <a:srgbClr val="000080"/>
                </a:solidFill>
                <a:cs typeface="Calibri"/>
              </a:rPr>
              <a:t>li</a:t>
            </a:r>
            <a:r>
              <a:rPr lang="en-US" dirty="0" smtClean="0">
                <a:cs typeface="Calibri"/>
              </a:rPr>
              <a:t>&gt;&lt;</a:t>
            </a:r>
            <a:r>
              <a:rPr lang="en-US" dirty="0">
                <a:cs typeface="Calibri"/>
              </a:rPr>
              <a:t>/</a:t>
            </a:r>
            <a:r>
              <a:rPr lang="en-US" b="1" dirty="0" err="1">
                <a:solidFill>
                  <a:srgbClr val="000080"/>
                </a:solidFill>
                <a:cs typeface="Calibri"/>
              </a:rPr>
              <a:t>ul</a:t>
            </a:r>
            <a:r>
              <a:rPr lang="en-US" dirty="0" smtClean="0">
                <a:cs typeface="Calibri"/>
              </a:rPr>
              <a:t>&gt;`</a:t>
            </a:r>
            <a:r>
              <a:rPr lang="en-US" dirty="0">
                <a:cs typeface="Calibri"/>
              </a:rPr>
              <a:t/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28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Retrieve value by id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9666" y="993339"/>
            <a:ext cx="8271934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A7A43"/>
                </a:solidFill>
              </a:rPr>
              <a:t>getHero</a:t>
            </a:r>
            <a:r>
              <a:rPr lang="en-US" dirty="0"/>
              <a:t>(id: </a:t>
            </a:r>
            <a:r>
              <a:rPr lang="en-US" b="1" dirty="0">
                <a:solidFill>
                  <a:srgbClr val="000080"/>
                </a:solidFill>
              </a:rPr>
              <a:t>number</a:t>
            </a:r>
            <a:r>
              <a:rPr lang="en-US" dirty="0"/>
              <a:t>): Promise&lt;Hero&gt;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const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458383"/>
                </a:solidFill>
              </a:rPr>
              <a:t>url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 smtClean="0">
                <a:solidFill>
                  <a:srgbClr val="008000"/>
                </a:solidFill>
              </a:rPr>
              <a:t>`</a:t>
            </a:r>
            <a:r>
              <a:rPr lang="en-US" dirty="0" smtClean="0"/>
              <a:t>$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heroesUrl</a:t>
            </a:r>
            <a:r>
              <a:rPr lang="en-US" dirty="0"/>
              <a:t>}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dirty="0"/>
              <a:t>${id}</a:t>
            </a:r>
            <a:r>
              <a:rPr lang="en-US" b="1" dirty="0">
                <a:solidFill>
                  <a:srgbClr val="008000"/>
                </a:solidFill>
              </a:rPr>
              <a:t>`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.http.</a:t>
            </a:r>
            <a:r>
              <a:rPr lang="en-US" dirty="0" err="1">
                <a:solidFill>
                  <a:srgbClr val="7A7A43"/>
                </a:solidFill>
              </a:rPr>
              <a:t>get</a:t>
            </a:r>
            <a:r>
              <a:rPr lang="en-US" dirty="0"/>
              <a:t>(</a:t>
            </a:r>
            <a:r>
              <a:rPr lang="en-US" dirty="0" err="1">
                <a:solidFill>
                  <a:srgbClr val="458383"/>
                </a:solidFill>
              </a:rPr>
              <a:t>url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.</a:t>
            </a:r>
            <a:r>
              <a:rPr lang="en-US" b="1" dirty="0" err="1">
                <a:solidFill>
                  <a:srgbClr val="660E7A"/>
                </a:solidFill>
              </a:rPr>
              <a:t>toPromise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    .</a:t>
            </a:r>
            <a:r>
              <a:rPr lang="en-US" dirty="0">
                <a:solidFill>
                  <a:srgbClr val="7A7A43"/>
                </a:solidFill>
              </a:rPr>
              <a:t>then</a:t>
            </a:r>
            <a:r>
              <a:rPr lang="en-US" dirty="0"/>
              <a:t>(response =&gt; </a:t>
            </a:r>
            <a:r>
              <a:rPr lang="en-US" dirty="0" err="1"/>
              <a:t>response.</a:t>
            </a:r>
            <a:r>
              <a:rPr lang="en-US" dirty="0" err="1">
                <a:solidFill>
                  <a:srgbClr val="7A7A43"/>
                </a:solidFill>
              </a:rPr>
              <a:t>json</a:t>
            </a:r>
            <a:r>
              <a:rPr lang="en-US" dirty="0" smtClean="0"/>
              <a:t>()</a:t>
            </a:r>
            <a:r>
              <a:rPr lang="en-US" b="1" dirty="0" smtClean="0">
                <a:solidFill>
                  <a:srgbClr val="660E7A"/>
                </a:solidFill>
              </a:rPr>
              <a:t> </a:t>
            </a:r>
            <a:r>
              <a:rPr lang="en-US" dirty="0"/>
              <a:t>as Hero)</a:t>
            </a:r>
            <a:br>
              <a:rPr lang="en-US" dirty="0"/>
            </a:br>
            <a:r>
              <a:rPr lang="en-US" dirty="0"/>
              <a:t>        .catch(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handleError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 smtClean="0">
              <a:latin typeface="Calibri"/>
              <a:cs typeface="Calibri"/>
            </a:endParaRPr>
          </a:p>
          <a:p>
            <a:r>
              <a:rPr lang="en-US" dirty="0" err="1">
                <a:solidFill>
                  <a:srgbClr val="000000"/>
                </a:solidFill>
                <a:latin typeface="Calibri"/>
                <a:cs typeface="Calibri"/>
              </a:rPr>
              <a:t>selectedHero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: Hero;</a:t>
            </a:r>
            <a:br>
              <a:rPr lang="en-US" dirty="0">
                <a:solidFill>
                  <a:srgbClr val="000000"/>
                </a:solidFill>
                <a:latin typeface="Calibri"/>
                <a:cs typeface="Calibri"/>
              </a:rPr>
            </a:br>
            <a:endParaRPr lang="en-US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dirty="0" err="1" smtClean="0">
                <a:solidFill>
                  <a:srgbClr val="676834"/>
                </a:solidFill>
                <a:latin typeface="Calibri"/>
                <a:cs typeface="Calibri"/>
              </a:rPr>
              <a:t>openHero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/>
                <a:cs typeface="Calibri"/>
              </a:rPr>
              <a:t>id:</a:t>
            </a:r>
            <a:r>
              <a:rPr lang="en-US" b="1" dirty="0" err="1">
                <a:solidFill>
                  <a:srgbClr val="00006D"/>
                </a:solidFill>
                <a:latin typeface="Calibri"/>
                <a:cs typeface="Calibri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   </a:t>
            </a:r>
            <a:r>
              <a:rPr lang="en-US" b="1" dirty="0" err="1">
                <a:solidFill>
                  <a:srgbClr val="00006D"/>
                </a:solidFill>
                <a:latin typeface="Calibri"/>
                <a:cs typeface="Calibri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r>
              <a:rPr lang="en-US" dirty="0" err="1">
                <a:solidFill>
                  <a:srgbClr val="676834"/>
                </a:solidFill>
                <a:latin typeface="Calibri"/>
                <a:cs typeface="Calibri"/>
              </a:rPr>
              <a:t>getHero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(id).</a:t>
            </a:r>
            <a:r>
              <a:rPr lang="en-US" dirty="0">
                <a:solidFill>
                  <a:srgbClr val="676834"/>
                </a:solidFill>
                <a:latin typeface="Calibri"/>
                <a:cs typeface="Calibri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(hero=&gt;</a:t>
            </a:r>
            <a:r>
              <a:rPr lang="en-US" b="1" dirty="0" err="1" smtClean="0">
                <a:solidFill>
                  <a:srgbClr val="00006D"/>
                </a:solidFill>
                <a:latin typeface="Calibri"/>
                <a:cs typeface="Calibri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.selectedHero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= hero);</a:t>
            </a:r>
            <a:br>
              <a:rPr lang="en-US" dirty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Template will look this way: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&lt;</a:t>
            </a:r>
            <a:r>
              <a:rPr lang="en-US" b="1" dirty="0" err="1">
                <a:solidFill>
                  <a:srgbClr val="000080"/>
                </a:solidFill>
                <a:latin typeface="Calibri"/>
                <a:cs typeface="Calibri"/>
              </a:rPr>
              <a:t>ul</a:t>
            </a:r>
            <a:r>
              <a:rPr lang="en-US" dirty="0">
                <a:latin typeface="Calibri"/>
                <a:cs typeface="Calibri"/>
              </a:rPr>
              <a:t>&gt;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/>
                <a:cs typeface="Calibri"/>
              </a:rPr>
              <a:t>li </a:t>
            </a:r>
            <a:r>
              <a:rPr lang="en-US" b="1" dirty="0">
                <a:solidFill>
                  <a:srgbClr val="0000FF"/>
                </a:solidFill>
                <a:latin typeface="Calibri"/>
                <a:cs typeface="Calibri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alibri"/>
                <a:cs typeface="Calibri"/>
              </a:rPr>
              <a:t>ngFor</a:t>
            </a:r>
            <a:r>
              <a:rPr lang="en-US" b="1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/>
                <a:cs typeface="Calibri"/>
              </a:rPr>
              <a:t>"let hero of </a:t>
            </a:r>
            <a:r>
              <a:rPr lang="en-US" b="1" dirty="0">
                <a:solidFill>
                  <a:srgbClr val="660E7A"/>
                </a:solidFill>
                <a:latin typeface="Calibri"/>
                <a:cs typeface="Calibri"/>
              </a:rPr>
              <a:t>heroes</a:t>
            </a:r>
            <a:r>
              <a:rPr lang="en-US" b="1" dirty="0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lang="en-US" dirty="0">
                <a:latin typeface="Calibri"/>
                <a:cs typeface="Calibri"/>
              </a:rPr>
              <a:t>&gt;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        &lt;</a:t>
            </a:r>
            <a:r>
              <a:rPr lang="en-US" b="1" dirty="0">
                <a:solidFill>
                  <a:srgbClr val="000080"/>
                </a:solidFill>
                <a:latin typeface="Calibri"/>
                <a:cs typeface="Calibri"/>
              </a:rPr>
              <a:t>a </a:t>
            </a:r>
            <a:r>
              <a:rPr lang="en-US" b="1" dirty="0">
                <a:solidFill>
                  <a:srgbClr val="0000FF"/>
                </a:solidFill>
                <a:latin typeface="Calibri"/>
                <a:cs typeface="Calibri"/>
              </a:rPr>
              <a:t>(click)=</a:t>
            </a:r>
            <a:r>
              <a:rPr lang="en-US" b="1" dirty="0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/>
                <a:cs typeface="Calibri"/>
              </a:rPr>
              <a:t>openHero</a:t>
            </a:r>
            <a:r>
              <a:rPr lang="en-US" b="1" dirty="0" smtClean="0">
                <a:solidFill>
                  <a:srgbClr val="008000"/>
                </a:solidFill>
                <a:latin typeface="Calibri"/>
                <a:cs typeface="Calibri"/>
              </a:rPr>
              <a:t>(</a:t>
            </a:r>
            <a:r>
              <a:rPr lang="en-US" b="1" dirty="0" err="1" smtClean="0">
                <a:solidFill>
                  <a:srgbClr val="660E7A"/>
                </a:solidFill>
                <a:latin typeface="Calibri"/>
                <a:cs typeface="Calibri"/>
              </a:rPr>
              <a:t>hero</a:t>
            </a:r>
            <a:r>
              <a:rPr lang="en-US" b="1" dirty="0" err="1" smtClean="0">
                <a:solidFill>
                  <a:srgbClr val="008000"/>
                </a:solidFill>
                <a:latin typeface="Calibri"/>
                <a:cs typeface="Calibri"/>
              </a:rPr>
              <a:t>.</a:t>
            </a:r>
            <a:r>
              <a:rPr lang="en-US" b="1" dirty="0" err="1" smtClean="0">
                <a:solidFill>
                  <a:srgbClr val="660E7A"/>
                </a:solidFill>
                <a:latin typeface="Calibri"/>
                <a:cs typeface="Calibri"/>
              </a:rPr>
              <a:t>id</a:t>
            </a:r>
            <a:r>
              <a:rPr lang="en-US" b="1" dirty="0" smtClean="0">
                <a:solidFill>
                  <a:srgbClr val="008000"/>
                </a:solidFill>
                <a:latin typeface="Calibri"/>
                <a:cs typeface="Calibri"/>
              </a:rPr>
              <a:t>)</a:t>
            </a:r>
            <a:r>
              <a:rPr lang="en-US" b="1" dirty="0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lang="en-US" dirty="0">
                <a:latin typeface="Calibri"/>
                <a:cs typeface="Calibri"/>
              </a:rPr>
              <a:t>&gt;open Hero </a:t>
            </a:r>
            <a:r>
              <a:rPr lang="en-US" dirty="0" smtClean="0">
                <a:latin typeface="Calibri"/>
                <a:cs typeface="Calibri"/>
              </a:rPr>
              <a:t>{</a:t>
            </a:r>
            <a:r>
              <a:rPr lang="en-US" dirty="0">
                <a:latin typeface="Calibri"/>
                <a:cs typeface="Calibri"/>
              </a:rPr>
              <a:t>{</a:t>
            </a:r>
            <a:r>
              <a:rPr lang="en-US" b="1" dirty="0" err="1">
                <a:solidFill>
                  <a:srgbClr val="660E7A"/>
                </a:solidFill>
                <a:latin typeface="Calibri"/>
                <a:cs typeface="Calibri"/>
              </a:rPr>
              <a:t>hero</a:t>
            </a:r>
            <a:r>
              <a:rPr lang="en-US" dirty="0" err="1">
                <a:latin typeface="Calibri"/>
                <a:cs typeface="Calibri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/>
                <a:cs typeface="Calibri"/>
              </a:rPr>
              <a:t>name</a:t>
            </a:r>
            <a:r>
              <a:rPr lang="en-US" dirty="0">
                <a:latin typeface="Calibri"/>
                <a:cs typeface="Calibri"/>
              </a:rPr>
              <a:t>}} </a:t>
            </a:r>
            <a:r>
              <a:rPr lang="en-US" dirty="0" smtClean="0">
                <a:latin typeface="Calibri"/>
                <a:cs typeface="Calibri"/>
              </a:rPr>
              <a:t>&lt;</a:t>
            </a:r>
            <a:r>
              <a:rPr lang="en-US" dirty="0">
                <a:latin typeface="Calibri"/>
                <a:cs typeface="Calibri"/>
              </a:rPr>
              <a:t>/</a:t>
            </a:r>
            <a:r>
              <a:rPr lang="en-US" b="1" dirty="0">
                <a:solidFill>
                  <a:srgbClr val="000080"/>
                </a:solidFill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&gt;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    &lt;/</a:t>
            </a:r>
            <a:r>
              <a:rPr lang="en-US" b="1" dirty="0">
                <a:solidFill>
                  <a:srgbClr val="000080"/>
                </a:solidFill>
                <a:latin typeface="Calibri"/>
                <a:cs typeface="Calibri"/>
              </a:rPr>
              <a:t>li</a:t>
            </a:r>
            <a:r>
              <a:rPr lang="en-US" dirty="0">
                <a:latin typeface="Calibri"/>
                <a:cs typeface="Calibri"/>
              </a:rPr>
              <a:t>&gt;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&lt;/</a:t>
            </a:r>
            <a:r>
              <a:rPr lang="en-US" b="1" dirty="0" err="1">
                <a:solidFill>
                  <a:srgbClr val="000080"/>
                </a:solidFill>
                <a:latin typeface="Calibri"/>
                <a:cs typeface="Calibri"/>
              </a:rPr>
              <a:t>ul</a:t>
            </a:r>
            <a:r>
              <a:rPr lang="en-US" dirty="0">
                <a:latin typeface="Calibri"/>
                <a:cs typeface="Calibri"/>
              </a:rPr>
              <a:t>&gt;</a:t>
            </a:r>
            <a:br>
              <a:rPr lang="en-US" dirty="0">
                <a:latin typeface="Calibri"/>
                <a:cs typeface="Calibri"/>
              </a:rPr>
            </a:br>
            <a:endParaRPr lang="en-US" dirty="0" smtClean="0">
              <a:latin typeface="Calibri"/>
              <a:cs typeface="Calibri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00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object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4066" y="1021772"/>
            <a:ext cx="8703734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label</a:t>
            </a:r>
            <a:r>
              <a:rPr lang="en-US" dirty="0"/>
              <a:t>&gt;Hero name:&lt;/</a:t>
            </a:r>
            <a:r>
              <a:rPr lang="en-US" b="1" dirty="0">
                <a:solidFill>
                  <a:srgbClr val="000080"/>
                </a:solidFill>
              </a:rPr>
              <a:t>label</a:t>
            </a:r>
            <a:r>
              <a:rPr lang="en-US" dirty="0"/>
              <a:t>&gt; &lt;</a:t>
            </a:r>
            <a:r>
              <a:rPr lang="en-US" b="1" dirty="0">
                <a:solidFill>
                  <a:srgbClr val="000080"/>
                </a:solidFill>
              </a:rPr>
              <a:t>input </a:t>
            </a:r>
            <a:r>
              <a:rPr lang="en-US" b="1" dirty="0">
                <a:solidFill>
                  <a:srgbClr val="0000FF"/>
                </a:solidFill>
              </a:rPr>
              <a:t>#</a:t>
            </a:r>
            <a:r>
              <a:rPr lang="en-US" b="1" dirty="0" err="1">
                <a:solidFill>
                  <a:srgbClr val="0000FF"/>
                </a:solidFill>
              </a:rPr>
              <a:t>heroName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button </a:t>
            </a:r>
            <a:r>
              <a:rPr lang="en-US" b="1" dirty="0">
                <a:solidFill>
                  <a:srgbClr val="0000FF"/>
                </a:solidFill>
              </a:rPr>
              <a:t>(click)=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>
                <a:solidFill>
                  <a:srgbClr val="7A7A43"/>
                </a:solidFill>
              </a:rPr>
              <a:t>add</a:t>
            </a:r>
            <a:r>
              <a:rPr lang="en-US" b="1" dirty="0">
                <a:solidFill>
                  <a:srgbClr val="008000"/>
                </a:solidFill>
              </a:rPr>
              <a:t>(</a:t>
            </a:r>
            <a:r>
              <a:rPr lang="en-US" b="1" i="1" dirty="0" err="1">
                <a:solidFill>
                  <a:srgbClr val="660E7A"/>
                </a:solidFill>
              </a:rPr>
              <a:t>heroName</a:t>
            </a:r>
            <a:r>
              <a:rPr lang="en-US" b="1" dirty="0" err="1">
                <a:solidFill>
                  <a:srgbClr val="008000"/>
                </a:solidFill>
              </a:rPr>
              <a:t>.value</a:t>
            </a:r>
            <a:r>
              <a:rPr lang="en-US" b="1" dirty="0">
                <a:solidFill>
                  <a:srgbClr val="008000"/>
                </a:solidFill>
              </a:rPr>
              <a:t>); </a:t>
            </a:r>
            <a:r>
              <a:rPr lang="en-US" b="1" i="1" dirty="0" err="1">
                <a:solidFill>
                  <a:srgbClr val="660E7A"/>
                </a:solidFill>
              </a:rPr>
              <a:t>heroName</a:t>
            </a:r>
            <a:r>
              <a:rPr lang="en-US" b="1" dirty="0" err="1">
                <a:solidFill>
                  <a:srgbClr val="008000"/>
                </a:solidFill>
              </a:rPr>
              <a:t>.value</a:t>
            </a:r>
            <a:r>
              <a:rPr lang="en-US" b="1" dirty="0">
                <a:solidFill>
                  <a:srgbClr val="008000"/>
                </a:solidFill>
              </a:rPr>
              <a:t>=''"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Add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b="1" dirty="0">
                <a:solidFill>
                  <a:srgbClr val="000080"/>
                </a:solidFill>
              </a:rPr>
              <a:t>button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7A7A43"/>
                </a:solidFill>
              </a:rPr>
              <a:t>add</a:t>
            </a:r>
            <a:r>
              <a:rPr lang="en-US" dirty="0"/>
              <a:t>(name: </a:t>
            </a:r>
            <a:r>
              <a:rPr lang="en-US" b="1" dirty="0">
                <a:solidFill>
                  <a:srgbClr val="000080"/>
                </a:solidFill>
              </a:rPr>
              <a:t>string</a:t>
            </a:r>
            <a:r>
              <a:rPr lang="en-US" dirty="0"/>
              <a:t>): </a:t>
            </a:r>
            <a:r>
              <a:rPr lang="en-US" b="1" dirty="0">
                <a:solidFill>
                  <a:srgbClr val="000080"/>
                </a:solidFill>
              </a:rPr>
              <a:t>void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name = </a:t>
            </a:r>
            <a:r>
              <a:rPr lang="en-US" dirty="0" err="1"/>
              <a:t>name.</a:t>
            </a:r>
            <a:r>
              <a:rPr lang="en-US" dirty="0" err="1">
                <a:solidFill>
                  <a:srgbClr val="7A7A43"/>
                </a:solidFill>
              </a:rPr>
              <a:t>trim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if </a:t>
            </a:r>
            <a:r>
              <a:rPr lang="en-US" dirty="0"/>
              <a:t>(!name) { </a:t>
            </a:r>
            <a:r>
              <a:rPr lang="en-US" b="1" dirty="0">
                <a:solidFill>
                  <a:srgbClr val="000080"/>
                </a:solidFill>
              </a:rPr>
              <a:t>return</a:t>
            </a:r>
            <a:r>
              <a:rPr lang="en-US" dirty="0"/>
              <a:t>; }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.saveHero</a:t>
            </a:r>
            <a:r>
              <a:rPr lang="en-US" dirty="0"/>
              <a:t>(name</a:t>
            </a:r>
            <a:r>
              <a:rPr lang="en-US" dirty="0" smtClean="0"/>
              <a:t>).</a:t>
            </a:r>
            <a:r>
              <a:rPr lang="en-US" dirty="0"/>
              <a:t>then(hero =&gt;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heroes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push</a:t>
            </a:r>
            <a:r>
              <a:rPr lang="en-US" dirty="0"/>
              <a:t>(hero)</a:t>
            </a:r>
            <a:r>
              <a:rPr lang="en-US" dirty="0" smtClean="0"/>
              <a:t>; </a:t>
            </a:r>
            <a:r>
              <a:rPr lang="en-US" b="1" dirty="0" err="1" smtClean="0">
                <a:solidFill>
                  <a:srgbClr val="000080"/>
                </a:solidFill>
              </a:rPr>
              <a:t>this</a:t>
            </a:r>
            <a:r>
              <a:rPr lang="en-US" dirty="0" err="1" smtClean="0"/>
              <a:t>.selectedHero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000080"/>
                </a:solidFill>
              </a:rPr>
              <a:t>null</a:t>
            </a:r>
            <a:r>
              <a:rPr lang="en-US" dirty="0" smtClean="0"/>
              <a:t>; }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 err="1"/>
              <a:t>saveHero</a:t>
            </a:r>
            <a:r>
              <a:rPr lang="en-US" dirty="0"/>
              <a:t>(name: </a:t>
            </a:r>
            <a:r>
              <a:rPr lang="en-US" b="1" dirty="0">
                <a:solidFill>
                  <a:srgbClr val="000080"/>
                </a:solidFill>
              </a:rPr>
              <a:t>string</a:t>
            </a:r>
            <a:r>
              <a:rPr lang="en-US" dirty="0"/>
              <a:t>): Promise&lt;Hero&gt;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.http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.</a:t>
            </a:r>
            <a:r>
              <a:rPr lang="en-US" dirty="0">
                <a:solidFill>
                  <a:srgbClr val="7A7A43"/>
                </a:solidFill>
              </a:rPr>
              <a:t>post</a:t>
            </a:r>
            <a:r>
              <a:rPr lang="en-US" dirty="0"/>
              <a:t>(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heroesUrl</a:t>
            </a:r>
            <a:r>
              <a:rPr lang="en-US" dirty="0"/>
              <a:t>, </a:t>
            </a:r>
            <a:r>
              <a:rPr lang="en-US" dirty="0" smtClean="0"/>
              <a:t>{</a:t>
            </a:r>
            <a:r>
              <a:rPr lang="en-US" b="1" dirty="0">
                <a:solidFill>
                  <a:srgbClr val="660E7A"/>
                </a:solidFill>
              </a:rPr>
              <a:t>name</a:t>
            </a:r>
            <a:r>
              <a:rPr lang="en-US" dirty="0"/>
              <a:t>: name</a:t>
            </a:r>
            <a:r>
              <a:rPr lang="en-US" dirty="0" smtClean="0"/>
              <a:t>}).</a:t>
            </a:r>
            <a:r>
              <a:rPr lang="en-US" dirty="0" err="1"/>
              <a:t>toPromise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    .then(res =&gt; </a:t>
            </a:r>
            <a:r>
              <a:rPr lang="en-US" dirty="0" err="1"/>
              <a:t>res.</a:t>
            </a:r>
            <a:r>
              <a:rPr lang="en-US" dirty="0" err="1">
                <a:solidFill>
                  <a:srgbClr val="7A7A43"/>
                </a:solidFill>
              </a:rPr>
              <a:t>json</a:t>
            </a:r>
            <a:r>
              <a:rPr lang="en-US" dirty="0" smtClean="0"/>
              <a:t>())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.catch(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handleError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776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833644" y="3121448"/>
            <a:ext cx="7470096" cy="1719533"/>
          </a:xfrm>
        </p:spPr>
        <p:txBody>
          <a:bodyPr/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and have a great Angular 2</a:t>
            </a:r>
            <a:br>
              <a:rPr lang="en-US" dirty="0" smtClean="0"/>
            </a:br>
            <a:r>
              <a:rPr lang="en-US" dirty="0" smtClean="0"/>
              <a:t>experience!</a:t>
            </a:r>
            <a:endParaRPr lang="ru-RU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469928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82874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uxoft-template-v3.4" id="{F0BBB28C-EED3-4C9E-AC46-0A2469816214}" vid="{37383A5C-C4E3-4CA0-9820-12933A0EA401}"/>
    </a:ext>
  </a:extLst>
</a:theme>
</file>

<file path=ppt/theme/theme2.xml><?xml version="1.0" encoding="utf-8"?>
<a:theme xmlns:a="http://schemas.openxmlformats.org/drawingml/2006/main" name="powerpoint-template-luxoft-v4.3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uxoft-template-v3.4" id="{F0BBB28C-EED3-4C9E-AC46-0A2469816214}" vid="{F7716D20-A5D3-4677-B270-2AEEC011A1D9}"/>
    </a:ext>
  </a:extLst>
</a:theme>
</file>

<file path=ppt/theme/theme3.xml><?xml version="1.0" encoding="utf-8"?>
<a:theme xmlns:a="http://schemas.openxmlformats.org/drawingml/2006/main" name="Luxoft modern 2015">
  <a:themeElements>
    <a:clrScheme name="Lux 2015 Colors">
      <a:dk1>
        <a:srgbClr val="000000"/>
      </a:dk1>
      <a:lt1>
        <a:srgbClr val="FFFFFF"/>
      </a:lt1>
      <a:dk2>
        <a:srgbClr val="1B2130"/>
      </a:dk2>
      <a:lt2>
        <a:srgbClr val="E7E6E6"/>
      </a:lt2>
      <a:accent1>
        <a:srgbClr val="445469"/>
      </a:accent1>
      <a:accent2>
        <a:srgbClr val="7D994C"/>
      </a:accent2>
      <a:accent3>
        <a:srgbClr val="3171AC"/>
      </a:accent3>
      <a:accent4>
        <a:srgbClr val="BD392F"/>
      </a:accent4>
      <a:accent5>
        <a:srgbClr val="F29B26"/>
      </a:accent5>
      <a:accent6>
        <a:srgbClr val="1EA185"/>
      </a:accent6>
      <a:hlink>
        <a:srgbClr val="D26D12"/>
      </a:hlink>
      <a:folHlink>
        <a:srgbClr val="D26D1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 2016 LTC Structured template" id="{40042C15-B4F2-D94F-94B4-1CD95A98B1FC}" vid="{C7E96C23-103A-5047-802D-7605F3EFAE45}"/>
    </a:ext>
  </a:extLst>
</a:theme>
</file>

<file path=ppt/theme/theme4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V2015.potx</Template>
  <TotalTime>4540</TotalTime>
  <Words>90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Luxoft: Computer / TV</vt:lpstr>
      <vt:lpstr>powerpoint-template-luxoft-v4.3</vt:lpstr>
      <vt:lpstr>Luxoft modern 2015</vt:lpstr>
      <vt:lpstr>Angular 2</vt:lpstr>
      <vt:lpstr>Register http service in ngmodule</vt:lpstr>
      <vt:lpstr>Get information from server in component</vt:lpstr>
      <vt:lpstr>Retrieve value by id</vt:lpstr>
      <vt:lpstr>Add new object</vt:lpstr>
      <vt:lpstr>Thank you and have a great Angular 2 experience!</vt:lpstr>
    </vt:vector>
  </TitlesOfParts>
  <Company>vladson@ya.ru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 Sonkin</dc:creator>
  <cp:lastModifiedBy>Teacher112</cp:lastModifiedBy>
  <cp:revision>55</cp:revision>
  <dcterms:created xsi:type="dcterms:W3CDTF">2015-12-24T21:03:49Z</dcterms:created>
  <dcterms:modified xsi:type="dcterms:W3CDTF">2016-12-06T13:30:30Z</dcterms:modified>
</cp:coreProperties>
</file>