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65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0392-36A5-8E47-8EB4-6A06725675D3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B10E8-6E27-2E4D-BBAA-ED57B2837D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99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here no unsubscribe is necessary, because component knows that it should clear up the route hooks.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B10E8-6E27-2E4D-BBAA-ED57B2837D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25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DD8DD6-3B9F-2344-8832-B5D0416DC1E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DBF18F-F3F8-6240-ACAE-DEA097C1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DD8DD6-3B9F-2344-8832-B5D0416DC1E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BF18F-F3F8-6240-ACAE-DEA097C1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8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DD8DD6-3B9F-2344-8832-B5D0416DC1E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BF18F-F3F8-6240-ACAE-DEA097C1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hero details </a:t>
            </a:r>
            <a:r>
              <a:rPr lang="en-US" dirty="0" smtClean="0"/>
              <a:t>template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9156" y="1829317"/>
            <a:ext cx="8131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div </a:t>
            </a:r>
            <a:r>
              <a:rPr lang="en-US" sz="2000" dirty="0"/>
              <a:t>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8000"/>
                </a:solidFill>
              </a:rPr>
              <a:t>"hero"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&gt;{{</a:t>
            </a:r>
            <a:r>
              <a:rPr lang="en-US" sz="2000" dirty="0" err="1"/>
              <a:t>hero.name</a:t>
            </a:r>
            <a:r>
              <a:rPr lang="en-US" sz="2000" dirty="0"/>
              <a:t>}} details!&lt;/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label</a:t>
            </a:r>
            <a:r>
              <a:rPr lang="en-US" sz="2000" dirty="0"/>
              <a:t>&gt;id: &lt;/</a:t>
            </a:r>
            <a:r>
              <a:rPr lang="en-US" sz="2000" b="1" dirty="0">
                <a:solidFill>
                  <a:srgbClr val="000080"/>
                </a:solidFill>
              </a:rPr>
              <a:t>label</a:t>
            </a:r>
            <a:r>
              <a:rPr lang="en-US" sz="2000" dirty="0"/>
              <a:t>&gt;{{</a:t>
            </a:r>
            <a:r>
              <a:rPr lang="en-US" sz="2000" dirty="0" err="1"/>
              <a:t>hero.id</a:t>
            </a:r>
            <a:r>
              <a:rPr lang="en-US" sz="2000" dirty="0"/>
              <a:t>}}&lt;/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label</a:t>
            </a:r>
            <a:r>
              <a:rPr lang="en-US" sz="2000" dirty="0"/>
              <a:t>&gt;name: &lt;/</a:t>
            </a:r>
            <a:r>
              <a:rPr lang="en-US" sz="2000" b="1" dirty="0">
                <a:solidFill>
                  <a:srgbClr val="000080"/>
                </a:solidFill>
              </a:rPr>
              <a:t>label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input </a:t>
            </a:r>
            <a:r>
              <a:rPr lang="en-US" sz="2000" dirty="0"/>
              <a:t>[(</a:t>
            </a:r>
            <a:r>
              <a:rPr lang="en-US" sz="2000" dirty="0" err="1"/>
              <a:t>ngModel</a:t>
            </a:r>
            <a:r>
              <a:rPr lang="en-US" sz="2000" dirty="0"/>
              <a:t>)]=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hero.name</a:t>
            </a:r>
            <a:r>
              <a:rPr lang="en-US" sz="2000" b="1" dirty="0">
                <a:solidFill>
                  <a:srgbClr val="008000"/>
                </a:solidFill>
              </a:rPr>
              <a:t>" </a:t>
            </a:r>
            <a:r>
              <a:rPr lang="en-US" sz="2000" dirty="0"/>
              <a:t>placeholder=</a:t>
            </a:r>
            <a:r>
              <a:rPr lang="en-US" sz="2000" b="1" dirty="0">
                <a:solidFill>
                  <a:srgbClr val="008000"/>
                </a:solidFill>
              </a:rPr>
              <a:t>"name" </a:t>
            </a:r>
            <a:r>
              <a:rPr lang="en-US" sz="2000" dirty="0"/>
              <a:t>/&gt;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button </a:t>
            </a:r>
            <a:r>
              <a:rPr lang="en-US" sz="2000" dirty="0"/>
              <a:t>(click)=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goBack</a:t>
            </a:r>
            <a:r>
              <a:rPr lang="en-US" sz="2000" b="1" dirty="0">
                <a:solidFill>
                  <a:srgbClr val="008000"/>
                </a:solidFill>
              </a:rPr>
              <a:t>()"</a:t>
            </a:r>
            <a:r>
              <a:rPr lang="en-US" sz="2000" dirty="0"/>
              <a:t>&gt;Back&lt;/</a:t>
            </a:r>
            <a:r>
              <a:rPr lang="en-US" sz="2000" b="1" dirty="0">
                <a:solidFill>
                  <a:srgbClr val="000080"/>
                </a:solidFill>
              </a:rPr>
              <a:t>button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6920" y="1213009"/>
            <a:ext cx="3561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hero-</a:t>
            </a:r>
            <a:r>
              <a:rPr lang="en-US" sz="2000" b="1" dirty="0" err="1">
                <a:solidFill>
                  <a:schemeClr val="accent5"/>
                </a:solidFill>
              </a:rPr>
              <a:t>detail.component.html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candeactivate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2111" y="1221393"/>
            <a:ext cx="82982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@Injectable()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/>
              <a:t>CanDeactivateTeam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implements </a:t>
            </a:r>
            <a:r>
              <a:rPr lang="en-US" dirty="0" err="1"/>
              <a:t>CanDeactivate</a:t>
            </a:r>
            <a:r>
              <a:rPr lang="en-US" dirty="0"/>
              <a:t>&lt;</a:t>
            </a:r>
            <a:r>
              <a:rPr lang="en-US" dirty="0" err="1"/>
              <a:t>TeamComponent</a:t>
            </a:r>
            <a:r>
              <a:rPr lang="en-US" dirty="0"/>
              <a:t>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constructor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permissions: Permissions,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currentUser</a:t>
            </a:r>
            <a:r>
              <a:rPr lang="en-US" dirty="0"/>
              <a:t>: </a:t>
            </a:r>
            <a:r>
              <a:rPr lang="en-US" dirty="0" err="1"/>
              <a:t>UserToken</a:t>
            </a:r>
            <a:r>
              <a:rPr lang="en-US" dirty="0"/>
              <a:t>) {}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>
                <a:solidFill>
                  <a:srgbClr val="7A7A43"/>
                </a:solidFill>
              </a:rPr>
              <a:t>canDeactivate</a:t>
            </a:r>
            <a:r>
              <a:rPr lang="en-US" dirty="0" smtClean="0"/>
              <a:t>(component</a:t>
            </a:r>
            <a:r>
              <a:rPr lang="en-US" dirty="0"/>
              <a:t>: </a:t>
            </a:r>
            <a:r>
              <a:rPr lang="en-US" dirty="0" err="1"/>
              <a:t>TeamComponent</a:t>
            </a:r>
            <a:r>
              <a:rPr lang="en-US" dirty="0" smtClean="0"/>
              <a:t>, route</a:t>
            </a:r>
            <a:r>
              <a:rPr lang="en-US" dirty="0"/>
              <a:t>: </a:t>
            </a:r>
            <a:r>
              <a:rPr lang="en-US" dirty="0" err="1"/>
              <a:t>ActivatedRouteSnapshot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state: </a:t>
            </a:r>
            <a:r>
              <a:rPr lang="en-US" dirty="0" err="1" smtClean="0"/>
              <a:t>RouterStateSnapshot</a:t>
            </a:r>
            <a:r>
              <a:rPr lang="en-US" dirty="0" smtClean="0"/>
              <a:t>)</a:t>
            </a:r>
            <a:r>
              <a:rPr lang="en-US" dirty="0"/>
              <a:t>: Observable&lt;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dirty="0"/>
              <a:t>&gt;|Promise&lt;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dirty="0"/>
              <a:t>&gt;|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.permissions.canDeactivate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.currentUser</a:t>
            </a:r>
            <a:r>
              <a:rPr lang="en-US" dirty="0"/>
              <a:t>, route.</a:t>
            </a:r>
            <a:r>
              <a:rPr lang="en-US" b="1" dirty="0">
                <a:solidFill>
                  <a:srgbClr val="660E7A"/>
                </a:solidFill>
              </a:rPr>
              <a:t>params</a:t>
            </a:r>
            <a:r>
              <a:rPr lang="en-US" dirty="0"/>
              <a:t>.id);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2111" y="4272025"/>
            <a:ext cx="7768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imports</a:t>
            </a:r>
            <a:r>
              <a:rPr lang="en-US" dirty="0"/>
              <a:t>: [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RouterModule.forRoot</a:t>
            </a:r>
            <a:r>
              <a:rPr lang="en-US" dirty="0"/>
              <a:t>(</a:t>
            </a:r>
            <a:r>
              <a:rPr lang="en-US" dirty="0" smtClean="0"/>
              <a:t>[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'team/:</a:t>
            </a:r>
            <a:r>
              <a:rPr lang="en-US" b="1" dirty="0" smtClean="0">
                <a:solidFill>
                  <a:srgbClr val="008000"/>
                </a:solidFill>
              </a:rPr>
              <a:t>id’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660E7A"/>
                </a:solidFill>
              </a:rPr>
              <a:t>component</a:t>
            </a:r>
            <a:r>
              <a:rPr lang="en-US" dirty="0"/>
              <a:t>: </a:t>
            </a:r>
            <a:r>
              <a:rPr lang="en-US" dirty="0" err="1"/>
              <a:t>TeamComponent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 err="1" smtClean="0">
                <a:solidFill>
                  <a:srgbClr val="660E7A"/>
                </a:solidFill>
              </a:rPr>
              <a:t>canDeactivate</a:t>
            </a:r>
            <a:r>
              <a:rPr lang="en-US" dirty="0"/>
              <a:t>: [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canDeactivateTeam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smtClean="0"/>
              <a:t>        }]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],</a:t>
            </a:r>
            <a:br>
              <a:rPr lang="en-US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20" y="854077"/>
            <a:ext cx="4044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app/services/</a:t>
            </a:r>
            <a:r>
              <a:rPr lang="en-US" sz="2000" b="1" dirty="0" err="1" smtClean="0">
                <a:solidFill>
                  <a:schemeClr val="accent5"/>
                </a:solidFill>
              </a:rPr>
              <a:t>CanDeactivateTeam.ts</a:t>
            </a:r>
            <a:endParaRPr lang="ru-RU" sz="2000" b="1" dirty="0">
              <a:solidFill>
                <a:schemeClr val="accent5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918" y="3871915"/>
            <a:ext cx="2216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app/</a:t>
            </a:r>
            <a:r>
              <a:rPr lang="en-US" sz="2000" b="1" dirty="0" err="1" smtClean="0">
                <a:solidFill>
                  <a:schemeClr val="accent5"/>
                </a:solidFill>
              </a:rPr>
              <a:t>AppModule.ts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routes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5476" y="1068224"/>
            <a:ext cx="8511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preferred solution is to add a redirect route that translates the initial relative URL ('') to the desired default path (/heroes). The browser address bar shows .../heroes as if you'd navigated there directly.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appRoutes</a:t>
            </a:r>
            <a:r>
              <a:rPr lang="en-US" dirty="0">
                <a:solidFill>
                  <a:srgbClr val="000000"/>
                </a:solidFill>
              </a:rPr>
              <a:t>: Routes = [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 {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'crisis-center'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660E7A"/>
                </a:solidFill>
              </a:rPr>
              <a:t>component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CrisisListComponent</a:t>
            </a:r>
            <a:r>
              <a:rPr lang="en-US" dirty="0">
                <a:solidFill>
                  <a:srgbClr val="000000"/>
                </a:solidFill>
              </a:rPr>
              <a:t> },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	 {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'heroes'</a:t>
            </a:r>
            <a:r>
              <a:rPr lang="en-US" dirty="0">
                <a:solidFill>
                  <a:srgbClr val="000000"/>
                </a:solidFill>
              </a:rPr>
              <a:t>,        </a:t>
            </a:r>
            <a:r>
              <a:rPr lang="en-US" b="1" dirty="0">
                <a:solidFill>
                  <a:srgbClr val="660E7A"/>
                </a:solidFill>
              </a:rPr>
              <a:t>component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HeroListComponent</a:t>
            </a:r>
            <a:r>
              <a:rPr lang="en-US" dirty="0">
                <a:solidFill>
                  <a:srgbClr val="000000"/>
                </a:solidFill>
              </a:rPr>
              <a:t> },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 {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>
                <a:solidFill>
                  <a:srgbClr val="000000"/>
                </a:solidFill>
              </a:rPr>
              <a:t>,   </a:t>
            </a:r>
            <a:r>
              <a:rPr lang="en-US" b="1" dirty="0" err="1">
                <a:solidFill>
                  <a:srgbClr val="660E7A"/>
                </a:solidFill>
              </a:rPr>
              <a:t>redirectTo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'/heroes'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660E7A"/>
                </a:solidFill>
              </a:rPr>
              <a:t>pathMatch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'full' </a:t>
            </a:r>
            <a:r>
              <a:rPr lang="en-US" dirty="0">
                <a:solidFill>
                  <a:srgbClr val="000000"/>
                </a:solidFill>
              </a:rPr>
              <a:t>},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 {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008000"/>
                </a:solidFill>
              </a:rPr>
              <a:t>'**'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660E7A"/>
                </a:solidFill>
              </a:rPr>
              <a:t>component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PageNotFoundComponent</a:t>
            </a:r>
            <a:r>
              <a:rPr lang="en-US" dirty="0">
                <a:solidFill>
                  <a:srgbClr val="000000"/>
                </a:solidFill>
              </a:rPr>
              <a:t>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023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strategy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3483" y="1187865"/>
            <a:ext cx="76057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Here's the </a:t>
            </a:r>
            <a:r>
              <a:rPr lang="en-US" i="1" dirty="0"/>
              <a:t>Crisis Center</a:t>
            </a:r>
            <a:r>
              <a:rPr lang="en-US" dirty="0"/>
              <a:t> URL in this "HTML 5 </a:t>
            </a:r>
            <a:r>
              <a:rPr lang="en-US" dirty="0" err="1"/>
              <a:t>pushState</a:t>
            </a:r>
            <a:r>
              <a:rPr lang="en-US" dirty="0"/>
              <a:t>" style:</a:t>
            </a:r>
          </a:p>
          <a:p>
            <a:endParaRPr lang="en-US" dirty="0" smtClean="0"/>
          </a:p>
          <a:p>
            <a:r>
              <a:rPr lang="en-US" b="1" dirty="0" smtClean="0"/>
              <a:t>	localhost:3002/crisis-center</a:t>
            </a:r>
            <a:r>
              <a:rPr lang="en-US" b="1" dirty="0"/>
              <a:t>/ </a:t>
            </a:r>
          </a:p>
          <a:p>
            <a:endParaRPr lang="en-US" dirty="0" smtClean="0"/>
          </a:p>
          <a:p>
            <a:r>
              <a:rPr lang="en-US" dirty="0" smtClean="0"/>
              <a:t>Here's </a:t>
            </a:r>
            <a:r>
              <a:rPr lang="en-US" dirty="0"/>
              <a:t>a "hash URL" that routes to the </a:t>
            </a:r>
            <a:r>
              <a:rPr lang="en-US" i="1" dirty="0"/>
              <a:t>Crisis Center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	localhost:3002/</a:t>
            </a:r>
            <a:r>
              <a:rPr lang="en-US" b="1" dirty="0" err="1" smtClean="0"/>
              <a:t>src</a:t>
            </a:r>
            <a:r>
              <a:rPr lang="en-US" b="1" dirty="0"/>
              <a:t>/#/crisis-center/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router supports both styles with two </a:t>
            </a:r>
            <a:r>
              <a:rPr lang="en-US" dirty="0" err="1"/>
              <a:t>LocationStrategy</a:t>
            </a:r>
            <a:r>
              <a:rPr lang="en-US" dirty="0"/>
              <a:t> providers: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PathLocationStrategy</a:t>
            </a:r>
            <a:r>
              <a:rPr lang="en-US" dirty="0" smtClean="0"/>
              <a:t> - the </a:t>
            </a:r>
            <a:r>
              <a:rPr lang="en-US" b="1" dirty="0" smtClean="0"/>
              <a:t>default </a:t>
            </a:r>
            <a:r>
              <a:rPr lang="en-US" dirty="0" smtClean="0"/>
              <a:t>"HTML 5 </a:t>
            </a:r>
            <a:r>
              <a:rPr lang="en-US" dirty="0" err="1" smtClean="0"/>
              <a:t>pushState</a:t>
            </a:r>
            <a:r>
              <a:rPr lang="en-US" dirty="0" smtClean="0"/>
              <a:t>" style.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HashLocationStrategy</a:t>
            </a:r>
            <a:r>
              <a:rPr lang="en-US" dirty="0"/>
              <a:t> - the "hash URL" style.</a:t>
            </a:r>
          </a:p>
          <a:p>
            <a:endParaRPr lang="en-US" dirty="0" smtClean="0"/>
          </a:p>
          <a:p>
            <a:r>
              <a:rPr lang="en-US" dirty="0"/>
              <a:t>You can go old-school with the </a:t>
            </a:r>
            <a:r>
              <a:rPr lang="en-US" b="1" dirty="0" err="1"/>
              <a:t>HashLocationStrategy</a:t>
            </a:r>
            <a:r>
              <a:rPr lang="en-US" dirty="0"/>
              <a:t> by providing the </a:t>
            </a:r>
            <a:r>
              <a:rPr lang="en-US" b="1" dirty="0" err="1"/>
              <a:t>useHash</a:t>
            </a:r>
            <a:r>
              <a:rPr lang="en-US" b="1" dirty="0"/>
              <a:t>: true</a:t>
            </a:r>
            <a:r>
              <a:rPr lang="en-US" dirty="0"/>
              <a:t> in an object as the second argument of the </a:t>
            </a:r>
            <a:r>
              <a:rPr lang="en-US" b="1" dirty="0" err="1"/>
              <a:t>RouterModule.forRoot</a:t>
            </a:r>
            <a:r>
              <a:rPr lang="en-US" dirty="0"/>
              <a:t> in the </a:t>
            </a:r>
            <a:r>
              <a:rPr lang="en-US" b="1" dirty="0" err="1" smtClean="0"/>
              <a:t>AppModule</a:t>
            </a:r>
            <a:r>
              <a:rPr lang="en-US" dirty="0"/>
              <a:t>:</a:t>
            </a:r>
            <a:endParaRPr lang="en-US" dirty="0"/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</a:t>
            </a:r>
            <a:r>
              <a:rPr lang="en-US" b="1" dirty="0" err="1" smtClean="0"/>
              <a:t>RouterModule.forRoot</a:t>
            </a:r>
            <a:r>
              <a:rPr lang="en-US" b="1" dirty="0" smtClean="0"/>
              <a:t>(routes</a:t>
            </a:r>
            <a:r>
              <a:rPr lang="en-US" b="1" dirty="0"/>
              <a:t>, { </a:t>
            </a:r>
            <a:r>
              <a:rPr lang="en-US" b="1" dirty="0" err="1"/>
              <a:t>useHash</a:t>
            </a:r>
            <a:r>
              <a:rPr lang="en-US" b="1" dirty="0"/>
              <a:t>: true })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.../#/crisis-center/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components and page layout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096488"/>
            <a:ext cx="6426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0566" y="1100100"/>
            <a:ext cx="8296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Angular routes enables you to show different content depending on what route is chosen. A route is specified in the URL. Thus, the following URL's all point to the same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application, but each point to different routes:</a:t>
            </a:r>
          </a:p>
          <a:p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5274" y="3039092"/>
            <a:ext cx="7642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http://</a:t>
            </a:r>
            <a:r>
              <a:rPr lang="en-US" sz="2400" dirty="0" smtClean="0"/>
              <a:t>localhost:3000</a:t>
            </a:r>
            <a:r>
              <a:rPr lang="en-US" sz="2400" b="1" dirty="0" smtClean="0">
                <a:solidFill>
                  <a:srgbClr val="FF0000"/>
                </a:solidFill>
              </a:rPr>
              <a:t>/books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http://</a:t>
            </a:r>
            <a:r>
              <a:rPr lang="en-US" sz="2400" dirty="0" smtClean="0"/>
              <a:t>localhost:3000</a:t>
            </a:r>
            <a:r>
              <a:rPr lang="en-US" sz="2400" b="1" dirty="0" smtClean="0">
                <a:solidFill>
                  <a:srgbClr val="FF0000"/>
                </a:solidFill>
              </a:rPr>
              <a:t>/albums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http://localhost:3000</a:t>
            </a:r>
            <a:r>
              <a:rPr lang="en-US" sz="2400" b="1" dirty="0" smtClean="0">
                <a:solidFill>
                  <a:srgbClr val="FF0000"/>
                </a:solidFill>
              </a:rPr>
              <a:t>/games</a:t>
            </a:r>
          </a:p>
          <a:p>
            <a:r>
              <a:rPr lang="en-US" sz="2400" dirty="0" smtClean="0"/>
              <a:t>    http://localhost:3000</a:t>
            </a:r>
            <a:r>
              <a:rPr lang="en-US" sz="2400" b="1" dirty="0" smtClean="0">
                <a:solidFill>
                  <a:srgbClr val="FF0000"/>
                </a:solidFill>
              </a:rPr>
              <a:t>/apps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5" name="Закрывающая фигурная скобка 4"/>
          <p:cNvSpPr/>
          <p:nvPr/>
        </p:nvSpPr>
        <p:spPr>
          <a:xfrm rot="5400000">
            <a:off x="3847920" y="4308820"/>
            <a:ext cx="405714" cy="1217240"/>
          </a:xfrm>
          <a:prstGeom prst="rightBrace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706802" y="5120297"/>
            <a:ext cx="461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</a:t>
            </a:r>
            <a:r>
              <a:rPr lang="en-US" dirty="0" smtClean="0"/>
              <a:t>: loads mapped component in </a:t>
            </a:r>
            <a:r>
              <a:rPr lang="en-US" dirty="0" err="1" smtClean="0"/>
              <a:t>placehoder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index.html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26258" y="3039092"/>
            <a:ext cx="3754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books-&gt; </a:t>
            </a:r>
            <a:r>
              <a:rPr lang="en-US" sz="2400" dirty="0" err="1" smtClean="0"/>
              <a:t>BookComponent</a:t>
            </a:r>
            <a:endParaRPr lang="en-US" sz="2400" dirty="0" smtClean="0"/>
          </a:p>
          <a:p>
            <a:r>
              <a:rPr lang="en-US" sz="2400" dirty="0" smtClean="0"/>
              <a:t>albums-&gt;</a:t>
            </a:r>
            <a:r>
              <a:rPr lang="en-US" sz="2400" dirty="0" err="1" smtClean="0"/>
              <a:t>AlbumsComponent</a:t>
            </a:r>
            <a:endParaRPr lang="en-US" sz="2400" dirty="0" smtClean="0"/>
          </a:p>
          <a:p>
            <a:r>
              <a:rPr lang="en-US" sz="2400" dirty="0" smtClean="0"/>
              <a:t>Games-&gt;</a:t>
            </a:r>
            <a:r>
              <a:rPr lang="en-US" sz="2400" dirty="0" err="1" smtClean="0"/>
              <a:t>GamesComponent</a:t>
            </a:r>
            <a:endParaRPr lang="en-US" sz="2400" dirty="0" smtClean="0"/>
          </a:p>
          <a:p>
            <a:r>
              <a:rPr lang="en-US" sz="2400" dirty="0" smtClean="0"/>
              <a:t>Apps-&gt;</a:t>
            </a:r>
            <a:r>
              <a:rPr lang="en-US" sz="2400" dirty="0" err="1" smtClean="0"/>
              <a:t>AppsComponent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3237" y="5883892"/>
            <a:ext cx="8555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Advantages</a:t>
            </a:r>
            <a:r>
              <a:rPr lang="en-US" dirty="0" smtClean="0"/>
              <a:t>: better app structure; forward/backward in browser; app state can be shared </a:t>
            </a:r>
          </a:p>
          <a:p>
            <a:r>
              <a:rPr lang="en-US" dirty="0" smtClean="0"/>
              <a:t>as URL (to search engine, social framework, favorites, messengers, etc…)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HREF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4471" y="1168705"/>
            <a:ext cx="8315939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The HTML &lt;base&gt; tag is used to specify a base URI, or URL, for relative links.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routing applications should add a &lt;base&gt; element to the </a:t>
            </a:r>
            <a:r>
              <a:rPr lang="en-US" dirty="0" err="1"/>
              <a:t>index.html</a:t>
            </a:r>
            <a:r>
              <a:rPr lang="en-US" dirty="0"/>
              <a:t> as the first child in the &lt;head&gt; tag to tell the router how to compose navigation URLs.</a:t>
            </a:r>
          </a:p>
          <a:p>
            <a:endParaRPr lang="en-US" dirty="0"/>
          </a:p>
          <a:p>
            <a:r>
              <a:rPr lang="en-US" dirty="0"/>
              <a:t>If the app folder is the application root, as it is for our sample application, set the </a:t>
            </a:r>
            <a:r>
              <a:rPr lang="en-US" dirty="0" err="1"/>
              <a:t>href</a:t>
            </a:r>
            <a:r>
              <a:rPr lang="en-US" dirty="0"/>
              <a:t> value exactly as shown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5"/>
                </a:solidFill>
              </a:rPr>
              <a:t>index.html</a:t>
            </a:r>
            <a:r>
              <a:rPr lang="en-US" b="1" dirty="0" smtClean="0">
                <a:solidFill>
                  <a:schemeClr val="accent5"/>
                </a:solidFill>
              </a:rPr>
              <a:t>:</a:t>
            </a:r>
          </a:p>
          <a:p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sz="2000" b="1" dirty="0"/>
              <a:t>	</a:t>
            </a:r>
            <a:r>
              <a:rPr lang="en-US" sz="2000" b="1" dirty="0" smtClean="0"/>
              <a:t>&lt;base </a:t>
            </a:r>
            <a:r>
              <a:rPr lang="en-US" sz="2000" b="1" dirty="0" err="1" smtClean="0"/>
              <a:t>href</a:t>
            </a:r>
            <a:r>
              <a:rPr lang="en-US" sz="2000" b="1" dirty="0" smtClean="0"/>
              <a:t>="/" 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7404" y="963241"/>
            <a:ext cx="817300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sz="2000" dirty="0"/>
              <a:t>@</a:t>
            </a:r>
            <a:r>
              <a:rPr lang="en-US" sz="2000" dirty="0" err="1"/>
              <a:t>NgModule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b="1" dirty="0">
                <a:solidFill>
                  <a:srgbClr val="660E7A"/>
                </a:solidFill>
              </a:rPr>
              <a:t>imports</a:t>
            </a:r>
            <a:r>
              <a:rPr lang="en-US" sz="2000" dirty="0"/>
              <a:t>: [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BrowserModule</a:t>
            </a:r>
            <a:r>
              <a:rPr lang="en-US" sz="2000" dirty="0" smtClean="0"/>
              <a:t>, </a:t>
            </a:r>
            <a:r>
              <a:rPr lang="en-US" sz="2000" dirty="0" err="1" smtClean="0"/>
              <a:t>FormsModule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RouterModule.forRoot</a:t>
            </a:r>
            <a:r>
              <a:rPr lang="en-US" sz="2000" dirty="0"/>
              <a:t>([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'hero/:id'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HeroDetailComponent</a:t>
            </a:r>
            <a:r>
              <a:rPr lang="en-US" sz="2000" dirty="0"/>
              <a:t> },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'crisis-center'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CrisisListComponent</a:t>
            </a:r>
            <a:r>
              <a:rPr lang="en-US" sz="2000" dirty="0"/>
              <a:t> },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'heroes'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HeroListComponent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660E7A"/>
                </a:solidFill>
              </a:rPr>
              <a:t>data</a:t>
            </a:r>
            <a:r>
              <a:rPr lang="en-US" sz="2000" dirty="0"/>
              <a:t>: { </a:t>
            </a:r>
            <a:r>
              <a:rPr lang="en-US" sz="2000" b="1" dirty="0">
                <a:solidFill>
                  <a:srgbClr val="660E7A"/>
                </a:solidFill>
              </a:rPr>
              <a:t>title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'Heroes List' </a:t>
            </a: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      },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HomeComponent</a:t>
            </a:r>
            <a:r>
              <a:rPr lang="en-US" sz="2000" dirty="0"/>
              <a:t> },</a:t>
            </a:r>
            <a:br>
              <a:rPr lang="en-US" sz="2000" dirty="0"/>
            </a:br>
            <a:r>
              <a:rPr lang="en-US" sz="2000" dirty="0"/>
              <a:t>      { </a:t>
            </a:r>
            <a:r>
              <a:rPr lang="en-US" sz="2000" b="1" dirty="0">
                <a:solidFill>
                  <a:srgbClr val="660E7A"/>
                </a:solidFill>
              </a:rPr>
              <a:t>path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'**'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: </a:t>
            </a:r>
            <a:r>
              <a:rPr lang="en-US" sz="2000" dirty="0" err="1"/>
              <a:t>PageNotFoundComponent</a:t>
            </a:r>
            <a:r>
              <a:rPr lang="en-US" sz="2000" dirty="0"/>
              <a:t> }</a:t>
            </a:r>
            <a:br>
              <a:rPr lang="en-US" sz="2000" dirty="0"/>
            </a:br>
            <a:r>
              <a:rPr lang="en-US" sz="2000" dirty="0"/>
              <a:t>    ])</a:t>
            </a:r>
            <a:br>
              <a:rPr lang="en-US" sz="2000" dirty="0"/>
            </a:br>
            <a:r>
              <a:rPr lang="en-US" sz="2000" dirty="0"/>
              <a:t>  ],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2000" i="1" dirty="0">
                <a:solidFill>
                  <a:srgbClr val="808080"/>
                </a:solidFill>
              </a:rPr>
              <a:t>&lt;!-- Routed views go here --&gt;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b="1" dirty="0"/>
              <a:t>&lt;router-</a:t>
            </a:r>
            <a:r>
              <a:rPr lang="en-US" sz="2000" b="1" dirty="0" smtClean="0"/>
              <a:t>outlet&gt;&lt;/router-outlet&gt;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3600" b="1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71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Routing: defining in main app 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5031" y="1494901"/>
            <a:ext cx="85089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/>
              <a:t>{ </a:t>
            </a:r>
            <a:r>
              <a:rPr lang="en-US" sz="2000" dirty="0" err="1"/>
              <a:t>RouterModule</a:t>
            </a:r>
            <a:r>
              <a:rPr lang="en-US" sz="2000" dirty="0"/>
              <a:t> }   </a:t>
            </a:r>
            <a:r>
              <a:rPr lang="en-US" sz="2000" b="1" dirty="0">
                <a:solidFill>
                  <a:srgbClr val="000080"/>
                </a:solidFill>
              </a:rPr>
              <a:t>from </a:t>
            </a:r>
            <a:r>
              <a:rPr lang="en-US" sz="2000" b="1" dirty="0">
                <a:solidFill>
                  <a:srgbClr val="008000"/>
                </a:solidFill>
              </a:rPr>
              <a:t>'@angular/router'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'my-app'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template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`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       </a:t>
            </a:r>
            <a:r>
              <a:rPr lang="en-US" sz="2000" b="1" dirty="0">
                <a:solidFill>
                  <a:srgbClr val="008000"/>
                </a:solidFill>
              </a:rPr>
              <a:t> &lt;</a:t>
            </a:r>
            <a:r>
              <a:rPr lang="en-US" sz="2000" b="1" dirty="0" err="1">
                <a:solidFill>
                  <a:srgbClr val="008000"/>
                </a:solidFill>
              </a:rPr>
              <a:t>nav</a:t>
            </a:r>
            <a:r>
              <a:rPr lang="en-US" sz="2000" b="1" dirty="0">
                <a:solidFill>
                  <a:srgbClr val="008000"/>
                </a:solidFill>
              </a:rPr>
              <a:t>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    </a:t>
            </a:r>
            <a:r>
              <a:rPr lang="en-US" sz="2000" b="1" dirty="0">
                <a:solidFill>
                  <a:srgbClr val="008000"/>
                </a:solidFill>
              </a:rPr>
              <a:t>&lt;a </a:t>
            </a:r>
            <a:r>
              <a:rPr lang="en-US" sz="2000" b="1" dirty="0" err="1">
                <a:solidFill>
                  <a:srgbClr val="008000"/>
                </a:solidFill>
              </a:rPr>
              <a:t>routerLink</a:t>
            </a:r>
            <a:r>
              <a:rPr lang="en-US" sz="2000" b="1" dirty="0">
                <a:solidFill>
                  <a:srgbClr val="008000"/>
                </a:solidFill>
              </a:rPr>
              <a:t>="/crisis-center" </a:t>
            </a:r>
            <a:r>
              <a:rPr lang="en-US" sz="2000" b="1" dirty="0" err="1">
                <a:solidFill>
                  <a:srgbClr val="008000"/>
                </a:solidFill>
              </a:rPr>
              <a:t>routerLinkActive</a:t>
            </a:r>
            <a:r>
              <a:rPr lang="en-US" sz="2000" b="1" dirty="0">
                <a:solidFill>
                  <a:srgbClr val="008000"/>
                </a:solidFill>
              </a:rPr>
              <a:t>="active"</a:t>
            </a:r>
            <a:r>
              <a:rPr lang="en-US" sz="2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		Crisis </a:t>
            </a:r>
            <a:r>
              <a:rPr lang="en-US" sz="2000" b="1" dirty="0">
                <a:solidFill>
                  <a:srgbClr val="008000"/>
                </a:solidFill>
              </a:rPr>
              <a:t>Center&lt;/a&gt;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    </a:t>
            </a:r>
            <a:r>
              <a:rPr lang="en-US" sz="2000" b="1" dirty="0">
                <a:solidFill>
                  <a:srgbClr val="008000"/>
                </a:solidFill>
              </a:rPr>
              <a:t>&lt;a </a:t>
            </a:r>
            <a:r>
              <a:rPr lang="en-US" sz="2000" b="1" dirty="0" err="1">
                <a:solidFill>
                  <a:srgbClr val="008000"/>
                </a:solidFill>
              </a:rPr>
              <a:t>routerLink</a:t>
            </a:r>
            <a:r>
              <a:rPr lang="en-US" sz="2000" b="1" dirty="0">
                <a:solidFill>
                  <a:srgbClr val="008000"/>
                </a:solidFill>
              </a:rPr>
              <a:t>="/heroes" </a:t>
            </a:r>
            <a:r>
              <a:rPr lang="en-US" sz="2000" b="1" dirty="0" err="1">
                <a:solidFill>
                  <a:srgbClr val="008000"/>
                </a:solidFill>
              </a:rPr>
              <a:t>routerLinkActive</a:t>
            </a:r>
            <a:r>
              <a:rPr lang="en-US" sz="2000" b="1" dirty="0">
                <a:solidFill>
                  <a:srgbClr val="008000"/>
                </a:solidFill>
              </a:rPr>
              <a:t>="active"</a:t>
            </a:r>
            <a:r>
              <a:rPr lang="en-US" sz="20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		Heroes</a:t>
            </a:r>
            <a:r>
              <a:rPr lang="en-US" sz="2000" b="1" dirty="0">
                <a:solidFill>
                  <a:srgbClr val="008000"/>
                </a:solidFill>
              </a:rPr>
              <a:t>&lt;/a&gt;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&lt;</a:t>
            </a:r>
            <a:r>
              <a:rPr lang="en-US" sz="2000" b="1" dirty="0">
                <a:solidFill>
                  <a:srgbClr val="008000"/>
                </a:solidFill>
              </a:rPr>
              <a:t>/</a:t>
            </a:r>
            <a:r>
              <a:rPr lang="en-US" sz="2000" b="1" dirty="0" err="1">
                <a:solidFill>
                  <a:srgbClr val="008000"/>
                </a:solidFill>
              </a:rPr>
              <a:t>nav</a:t>
            </a:r>
            <a:r>
              <a:rPr lang="en-US" sz="2000" b="1" dirty="0">
                <a:solidFill>
                  <a:srgbClr val="008000"/>
                </a:solidFill>
              </a:rPr>
              <a:t>&gt;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 smtClean="0">
                <a:solidFill>
                  <a:srgbClr val="008000"/>
                </a:solidFill>
              </a:rPr>
              <a:t>	&lt;</a:t>
            </a:r>
            <a:r>
              <a:rPr lang="en-US" sz="2000" b="1" dirty="0">
                <a:solidFill>
                  <a:srgbClr val="008000"/>
                </a:solidFill>
              </a:rPr>
              <a:t>router-outlet&gt;&lt;/router-outlet</a:t>
            </a:r>
            <a:r>
              <a:rPr lang="en-US" sz="2000" b="1" dirty="0" smtClean="0">
                <a:solidFill>
                  <a:srgbClr val="008000"/>
                </a:solidFill>
              </a:rPr>
              <a:t>&gt;`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 smtClean="0">
                <a:solidFill>
                  <a:srgbClr val="000080"/>
                </a:solidFill>
              </a:rPr>
              <a:t>export </a:t>
            </a:r>
            <a:r>
              <a:rPr lang="en-US" sz="2000" b="1" dirty="0">
                <a:solidFill>
                  <a:srgbClr val="000080"/>
                </a:solidFill>
              </a:rPr>
              <a:t>class </a:t>
            </a:r>
            <a:r>
              <a:rPr lang="en-US" sz="2000" dirty="0" err="1"/>
              <a:t>AppComponent</a:t>
            </a:r>
            <a:r>
              <a:rPr lang="en-US" sz="2000" dirty="0"/>
              <a:t> {}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6920" y="938314"/>
            <a:ext cx="2393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5"/>
                </a:solidFill>
              </a:rPr>
              <a:t>app.component.ts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changing </a:t>
            </a:r>
            <a:r>
              <a:rPr lang="en-US" dirty="0" err="1" smtClean="0"/>
              <a:t>url</a:t>
            </a:r>
            <a:r>
              <a:rPr lang="en-US" dirty="0" smtClean="0"/>
              <a:t> programmatically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1520" y="900272"/>
            <a:ext cx="9167335" cy="5940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@</a:t>
            </a:r>
            <a:r>
              <a:rPr lang="en-US" sz="1900" b="1" i="1" dirty="0">
                <a:solidFill>
                  <a:srgbClr val="660E7A"/>
                </a:solidFill>
              </a:rPr>
              <a:t>Component</a:t>
            </a:r>
            <a:r>
              <a:rPr lang="en-US" sz="1900" dirty="0"/>
              <a:t>({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>
                <a:solidFill>
                  <a:srgbClr val="660E7A"/>
                </a:solidFill>
              </a:rPr>
              <a:t>selector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8000"/>
                </a:solidFill>
              </a:rPr>
              <a:t>'my-heroes'</a:t>
            </a:r>
            <a:r>
              <a:rPr lang="en-US" sz="1900" dirty="0"/>
              <a:t>,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 err="1">
                <a:solidFill>
                  <a:srgbClr val="660E7A"/>
                </a:solidFill>
              </a:rPr>
              <a:t>templateUrl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8000"/>
                </a:solidFill>
              </a:rPr>
              <a:t>'app/</a:t>
            </a:r>
            <a:r>
              <a:rPr lang="en-US" sz="1900" b="1" dirty="0" err="1">
                <a:solidFill>
                  <a:srgbClr val="008000"/>
                </a:solidFill>
              </a:rPr>
              <a:t>heroes.component.html</a:t>
            </a:r>
            <a:r>
              <a:rPr lang="en-US" sz="1900" b="1" dirty="0">
                <a:solidFill>
                  <a:srgbClr val="008000"/>
                </a:solidFill>
              </a:rPr>
              <a:t>'</a:t>
            </a:r>
            <a:r>
              <a:rPr lang="en-US" sz="1900" dirty="0"/>
              <a:t>,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 err="1">
                <a:solidFill>
                  <a:srgbClr val="660E7A"/>
                </a:solidFill>
              </a:rPr>
              <a:t>styleUrls</a:t>
            </a:r>
            <a:r>
              <a:rPr lang="en-US" sz="1900" dirty="0"/>
              <a:t>:  [</a:t>
            </a:r>
            <a:r>
              <a:rPr lang="en-US" sz="1900" b="1" dirty="0">
                <a:solidFill>
                  <a:srgbClr val="008000"/>
                </a:solidFill>
              </a:rPr>
              <a:t>'app/</a:t>
            </a:r>
            <a:r>
              <a:rPr lang="en-US" sz="1900" b="1" dirty="0" err="1" smtClean="0">
                <a:solidFill>
                  <a:srgbClr val="008000"/>
                </a:solidFill>
              </a:rPr>
              <a:t>heroes.component.css</a:t>
            </a:r>
            <a:r>
              <a:rPr lang="en-US" sz="1900" b="1" dirty="0" smtClean="0">
                <a:solidFill>
                  <a:srgbClr val="008000"/>
                </a:solidFill>
              </a:rPr>
              <a:t>’</a:t>
            </a:r>
            <a:r>
              <a:rPr lang="en-US" sz="1900" dirty="0" smtClean="0"/>
              <a:t>]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}</a:t>
            </a:r>
            <a:r>
              <a:rPr lang="en-US" sz="1900" dirty="0"/>
              <a:t>)</a:t>
            </a:r>
            <a:br>
              <a:rPr lang="en-US" sz="1900" dirty="0"/>
            </a:br>
            <a:r>
              <a:rPr lang="en-US" sz="1900" b="1" dirty="0">
                <a:solidFill>
                  <a:srgbClr val="000080"/>
                </a:solidFill>
              </a:rPr>
              <a:t>export class </a:t>
            </a:r>
            <a:r>
              <a:rPr lang="en-US" sz="1900" dirty="0" err="1"/>
              <a:t>HeroesComponent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000080"/>
                </a:solidFill>
              </a:rPr>
              <a:t>implements </a:t>
            </a:r>
            <a:r>
              <a:rPr lang="en-US" sz="1900" dirty="0" err="1"/>
              <a:t>OnInit</a:t>
            </a:r>
            <a:r>
              <a:rPr lang="en-US" sz="1900" dirty="0"/>
              <a:t> {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>
                <a:solidFill>
                  <a:srgbClr val="660E7A"/>
                </a:solidFill>
              </a:rPr>
              <a:t>heroes</a:t>
            </a:r>
            <a:r>
              <a:rPr lang="en-US" sz="1900" dirty="0"/>
              <a:t>: Hero[];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b="1" dirty="0" err="1">
                <a:solidFill>
                  <a:srgbClr val="660E7A"/>
                </a:solidFill>
              </a:rPr>
              <a:t>selectedHero</a:t>
            </a:r>
            <a:r>
              <a:rPr lang="en-US" sz="1900" dirty="0"/>
              <a:t>: Hero;</a:t>
            </a:r>
            <a:br>
              <a:rPr lang="en-US" sz="1900" dirty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b="1" dirty="0">
                <a:solidFill>
                  <a:srgbClr val="000080"/>
                </a:solidFill>
              </a:rPr>
              <a:t>constructor</a:t>
            </a:r>
            <a:r>
              <a:rPr lang="en-US" sz="1900" dirty="0"/>
              <a:t>( </a:t>
            </a:r>
            <a:r>
              <a:rPr lang="en-US" sz="1900" b="1" dirty="0">
                <a:solidFill>
                  <a:srgbClr val="FF0000"/>
                </a:solidFill>
              </a:rPr>
              <a:t>private </a:t>
            </a:r>
            <a:r>
              <a:rPr lang="en-US" sz="1900" dirty="0" smtClean="0">
                <a:solidFill>
                  <a:srgbClr val="FF0000"/>
                </a:solidFill>
              </a:rPr>
              <a:t>router</a:t>
            </a:r>
            <a:r>
              <a:rPr lang="en-US" sz="1900" dirty="0">
                <a:solidFill>
                  <a:srgbClr val="FF0000"/>
                </a:solidFill>
              </a:rPr>
              <a:t>: Router</a:t>
            </a:r>
            <a:r>
              <a:rPr lang="en-US" sz="1900" dirty="0"/>
              <a:t>, </a:t>
            </a:r>
            <a:r>
              <a:rPr lang="en-US" sz="1900" b="1" dirty="0">
                <a:solidFill>
                  <a:srgbClr val="000080"/>
                </a:solidFill>
              </a:rPr>
              <a:t>private </a:t>
            </a:r>
            <a:r>
              <a:rPr lang="en-US" sz="1900" dirty="0" err="1" smtClean="0"/>
              <a:t>heroService</a:t>
            </a:r>
            <a:r>
              <a:rPr lang="en-US" sz="1900" dirty="0"/>
              <a:t>: </a:t>
            </a:r>
            <a:r>
              <a:rPr lang="en-US" sz="1900" dirty="0" err="1" smtClean="0"/>
              <a:t>HeroService</a:t>
            </a:r>
            <a:r>
              <a:rPr lang="en-US" sz="1900" dirty="0" smtClean="0"/>
              <a:t>) {}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    </a:t>
            </a:r>
            <a:r>
              <a:rPr lang="en-US" sz="1900" dirty="0" err="1">
                <a:solidFill>
                  <a:srgbClr val="7A7A43"/>
                </a:solidFill>
              </a:rPr>
              <a:t>getHeroes</a:t>
            </a:r>
            <a:r>
              <a:rPr lang="en-US" sz="1900" dirty="0"/>
              <a:t>() {</a:t>
            </a:r>
            <a:br>
              <a:rPr lang="en-US" sz="1900" dirty="0"/>
            </a:br>
            <a:r>
              <a:rPr lang="en-US" sz="1900" dirty="0"/>
              <a:t>        </a:t>
            </a:r>
            <a:r>
              <a:rPr lang="en-US" sz="1900" b="1" dirty="0" err="1" smtClean="0">
                <a:solidFill>
                  <a:srgbClr val="000080"/>
                </a:solidFill>
              </a:rPr>
              <a:t>this</a:t>
            </a:r>
            <a:r>
              <a:rPr lang="en-US" sz="1900" dirty="0" err="1" smtClean="0"/>
              <a:t>.heroService.getHeroes</a:t>
            </a:r>
            <a:r>
              <a:rPr lang="en-US" sz="1900" dirty="0"/>
              <a:t>().</a:t>
            </a:r>
            <a:r>
              <a:rPr lang="en-US" sz="1900" dirty="0">
                <a:solidFill>
                  <a:srgbClr val="7A7A43"/>
                </a:solidFill>
              </a:rPr>
              <a:t>then</a:t>
            </a:r>
            <a:r>
              <a:rPr lang="en-US" sz="1900" dirty="0"/>
              <a:t>(heroes =&gt; </a:t>
            </a:r>
            <a:r>
              <a:rPr lang="en-US" sz="1900" b="1" dirty="0" err="1">
                <a:solidFill>
                  <a:srgbClr val="000080"/>
                </a:solidFill>
              </a:rPr>
              <a:t>this</a:t>
            </a:r>
            <a:r>
              <a:rPr lang="en-US" sz="1900" dirty="0" err="1"/>
              <a:t>.</a:t>
            </a:r>
            <a:r>
              <a:rPr lang="en-US" sz="1900" b="1" dirty="0" err="1">
                <a:solidFill>
                  <a:srgbClr val="660E7A"/>
                </a:solidFill>
              </a:rPr>
              <a:t>heroes</a:t>
            </a:r>
            <a:r>
              <a:rPr lang="en-US" sz="1900" b="1" dirty="0">
                <a:solidFill>
                  <a:srgbClr val="660E7A"/>
                </a:solidFill>
              </a:rPr>
              <a:t> </a:t>
            </a:r>
            <a:r>
              <a:rPr lang="en-US" sz="1900" dirty="0"/>
              <a:t>= heroes);</a:t>
            </a:r>
            <a:br>
              <a:rPr lang="en-US" sz="1900" dirty="0"/>
            </a:br>
            <a:r>
              <a:rPr lang="en-US" sz="1900" dirty="0"/>
              <a:t>    }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7A7A43"/>
                </a:solidFill>
              </a:rPr>
              <a:t>ngOnInit</a:t>
            </a:r>
            <a:r>
              <a:rPr lang="en-US" sz="1900" dirty="0"/>
              <a:t>() { </a:t>
            </a:r>
            <a:r>
              <a:rPr lang="en-US" sz="1900" b="1" dirty="0" err="1">
                <a:solidFill>
                  <a:srgbClr val="000080"/>
                </a:solidFill>
              </a:rPr>
              <a:t>this</a:t>
            </a:r>
            <a:r>
              <a:rPr lang="en-US" sz="1900" dirty="0" err="1"/>
              <a:t>.</a:t>
            </a:r>
            <a:r>
              <a:rPr lang="en-US" sz="1900" dirty="0" err="1">
                <a:solidFill>
                  <a:srgbClr val="7A7A43"/>
                </a:solidFill>
              </a:rPr>
              <a:t>getHeroes</a:t>
            </a:r>
            <a:r>
              <a:rPr lang="en-US" sz="1900" dirty="0"/>
              <a:t>(); }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7A7A43"/>
                </a:solidFill>
              </a:rPr>
              <a:t>onSelect</a:t>
            </a:r>
            <a:r>
              <a:rPr lang="en-US" sz="1900" dirty="0"/>
              <a:t>(hero: Hero) { </a:t>
            </a:r>
            <a:r>
              <a:rPr lang="en-US" sz="1900" b="1" dirty="0" err="1">
                <a:solidFill>
                  <a:srgbClr val="000080"/>
                </a:solidFill>
              </a:rPr>
              <a:t>this</a:t>
            </a:r>
            <a:r>
              <a:rPr lang="en-US" sz="1900" dirty="0" err="1"/>
              <a:t>.</a:t>
            </a:r>
            <a:r>
              <a:rPr lang="en-US" sz="1900" b="1" dirty="0" err="1">
                <a:solidFill>
                  <a:srgbClr val="660E7A"/>
                </a:solidFill>
              </a:rPr>
              <a:t>selectedHero</a:t>
            </a:r>
            <a:r>
              <a:rPr lang="en-US" sz="1900" b="1" dirty="0">
                <a:solidFill>
                  <a:srgbClr val="660E7A"/>
                </a:solidFill>
              </a:rPr>
              <a:t> </a:t>
            </a:r>
            <a:r>
              <a:rPr lang="en-US" sz="1900" dirty="0"/>
              <a:t>= hero; }</a:t>
            </a:r>
            <a:br>
              <a:rPr lang="en-US" sz="1900" dirty="0"/>
            </a:br>
            <a:r>
              <a:rPr lang="en-US" sz="1900" dirty="0"/>
              <a:t>    </a:t>
            </a:r>
            <a:r>
              <a:rPr lang="en-US" sz="1900" dirty="0" err="1">
                <a:solidFill>
                  <a:srgbClr val="7A7A43"/>
                </a:solidFill>
              </a:rPr>
              <a:t>gotoDetail</a:t>
            </a:r>
            <a:r>
              <a:rPr lang="en-US" sz="1900" dirty="0"/>
              <a:t>() { </a:t>
            </a:r>
            <a:endParaRPr lang="en-US" sz="1900" dirty="0" smtClean="0"/>
          </a:p>
          <a:p>
            <a:r>
              <a:rPr lang="en-US" sz="1900" b="1" dirty="0">
                <a:solidFill>
                  <a:srgbClr val="000080"/>
                </a:solidFill>
              </a:rPr>
              <a:t>	</a:t>
            </a:r>
            <a:r>
              <a:rPr lang="en-US" sz="1900" b="1" dirty="0" err="1" smtClean="0">
                <a:solidFill>
                  <a:srgbClr val="000080"/>
                </a:solidFill>
              </a:rPr>
              <a:t>this</a:t>
            </a:r>
            <a:r>
              <a:rPr lang="en-US" sz="1900" dirty="0" err="1" smtClean="0">
                <a:solidFill>
                  <a:srgbClr val="FF0000"/>
                </a:solidFill>
              </a:rPr>
              <a:t>.router.navigate</a:t>
            </a:r>
            <a:r>
              <a:rPr lang="en-US" sz="1900" dirty="0"/>
              <a:t>(</a:t>
            </a:r>
            <a:r>
              <a:rPr lang="en-US" sz="1900" dirty="0" smtClean="0"/>
              <a:t>[</a:t>
            </a:r>
            <a:r>
              <a:rPr lang="en-US" sz="1900" b="1" dirty="0" smtClean="0">
                <a:solidFill>
                  <a:srgbClr val="008000"/>
                </a:solidFill>
              </a:rPr>
              <a:t>’/hero'</a:t>
            </a:r>
            <a:r>
              <a:rPr lang="en-US" sz="1900" dirty="0"/>
              <a:t>, { </a:t>
            </a:r>
            <a:r>
              <a:rPr lang="en-US" sz="1900" b="1" dirty="0">
                <a:solidFill>
                  <a:srgbClr val="660E7A"/>
                </a:solidFill>
              </a:rPr>
              <a:t>id</a:t>
            </a:r>
            <a:r>
              <a:rPr lang="en-US" sz="1900" dirty="0"/>
              <a:t>: </a:t>
            </a:r>
            <a:r>
              <a:rPr lang="en-US" sz="1900" b="1" dirty="0" err="1">
                <a:solidFill>
                  <a:srgbClr val="000080"/>
                </a:solidFill>
              </a:rPr>
              <a:t>this</a:t>
            </a:r>
            <a:r>
              <a:rPr lang="en-US" sz="1900" dirty="0" err="1"/>
              <a:t>.</a:t>
            </a:r>
            <a:r>
              <a:rPr lang="en-US" sz="1900" b="1" dirty="0" err="1">
                <a:solidFill>
                  <a:srgbClr val="660E7A"/>
                </a:solidFill>
              </a:rPr>
              <a:t>selectedHero</a:t>
            </a:r>
            <a:r>
              <a:rPr lang="en-US" sz="1900" dirty="0" err="1"/>
              <a:t>.id</a:t>
            </a:r>
            <a:r>
              <a:rPr lang="en-US" sz="1900" dirty="0"/>
              <a:t> }]); </a:t>
            </a:r>
            <a:endParaRPr lang="en-US" sz="1900" dirty="0" smtClean="0"/>
          </a:p>
          <a:p>
            <a:r>
              <a:rPr lang="en-US" sz="1900" dirty="0" smtClean="0"/>
              <a:t>    }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}</a:t>
            </a:r>
            <a:br>
              <a:rPr lang="en-US" sz="1900" dirty="0"/>
            </a:br>
            <a:endParaRPr lang="ru-RU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25541" y="6236150"/>
            <a:ext cx="361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goes to localhost</a:t>
            </a:r>
            <a:r>
              <a:rPr lang="en-US" b="1" i="1" dirty="0"/>
              <a:t>:3000/hero/15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774904" y="5927429"/>
            <a:ext cx="0" cy="30872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heroes template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2111" y="1217135"/>
            <a:ext cx="78320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&gt;My Heroes&lt;/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 err="1">
                <a:solidFill>
                  <a:srgbClr val="000080"/>
                </a:solidFill>
              </a:rPr>
              <a:t>ul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/>
              <a:t>class=</a:t>
            </a:r>
            <a:r>
              <a:rPr lang="en-US" sz="2000" b="1" dirty="0">
                <a:solidFill>
                  <a:srgbClr val="008000"/>
                </a:solidFill>
              </a:rPr>
              <a:t>"heroes"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li </a:t>
            </a:r>
            <a:r>
              <a:rPr lang="en-US" sz="2000" dirty="0"/>
              <a:t>*</a:t>
            </a:r>
            <a:r>
              <a:rPr lang="en-US" sz="2000" dirty="0" err="1"/>
              <a:t>ngFor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</a:rPr>
              <a:t>“let hero </a:t>
            </a:r>
            <a:r>
              <a:rPr lang="en-US" sz="2000" b="1" dirty="0">
                <a:solidFill>
                  <a:srgbClr val="008000"/>
                </a:solidFill>
              </a:rPr>
              <a:t>of heroes"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  </a:t>
            </a:r>
            <a:r>
              <a:rPr lang="en-US" sz="2000" dirty="0"/>
              <a:t>[</a:t>
            </a:r>
            <a:r>
              <a:rPr lang="en-US" sz="2000" dirty="0" err="1"/>
              <a:t>class.selected</a:t>
            </a:r>
            <a:r>
              <a:rPr lang="en-US" sz="2000" dirty="0"/>
              <a:t>]=</a:t>
            </a:r>
            <a:r>
              <a:rPr lang="en-US" sz="2000" b="1" dirty="0">
                <a:solidFill>
                  <a:srgbClr val="008000"/>
                </a:solidFill>
              </a:rPr>
              <a:t>"hero === </a:t>
            </a:r>
            <a:r>
              <a:rPr lang="en-US" sz="2000" b="1" dirty="0" err="1">
                <a:solidFill>
                  <a:srgbClr val="008000"/>
                </a:solidFill>
              </a:rPr>
              <a:t>selectedHero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  </a:t>
            </a:r>
            <a:r>
              <a:rPr lang="en-US" sz="2000" dirty="0"/>
              <a:t>(click)=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onSelect</a:t>
            </a:r>
            <a:r>
              <a:rPr lang="en-US" sz="2000" b="1" dirty="0">
                <a:solidFill>
                  <a:srgbClr val="008000"/>
                </a:solidFill>
              </a:rPr>
              <a:t>(hero)"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span </a:t>
            </a:r>
            <a:r>
              <a:rPr lang="en-US" sz="2000" dirty="0"/>
              <a:t>class=</a:t>
            </a:r>
            <a:r>
              <a:rPr lang="en-US" sz="2000" b="1" dirty="0">
                <a:solidFill>
                  <a:srgbClr val="008000"/>
                </a:solidFill>
              </a:rPr>
              <a:t>"badge"</a:t>
            </a:r>
            <a:r>
              <a:rPr lang="en-US" sz="2000" dirty="0"/>
              <a:t>&gt;{{</a:t>
            </a:r>
            <a:r>
              <a:rPr lang="en-US" sz="2000" dirty="0" err="1"/>
              <a:t>hero.id</a:t>
            </a:r>
            <a:r>
              <a:rPr lang="en-US" sz="2000" dirty="0"/>
              <a:t>}}&lt;/</a:t>
            </a:r>
            <a:r>
              <a:rPr lang="en-US" sz="2000" b="1" dirty="0">
                <a:solidFill>
                  <a:srgbClr val="000080"/>
                </a:solidFill>
              </a:rPr>
              <a:t>span</a:t>
            </a:r>
            <a:r>
              <a:rPr lang="en-US" sz="2000" dirty="0"/>
              <a:t>&gt; {{</a:t>
            </a:r>
            <a:r>
              <a:rPr lang="en-US" sz="2000" dirty="0" err="1"/>
              <a:t>hero.name</a:t>
            </a:r>
            <a:r>
              <a:rPr lang="en-US" sz="2000" dirty="0"/>
              <a:t>}}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li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 err="1">
                <a:solidFill>
                  <a:srgbClr val="000080"/>
                </a:solidFill>
              </a:rPr>
              <a:t>ul</a:t>
            </a:r>
            <a:r>
              <a:rPr lang="en-US" sz="2000" dirty="0"/>
              <a:t>&gt;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div </a:t>
            </a:r>
            <a:r>
              <a:rPr lang="en-US" sz="2000" dirty="0"/>
              <a:t>*</a:t>
            </a:r>
            <a:r>
              <a:rPr lang="en-US" sz="2000" dirty="0" err="1"/>
              <a:t>ngIf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selectedHero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{{</a:t>
            </a:r>
            <a:r>
              <a:rPr lang="en-US" sz="2000" dirty="0" err="1"/>
              <a:t>selectedHero.name</a:t>
            </a:r>
            <a:r>
              <a:rPr lang="en-US" sz="2000" dirty="0"/>
              <a:t> | uppercase}} is my hero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h2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button </a:t>
            </a:r>
            <a:r>
              <a:rPr lang="en-US" sz="2000" dirty="0"/>
              <a:t>(click)=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gotoDetail</a:t>
            </a:r>
            <a:r>
              <a:rPr lang="en-US" sz="2000" b="1" dirty="0">
                <a:solidFill>
                  <a:srgbClr val="008000"/>
                </a:solidFill>
              </a:rPr>
              <a:t>()"</a:t>
            </a:r>
            <a:r>
              <a:rPr lang="en-US" sz="2000" dirty="0"/>
              <a:t>&gt;View Details&lt;/</a:t>
            </a:r>
            <a:r>
              <a:rPr lang="en-US" sz="2000" b="1" dirty="0">
                <a:solidFill>
                  <a:srgbClr val="000080"/>
                </a:solidFill>
              </a:rPr>
              <a:t>button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div</a:t>
            </a:r>
            <a:r>
              <a:rPr lang="en-US" sz="2000" dirty="0"/>
              <a:t>&gt;</a:t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779" y="3427384"/>
            <a:ext cx="2318634" cy="77287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hero details component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9751" y="1290193"/>
            <a:ext cx="78496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i="1" dirty="0">
                <a:solidFill>
                  <a:srgbClr val="660E7A"/>
                </a:solidFill>
              </a:rPr>
              <a:t>Component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660E7A"/>
                </a:solidFill>
              </a:rPr>
              <a:t>selector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'my-hero-detail'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 err="1">
                <a:solidFill>
                  <a:srgbClr val="660E7A"/>
                </a:solidFill>
              </a:rPr>
              <a:t>templateUrl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8000"/>
                </a:solidFill>
              </a:rPr>
              <a:t>'app/hero-detail.component.html'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})</a:t>
            </a:r>
            <a:br>
              <a:rPr lang="en-US" sz="2000" dirty="0"/>
            </a:br>
            <a:r>
              <a:rPr lang="en-US" sz="2000" b="1" dirty="0" smtClean="0">
                <a:solidFill>
                  <a:srgbClr val="000080"/>
                </a:solidFill>
              </a:rPr>
              <a:t>export class </a:t>
            </a:r>
            <a:r>
              <a:rPr lang="en-US" sz="2000" dirty="0" err="1" smtClean="0"/>
              <a:t>HeroDetailComponent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implements </a:t>
            </a:r>
            <a:r>
              <a:rPr lang="en-US" sz="2000" dirty="0" err="1" smtClean="0"/>
              <a:t>OnInit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660E7A"/>
                </a:solidFill>
              </a:rPr>
              <a:t>hero</a:t>
            </a:r>
            <a:r>
              <a:rPr lang="en-US" sz="2000" dirty="0" smtClean="0"/>
              <a:t>: Hero;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000080"/>
                </a:solidFill>
              </a:rPr>
              <a:t>constructor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80"/>
                </a:solidFill>
              </a:rPr>
              <a:t>private </a:t>
            </a:r>
            <a:r>
              <a:rPr lang="en-US" sz="2000" dirty="0" err="1" smtClean="0"/>
              <a:t>heroService</a:t>
            </a:r>
            <a:r>
              <a:rPr lang="en-US" sz="2000" dirty="0" smtClean="0"/>
              <a:t>: </a:t>
            </a:r>
            <a:r>
              <a:rPr lang="en-US" sz="2000" dirty="0" err="1" smtClean="0"/>
              <a:t>HeroService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       		 </a:t>
            </a:r>
            <a:r>
              <a:rPr lang="en-US" sz="2000" b="1" dirty="0" smtClean="0">
                <a:solidFill>
                  <a:srgbClr val="000080"/>
                </a:solidFill>
              </a:rPr>
              <a:t>private </a:t>
            </a:r>
            <a:r>
              <a:rPr lang="en-US" sz="2000" b="1" dirty="0" smtClean="0">
                <a:solidFill>
                  <a:srgbClr val="FF0000"/>
                </a:solidFill>
              </a:rPr>
              <a:t>route: </a:t>
            </a:r>
            <a:r>
              <a:rPr lang="en-US" sz="2000" b="1" dirty="0" err="1" smtClean="0">
                <a:solidFill>
                  <a:srgbClr val="FF0000"/>
                </a:solidFill>
              </a:rPr>
              <a:t>ActivatedRoute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lang="en-US" sz="2000" dirty="0" smtClean="0"/>
              <a:t>location</a:t>
            </a:r>
            <a:r>
              <a:rPr lang="en-US" sz="2000" dirty="0"/>
              <a:t>: Location) </a:t>
            </a:r>
            <a:r>
              <a:rPr lang="en-US" sz="2000" dirty="0" smtClean="0"/>
              <a:t>{ }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/>
              <a:t>goBack</a:t>
            </a:r>
            <a:r>
              <a:rPr lang="en-US" sz="2000" dirty="0"/>
              <a:t>(): </a:t>
            </a:r>
            <a:r>
              <a:rPr lang="en-US" sz="2000" b="1" dirty="0">
                <a:solidFill>
                  <a:srgbClr val="000080"/>
                </a:solidFill>
              </a:rPr>
              <a:t>void </a:t>
            </a:r>
            <a:r>
              <a:rPr lang="en-US" sz="2000" dirty="0"/>
              <a:t>{ </a:t>
            </a:r>
            <a:r>
              <a:rPr lang="en-US" sz="2000" b="1" dirty="0" err="1">
                <a:solidFill>
                  <a:srgbClr val="660E7A"/>
                </a:solidFill>
              </a:rPr>
              <a:t>this</a:t>
            </a:r>
            <a:r>
              <a:rPr lang="en-US" sz="2000" dirty="0" err="1"/>
              <a:t>.location.back</a:t>
            </a:r>
            <a:r>
              <a:rPr lang="en-US" sz="2000" dirty="0"/>
              <a:t>(); </a:t>
            </a: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ngOnInit</a:t>
            </a:r>
            <a:r>
              <a:rPr lang="en-US" sz="2000" dirty="0"/>
              <a:t>(): </a:t>
            </a:r>
            <a:r>
              <a:rPr lang="en-US" sz="2000" b="1" dirty="0">
                <a:solidFill>
                  <a:srgbClr val="000080"/>
                </a:solidFill>
              </a:rPr>
              <a:t>void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	</a:t>
            </a: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000080"/>
                </a:solidFill>
              </a:rPr>
              <a:t>this</a:t>
            </a:r>
            <a:r>
              <a:rPr lang="en-US" sz="2000" dirty="0" err="1" smtClean="0"/>
              <a:t>.route.params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smtClean="0"/>
              <a:t>		 </a:t>
            </a:r>
            <a:r>
              <a:rPr lang="en-US" sz="2000" dirty="0"/>
              <a:t>.</a:t>
            </a:r>
            <a:r>
              <a:rPr lang="en-US" sz="2000" dirty="0" err="1"/>
              <a:t>switchMap</a:t>
            </a:r>
            <a:r>
              <a:rPr lang="en-US" sz="2000" dirty="0"/>
              <a:t>((</a:t>
            </a:r>
            <a:r>
              <a:rPr lang="en-US" sz="2000" dirty="0" err="1"/>
              <a:t>params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) =</a:t>
            </a:r>
            <a:r>
              <a:rPr lang="en-US" sz="2000" dirty="0" smtClean="0"/>
              <a:t>&gt;</a:t>
            </a:r>
          </a:p>
          <a:p>
            <a:r>
              <a:rPr lang="en-US" sz="2000" b="1" dirty="0">
                <a:solidFill>
                  <a:srgbClr val="000080"/>
                </a:solidFill>
              </a:rPr>
              <a:t>	</a:t>
            </a:r>
            <a:r>
              <a:rPr lang="en-US" sz="2000" b="1" dirty="0" smtClean="0">
                <a:solidFill>
                  <a:srgbClr val="000080"/>
                </a:solidFill>
              </a:rPr>
              <a:t>		</a:t>
            </a:r>
            <a:r>
              <a:rPr lang="en-US" sz="2000" b="1" dirty="0" err="1" smtClean="0">
                <a:solidFill>
                  <a:srgbClr val="000080"/>
                </a:solidFill>
              </a:rPr>
              <a:t>this</a:t>
            </a:r>
            <a:r>
              <a:rPr lang="en-US" sz="2000" dirty="0" err="1" smtClean="0"/>
              <a:t>.heroService.getHero</a:t>
            </a:r>
            <a:r>
              <a:rPr lang="en-US" sz="2000" dirty="0"/>
              <a:t>(+</a:t>
            </a:r>
            <a:r>
              <a:rPr lang="en-US" sz="2000" dirty="0" err="1"/>
              <a:t>params</a:t>
            </a:r>
            <a:r>
              <a:rPr lang="en-US" sz="2000" dirty="0"/>
              <a:t>[</a:t>
            </a:r>
            <a:r>
              <a:rPr lang="en-US" sz="2000" b="1" dirty="0">
                <a:solidFill>
                  <a:srgbClr val="008000"/>
                </a:solidFill>
              </a:rPr>
              <a:t>'id'</a:t>
            </a:r>
            <a:r>
              <a:rPr lang="en-US" sz="2000" dirty="0"/>
              <a:t>]))</a:t>
            </a:r>
            <a:br>
              <a:rPr lang="en-US" sz="2000" dirty="0"/>
            </a:br>
            <a:r>
              <a:rPr lang="en-US" sz="2000" dirty="0" smtClean="0"/>
              <a:t>		.</a:t>
            </a:r>
            <a:r>
              <a:rPr lang="en-US" sz="2000" dirty="0"/>
              <a:t>subscribe(hero =&gt;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.hero</a:t>
            </a:r>
            <a:r>
              <a:rPr lang="en-US" sz="2000" dirty="0"/>
              <a:t> = hero);</a:t>
            </a:r>
            <a:br>
              <a:rPr lang="en-US" sz="2000" dirty="0"/>
            </a:br>
            <a:r>
              <a:rPr lang="en-US" sz="2000" dirty="0" smtClean="0"/>
              <a:t>	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6920" y="898064"/>
            <a:ext cx="4088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app/hero-</a:t>
            </a:r>
            <a:r>
              <a:rPr lang="en-US" sz="2000" b="1" dirty="0" err="1">
                <a:solidFill>
                  <a:schemeClr val="accent5"/>
                </a:solidFill>
              </a:rPr>
              <a:t>detail.component.html</a:t>
            </a:r>
            <a:endParaRPr lang="ru-RU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6 LTC Structured template" id="{40042C15-B4F2-D94F-94B4-1CD95A98B1FC}" vid="{C7E96C23-103A-5047-802D-7605F3EFAE4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1602</TotalTime>
  <Words>310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Luxoft modern 2015</vt:lpstr>
      <vt:lpstr>Angular 2  routing</vt:lpstr>
      <vt:lpstr>routing: components and page layout</vt:lpstr>
      <vt:lpstr>Routes</vt:lpstr>
      <vt:lpstr>BASE HREF</vt:lpstr>
      <vt:lpstr>Routing</vt:lpstr>
      <vt:lpstr>Routing: defining in main app component</vt:lpstr>
      <vt:lpstr>Routing: changing url programmatically</vt:lpstr>
      <vt:lpstr>Routing: heroes template</vt:lpstr>
      <vt:lpstr>Routing: hero details component</vt:lpstr>
      <vt:lpstr>Routing: hero details template</vt:lpstr>
      <vt:lpstr>candeactivate</vt:lpstr>
      <vt:lpstr>Redirecting routes</vt:lpstr>
      <vt:lpstr>Hash strategy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 routing</dc:title>
  <dc:creator>Vladimir Sonkin</dc:creator>
  <cp:lastModifiedBy>dp-ptc-3</cp:lastModifiedBy>
  <cp:revision>11</cp:revision>
  <dcterms:created xsi:type="dcterms:W3CDTF">2016-12-06T21:18:59Z</dcterms:created>
  <dcterms:modified xsi:type="dcterms:W3CDTF">2017-02-10T10:22:27Z</dcterms:modified>
</cp:coreProperties>
</file>