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04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58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40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0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24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0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7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0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99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5D646-6C61-444B-AEA3-447288D9D0FB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AD5D-D80D-4B0F-B961-1FC714FA91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03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Proposal of TME</a:t>
            </a:r>
            <a:endParaRPr lang="zh-TW" altLang="en-US" dirty="0">
              <a:latin typeface="Alegreya" panose="02000503050000020004" pitchFamily="5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Monetary theoretic compassion of Consensus Mechanisms: 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use Proof-of-Work vs. Proof-of-Stake as an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Motivation</a:t>
            </a:r>
            <a:endParaRPr lang="zh-TW" altLang="en-US" dirty="0">
              <a:latin typeface="Alegreya" panose="02000503050000020004" pitchFamily="50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Bitcoin uses PoW</a:t>
            </a:r>
            <a:r>
              <a:rPr lang="en-US" altLang="zh-TW" dirty="0">
                <a:latin typeface="Alegreya" panose="02000503050000020004" pitchFamily="50" charset="0"/>
              </a:rPr>
              <a:t> </a:t>
            </a:r>
            <a:r>
              <a:rPr lang="en-US" altLang="zh-TW" dirty="0" smtClean="0">
                <a:latin typeface="Alegreya" panose="02000503050000020004" pitchFamily="50" charset="0"/>
              </a:rPr>
              <a:t>as its consensus mechanism to resolve the forks, proving PoW as a secure way of forming consensus.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Yet, PoW is criticized for its energy-consuming.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The second mainstream cryptocurrency, </a:t>
            </a:r>
            <a:r>
              <a:rPr lang="en-US" altLang="zh-TW" dirty="0" err="1" smtClean="0">
                <a:latin typeface="Alegreya" panose="02000503050000020004" pitchFamily="50" charset="0"/>
              </a:rPr>
              <a:t>Ethereum</a:t>
            </a:r>
            <a:r>
              <a:rPr lang="en-US" altLang="zh-TW" dirty="0" smtClean="0">
                <a:latin typeface="Alegreya" panose="02000503050000020004" pitchFamily="50" charset="0"/>
              </a:rPr>
              <a:t>, is considering to shift from PoW to </a:t>
            </a:r>
            <a:r>
              <a:rPr lang="en-US" altLang="zh-TW" dirty="0" err="1" smtClean="0">
                <a:latin typeface="Alegreya" panose="02000503050000020004" pitchFamily="50" charset="0"/>
              </a:rPr>
              <a:t>PoS</a:t>
            </a:r>
            <a:r>
              <a:rPr lang="en-US" altLang="zh-TW" dirty="0" smtClean="0">
                <a:latin typeface="Alegreya" panose="02000503050000020004" pitchFamily="50" charset="0"/>
              </a:rPr>
              <a:t> or hybrid of </a:t>
            </a:r>
            <a:r>
              <a:rPr lang="en-US" altLang="zh-TW" dirty="0" err="1" smtClean="0">
                <a:latin typeface="Alegreya" panose="02000503050000020004" pitchFamily="50" charset="0"/>
              </a:rPr>
              <a:t>PoS</a:t>
            </a:r>
            <a:r>
              <a:rPr lang="en-US" altLang="zh-TW" dirty="0" smtClean="0">
                <a:latin typeface="Alegreya" panose="02000503050000020004" pitchFamily="50" charset="0"/>
              </a:rPr>
              <a:t>/PoW.</a:t>
            </a:r>
          </a:p>
          <a:p>
            <a:endParaRPr lang="en-US" altLang="zh-TW" dirty="0">
              <a:latin typeface="Alegreya" panose="020005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Alegreya" panose="02000503050000020004" pitchFamily="50" charset="0"/>
              </a:rPr>
              <a:t>PoS</a:t>
            </a:r>
            <a:r>
              <a:rPr lang="en-US" altLang="zh-TW" dirty="0" smtClean="0">
                <a:latin typeface="Alegreya" panose="02000503050000020004" pitchFamily="50" charset="0"/>
              </a:rPr>
              <a:t> vs. PoW</a:t>
            </a:r>
            <a:endParaRPr lang="zh-TW" altLang="en-US" dirty="0">
              <a:latin typeface="Alegreya" panose="02000503050000020004" pitchFamily="50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98" y="1825625"/>
            <a:ext cx="8313003" cy="4351338"/>
          </a:xfrm>
        </p:spPr>
      </p:pic>
    </p:spTree>
    <p:extLst>
      <p:ext uri="{BB962C8B-B14F-4D97-AF65-F5344CB8AC3E}">
        <p14:creationId xmlns:p14="http://schemas.microsoft.com/office/powerpoint/2010/main" val="579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Question (1) </a:t>
            </a:r>
            <a:endParaRPr lang="zh-TW" altLang="en-US" dirty="0">
              <a:latin typeface="Alegreya" panose="02000503050000020004" pitchFamily="50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How do different consensus mechanisms affect monetary economic activity, such as liquidity,  price, inflation, and monetary polices.</a:t>
            </a:r>
            <a:endParaRPr lang="zh-TW" altLang="en-US" dirty="0">
              <a:latin typeface="Alegreya" panose="020005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Question (2): Further </a:t>
            </a:r>
            <a:r>
              <a:rPr lang="en-US" altLang="zh-TW" dirty="0" err="1" smtClean="0">
                <a:latin typeface="Alegreya" panose="02000503050000020004" pitchFamily="50" charset="0"/>
              </a:rPr>
              <a:t>Extention</a:t>
            </a:r>
            <a:endParaRPr lang="zh-TW" altLang="en-US" dirty="0">
              <a:latin typeface="Alegreya" panose="02000503050000020004" pitchFamily="50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Does </a:t>
            </a:r>
            <a:r>
              <a:rPr lang="en-US" altLang="zh-TW" dirty="0" err="1" smtClean="0">
                <a:latin typeface="Alegreya" panose="02000503050000020004" pitchFamily="50" charset="0"/>
              </a:rPr>
              <a:t>PoS</a:t>
            </a:r>
            <a:r>
              <a:rPr lang="en-US" altLang="zh-TW" dirty="0" smtClean="0">
                <a:latin typeface="Alegreya" panose="02000503050000020004" pitchFamily="50" charset="0"/>
              </a:rPr>
              <a:t> provide the same economic incentives to the miner as PoW?</a:t>
            </a:r>
            <a:endParaRPr lang="zh-TW" altLang="en-US" dirty="0">
              <a:latin typeface="Alegreya" panose="020005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4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Model</a:t>
            </a:r>
            <a:endParaRPr lang="zh-TW" altLang="en-US" dirty="0">
              <a:latin typeface="Alegreya" panose="02000503050000020004" pitchFamily="50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Alegreya" panose="02000503050000020004" pitchFamily="50" charset="0"/>
              </a:rPr>
              <a:t>Based on Lagos and Wright (2005)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DM captures transactional frictions and CM.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Multiple assets  </a:t>
            </a:r>
            <a:r>
              <a:rPr lang="en-US" altLang="zh-TW" b="1" dirty="0" smtClean="0">
                <a:latin typeface="Alegreya" panose="02000503050000020004" pitchFamily="50" charset="0"/>
              </a:rPr>
              <a:t>a </a:t>
            </a:r>
            <a:r>
              <a:rPr lang="en-US" altLang="zh-TW" dirty="0" smtClean="0">
                <a:latin typeface="Alegreya" panose="02000503050000020004" pitchFamily="50" charset="0"/>
              </a:rPr>
              <a:t>with different </a:t>
            </a:r>
            <a:r>
              <a:rPr lang="en-US" altLang="zh-TW" dirty="0" err="1" smtClean="0">
                <a:latin typeface="Alegreya" panose="02000503050000020004" pitchFamily="50" charset="0"/>
              </a:rPr>
              <a:t>recognizability</a:t>
            </a:r>
            <a:r>
              <a:rPr lang="en-US" altLang="zh-TW" dirty="0" smtClean="0">
                <a:latin typeface="Alegreya" panose="02000503050000020004" pitchFamily="50" charset="0"/>
              </a:rPr>
              <a:t> (</a:t>
            </a:r>
            <a:r>
              <a:rPr lang="el-GR" altLang="zh-TW" dirty="0" smtClean="0">
                <a:latin typeface="Alegreya" panose="02000503050000020004" pitchFamily="50" charset="0"/>
              </a:rPr>
              <a:t>ρ</a:t>
            </a:r>
            <a:r>
              <a:rPr lang="en-US" altLang="zh-TW" dirty="0" smtClean="0">
                <a:latin typeface="Alegreya" panose="02000503050000020004" pitchFamily="50" charset="0"/>
              </a:rPr>
              <a:t>) and fiat money </a:t>
            </a:r>
            <a:r>
              <a:rPr lang="en-US" altLang="zh-TW" b="1" dirty="0" smtClean="0">
                <a:latin typeface="Alegreya" panose="02000503050000020004" pitchFamily="50" charset="0"/>
              </a:rPr>
              <a:t>M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Before DM, people decide whether to use </a:t>
            </a:r>
            <a:r>
              <a:rPr lang="en-US" altLang="zh-TW" b="1" dirty="0" smtClean="0">
                <a:latin typeface="Alegreya" panose="02000503050000020004" pitchFamily="50" charset="0"/>
              </a:rPr>
              <a:t>a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A1: (PoW) pay a fixed amount </a:t>
            </a:r>
            <a:r>
              <a:rPr lang="en-US" altLang="zh-TW" dirty="0" smtClean="0">
                <a:solidFill>
                  <a:srgbClr val="FF0000"/>
                </a:solidFill>
                <a:latin typeface="Alegreya" panose="02000503050000020004" pitchFamily="50" charset="0"/>
              </a:rPr>
              <a:t>c</a:t>
            </a:r>
            <a:r>
              <a:rPr lang="en-US" altLang="zh-TW" dirty="0" smtClean="0">
                <a:latin typeface="Alegreya" panose="02000503050000020004" pitchFamily="50" charset="0"/>
              </a:rPr>
              <a:t> before DM to be traded in DM.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A2: (</a:t>
            </a:r>
            <a:r>
              <a:rPr lang="en-US" altLang="zh-TW" dirty="0" err="1" smtClean="0">
                <a:latin typeface="Alegreya" panose="02000503050000020004" pitchFamily="50" charset="0"/>
              </a:rPr>
              <a:t>PoS</a:t>
            </a:r>
            <a:r>
              <a:rPr lang="en-US" altLang="zh-TW" dirty="0" smtClean="0">
                <a:latin typeface="Alegreya" panose="02000503050000020004" pitchFamily="50" charset="0"/>
              </a:rPr>
              <a:t>) </a:t>
            </a:r>
            <a:r>
              <a:rPr lang="en-US" altLang="zh-TW" dirty="0" err="1" smtClean="0">
                <a:latin typeface="Alegreya" panose="02000503050000020004" pitchFamily="50" charset="0"/>
              </a:rPr>
              <a:t>collaterizes</a:t>
            </a:r>
            <a:r>
              <a:rPr lang="en-US" altLang="zh-TW" dirty="0" smtClean="0">
                <a:latin typeface="Alegreya" panose="02000503050000020004" pitchFamily="50" charset="0"/>
              </a:rPr>
              <a:t> a fixed amount </a:t>
            </a:r>
            <a:r>
              <a:rPr lang="en-US" altLang="zh-TW" dirty="0" smtClean="0">
                <a:solidFill>
                  <a:srgbClr val="FF0000"/>
                </a:solidFill>
                <a:latin typeface="Alegreya" panose="02000503050000020004" pitchFamily="50" charset="0"/>
              </a:rPr>
              <a:t>d</a:t>
            </a:r>
            <a:r>
              <a:rPr lang="en-US" altLang="zh-TW" dirty="0" smtClean="0">
                <a:latin typeface="Alegreya" panose="02000503050000020004" pitchFamily="50" charset="0"/>
              </a:rPr>
              <a:t> to trade in DM.</a:t>
            </a:r>
          </a:p>
          <a:p>
            <a:r>
              <a:rPr lang="en-US" altLang="zh-TW" dirty="0" smtClean="0">
                <a:latin typeface="Alegreya" panose="02000503050000020004" pitchFamily="50" charset="0"/>
              </a:rPr>
              <a:t>D1: as block reward of </a:t>
            </a:r>
            <a:r>
              <a:rPr lang="en-US" altLang="zh-TW" dirty="0" err="1" smtClean="0">
                <a:latin typeface="Alegreya" panose="02000503050000020004" pitchFamily="50" charset="0"/>
              </a:rPr>
              <a:t>PoW</a:t>
            </a:r>
            <a:endParaRPr lang="en-US" altLang="zh-TW" dirty="0" smtClean="0">
              <a:latin typeface="Alegreya" panose="02000503050000020004" pitchFamily="50" charset="0"/>
            </a:endParaRPr>
          </a:p>
          <a:p>
            <a:r>
              <a:rPr lang="en-US" altLang="zh-TW" dirty="0" smtClean="0">
                <a:latin typeface="Alegreya" panose="02000503050000020004" pitchFamily="50" charset="0"/>
              </a:rPr>
              <a:t>D2: as </a:t>
            </a:r>
            <a:r>
              <a:rPr lang="en-US" altLang="zh-TW" dirty="0" err="1" smtClean="0">
                <a:latin typeface="Alegreya" panose="02000503050000020004" pitchFamily="50" charset="0"/>
              </a:rPr>
              <a:t>retrun</a:t>
            </a:r>
            <a:r>
              <a:rPr lang="en-US" altLang="zh-TW" dirty="0" smtClean="0">
                <a:latin typeface="Alegreya" panose="02000503050000020004" pitchFamily="50" charset="0"/>
              </a:rPr>
              <a:t> of collateral d.</a:t>
            </a:r>
            <a:endParaRPr lang="en-US" altLang="zh-TW" dirty="0" smtClean="0">
              <a:latin typeface="Alegreya" panose="02000503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205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Alegreya</vt:lpstr>
      <vt:lpstr>新細明體</vt:lpstr>
      <vt:lpstr>Arial</vt:lpstr>
      <vt:lpstr>Calibri</vt:lpstr>
      <vt:lpstr>Calibri Light</vt:lpstr>
      <vt:lpstr>Office 佈景主題</vt:lpstr>
      <vt:lpstr>Proposal of TME</vt:lpstr>
      <vt:lpstr>Motivation</vt:lpstr>
      <vt:lpstr>PoS vs. PoW</vt:lpstr>
      <vt:lpstr>Question (1) </vt:lpstr>
      <vt:lpstr>Question (2): Further Extention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of TME</dc:title>
  <dc:creator>坤融 吳</dc:creator>
  <cp:lastModifiedBy>坤融 吳</cp:lastModifiedBy>
  <cp:revision>7</cp:revision>
  <dcterms:created xsi:type="dcterms:W3CDTF">2018-06-18T22:48:57Z</dcterms:created>
  <dcterms:modified xsi:type="dcterms:W3CDTF">2018-06-19T03:39:27Z</dcterms:modified>
</cp:coreProperties>
</file>