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8" r:id="rId3"/>
    <p:sldId id="267" r:id="rId4"/>
    <p:sldId id="268" r:id="rId5"/>
    <p:sldId id="269" r:id="rId6"/>
    <p:sldId id="270" r:id="rId7"/>
    <p:sldId id="271" r:id="rId8"/>
    <p:sldId id="272" r:id="rId9"/>
    <p:sldId id="273" r:id="rId10"/>
    <p:sldId id="261" r:id="rId11"/>
    <p:sldId id="265" r:id="rId12"/>
    <p:sldId id="275" r:id="rId13"/>
    <p:sldId id="276" r:id="rId14"/>
    <p:sldId id="266" r:id="rId15"/>
    <p:sldId id="274" r:id="rId16"/>
    <p:sldId id="280" r:id="rId17"/>
    <p:sldId id="281" r:id="rId18"/>
    <p:sldId id="263"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0"/>
    <p:restoredTop sz="72296"/>
  </p:normalViewPr>
  <p:slideViewPr>
    <p:cSldViewPr snapToGrid="0" showGuides="1">
      <p:cViewPr varScale="1">
        <p:scale>
          <a:sx n="102" d="100"/>
          <a:sy n="102" d="100"/>
        </p:scale>
        <p:origin x="301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F8225-658E-4547-B7A7-4CF30BC094C3}" type="doc">
      <dgm:prSet loTypeId="urn:microsoft.com/office/officeart/2008/layout/SquareAccentList" loCatId="list" qsTypeId="urn:microsoft.com/office/officeart/2005/8/quickstyle/simple1" qsCatId="simple" csTypeId="urn:microsoft.com/office/officeart/2005/8/colors/accent2_2" csCatId="accent2" phldr="1"/>
      <dgm:spPr/>
      <dgm:t>
        <a:bodyPr/>
        <a:lstStyle/>
        <a:p>
          <a:endParaRPr lang="en-US"/>
        </a:p>
      </dgm:t>
    </dgm:pt>
    <dgm:pt modelId="{A24A27F1-289F-451E-BE31-5FAC6B4667A5}">
      <dgm:prSet phldrT="[文本]" custT="1"/>
      <dgm:spPr/>
      <dgm:t>
        <a:bodyPr/>
        <a:lstStyle/>
        <a:p>
          <a:r>
            <a:rPr lang="en-US" sz="3200" b="0" dirty="0">
              <a:effectLst/>
            </a:rPr>
            <a:t>21</a:t>
          </a:r>
          <a:r>
            <a:rPr lang="en-US" sz="3200" b="0" baseline="30000" dirty="0">
              <a:effectLst/>
            </a:rPr>
            <a:t>st</a:t>
          </a:r>
          <a:r>
            <a:rPr lang="en-US" sz="3200" b="0" dirty="0">
              <a:effectLst/>
            </a:rPr>
            <a:t> Century</a:t>
          </a:r>
        </a:p>
      </dgm:t>
    </dgm:pt>
    <dgm:pt modelId="{E02E38FB-0598-48BC-B794-34087F19FB62}" type="parTrans" cxnId="{58F465BA-E074-4A52-9E7A-302C8FFE1C79}">
      <dgm:prSet/>
      <dgm:spPr/>
      <dgm:t>
        <a:bodyPr/>
        <a:lstStyle/>
        <a:p>
          <a:endParaRPr lang="en-US" sz="2000" b="0">
            <a:effectLst/>
          </a:endParaRPr>
        </a:p>
      </dgm:t>
    </dgm:pt>
    <dgm:pt modelId="{CD08F53F-7EEB-429F-A374-D8AC44BB7302}" type="sibTrans" cxnId="{58F465BA-E074-4A52-9E7A-302C8FFE1C79}">
      <dgm:prSet/>
      <dgm:spPr/>
      <dgm:t>
        <a:bodyPr/>
        <a:lstStyle/>
        <a:p>
          <a:endParaRPr lang="en-US" sz="2000" b="0">
            <a:effectLst/>
          </a:endParaRPr>
        </a:p>
      </dgm:t>
    </dgm:pt>
    <dgm:pt modelId="{8773E6FE-DE28-41AB-BD12-B5F97AFA74E8}">
      <dgm:prSet phldrT="[文本]" custT="1"/>
      <dgm:spPr/>
      <dgm:t>
        <a:bodyPr/>
        <a:lstStyle/>
        <a:p>
          <a:r>
            <a:rPr lang="en-US" sz="3200" b="0" dirty="0">
              <a:effectLst/>
            </a:rPr>
            <a:t>Users</a:t>
          </a:r>
        </a:p>
      </dgm:t>
    </dgm:pt>
    <dgm:pt modelId="{6D77F38E-C99A-4F6B-8B3B-6343989783FA}" type="parTrans" cxnId="{44949EC9-13FE-4887-91E9-93ED63B1E989}">
      <dgm:prSet/>
      <dgm:spPr/>
      <dgm:t>
        <a:bodyPr/>
        <a:lstStyle/>
        <a:p>
          <a:endParaRPr lang="en-US" sz="2000" b="0">
            <a:effectLst/>
          </a:endParaRPr>
        </a:p>
      </dgm:t>
    </dgm:pt>
    <dgm:pt modelId="{0C69E7AD-4728-4960-8432-240A39181DA9}" type="sibTrans" cxnId="{44949EC9-13FE-4887-91E9-93ED63B1E989}">
      <dgm:prSet/>
      <dgm:spPr/>
      <dgm:t>
        <a:bodyPr/>
        <a:lstStyle/>
        <a:p>
          <a:endParaRPr lang="en-US" sz="2000" b="0">
            <a:effectLst/>
          </a:endParaRPr>
        </a:p>
      </dgm:t>
    </dgm:pt>
    <dgm:pt modelId="{F7DC274F-786D-4E98-8A4E-DA9D290BE13A}">
      <dgm:prSet phldrT="[文本]" custT="1"/>
      <dgm:spPr/>
      <dgm:t>
        <a:bodyPr/>
        <a:lstStyle/>
        <a:p>
          <a:r>
            <a:rPr lang="en-US" sz="1600" b="0" dirty="0">
              <a:effectLst/>
            </a:rPr>
            <a:t>24/7 Availability</a:t>
          </a:r>
        </a:p>
      </dgm:t>
    </dgm:pt>
    <dgm:pt modelId="{85F6891A-C166-4058-8510-95E66B8285B9}" type="parTrans" cxnId="{8D3F91A9-8F69-4591-AAA1-5D2B0EB0CE91}">
      <dgm:prSet/>
      <dgm:spPr/>
      <dgm:t>
        <a:bodyPr/>
        <a:lstStyle/>
        <a:p>
          <a:endParaRPr lang="en-US" sz="2000" b="0">
            <a:effectLst/>
          </a:endParaRPr>
        </a:p>
      </dgm:t>
    </dgm:pt>
    <dgm:pt modelId="{895C16F6-7612-4BCB-85B8-84608A5D906D}" type="sibTrans" cxnId="{8D3F91A9-8F69-4591-AAA1-5D2B0EB0CE91}">
      <dgm:prSet/>
      <dgm:spPr/>
      <dgm:t>
        <a:bodyPr/>
        <a:lstStyle/>
        <a:p>
          <a:endParaRPr lang="en-US" sz="2000" b="0">
            <a:effectLst/>
          </a:endParaRPr>
        </a:p>
      </dgm:t>
    </dgm:pt>
    <dgm:pt modelId="{D2B5A2C7-1917-42C0-BFE4-28A959F49D19}">
      <dgm:prSet phldrT="[文本]" custT="1"/>
      <dgm:spPr/>
      <dgm:t>
        <a:bodyPr/>
        <a:lstStyle/>
        <a:p>
          <a:r>
            <a:rPr lang="en-US" sz="1600" b="0" dirty="0">
              <a:effectLst/>
            </a:rPr>
            <a:t>Fast response</a:t>
          </a:r>
        </a:p>
      </dgm:t>
    </dgm:pt>
    <dgm:pt modelId="{57BFEF17-4F92-4053-90C9-7B06FDF0D500}" type="parTrans" cxnId="{E9D7DED1-FE06-4D99-AAF8-187913DEF87F}">
      <dgm:prSet/>
      <dgm:spPr/>
      <dgm:t>
        <a:bodyPr/>
        <a:lstStyle/>
        <a:p>
          <a:endParaRPr lang="en-US" sz="2000" b="0">
            <a:effectLst/>
          </a:endParaRPr>
        </a:p>
      </dgm:t>
    </dgm:pt>
    <dgm:pt modelId="{32648F72-C67B-4B35-AAE8-25FDC6521942}" type="sibTrans" cxnId="{E9D7DED1-FE06-4D99-AAF8-187913DEF87F}">
      <dgm:prSet/>
      <dgm:spPr/>
      <dgm:t>
        <a:bodyPr/>
        <a:lstStyle/>
        <a:p>
          <a:endParaRPr lang="en-US" sz="2000" b="0">
            <a:effectLst/>
          </a:endParaRPr>
        </a:p>
      </dgm:t>
    </dgm:pt>
    <dgm:pt modelId="{CE5F6C9F-8DD7-4830-8CCC-E9D03E4591D2}">
      <dgm:prSet phldrT="[文本]" custT="1"/>
      <dgm:spPr/>
      <dgm:t>
        <a:bodyPr/>
        <a:lstStyle/>
        <a:p>
          <a:r>
            <a:rPr lang="en-US" sz="3200" b="0" dirty="0">
              <a:effectLst/>
            </a:rPr>
            <a:t>Developers</a:t>
          </a:r>
        </a:p>
      </dgm:t>
    </dgm:pt>
    <dgm:pt modelId="{A5CAACB1-65FB-4674-A0ED-7F1AE8B451FD}" type="parTrans" cxnId="{CD983823-7EA3-4FA4-852E-AC06249181B4}">
      <dgm:prSet/>
      <dgm:spPr/>
      <dgm:t>
        <a:bodyPr/>
        <a:lstStyle/>
        <a:p>
          <a:endParaRPr lang="en-US" sz="2000" b="0">
            <a:effectLst/>
          </a:endParaRPr>
        </a:p>
      </dgm:t>
    </dgm:pt>
    <dgm:pt modelId="{7BD00101-0BBE-4988-9066-1A0E02C84834}" type="sibTrans" cxnId="{CD983823-7EA3-4FA4-852E-AC06249181B4}">
      <dgm:prSet/>
      <dgm:spPr/>
      <dgm:t>
        <a:bodyPr/>
        <a:lstStyle/>
        <a:p>
          <a:endParaRPr lang="en-US" sz="2000" b="0">
            <a:effectLst/>
          </a:endParaRPr>
        </a:p>
      </dgm:t>
    </dgm:pt>
    <dgm:pt modelId="{E535B8A5-68BF-4A48-9EF5-A9C3D05E020D}">
      <dgm:prSet phldrT="[文本]" custT="1"/>
      <dgm:spPr/>
      <dgm:t>
        <a:bodyPr/>
        <a:lstStyle/>
        <a:p>
          <a:r>
            <a:rPr lang="en-US" sz="1600" b="0" dirty="0">
              <a:effectLst/>
            </a:rPr>
            <a:t>Frequent updates</a:t>
          </a:r>
        </a:p>
      </dgm:t>
    </dgm:pt>
    <dgm:pt modelId="{54892369-2D29-4743-A455-1007AB0AF615}" type="parTrans" cxnId="{084E523B-7F0D-40CC-94C9-F1D788EB1C5D}">
      <dgm:prSet/>
      <dgm:spPr/>
      <dgm:t>
        <a:bodyPr/>
        <a:lstStyle/>
        <a:p>
          <a:endParaRPr lang="en-US" sz="2000" b="0">
            <a:effectLst/>
          </a:endParaRPr>
        </a:p>
      </dgm:t>
    </dgm:pt>
    <dgm:pt modelId="{C1FB033D-268F-4C24-83DB-C7A22F0DF401}" type="sibTrans" cxnId="{084E523B-7F0D-40CC-94C9-F1D788EB1C5D}">
      <dgm:prSet/>
      <dgm:spPr/>
      <dgm:t>
        <a:bodyPr/>
        <a:lstStyle/>
        <a:p>
          <a:endParaRPr lang="en-US" sz="2000" b="0">
            <a:effectLst/>
          </a:endParaRPr>
        </a:p>
      </dgm:t>
    </dgm:pt>
    <dgm:pt modelId="{493FFA51-C8DC-42EF-BB76-062B62AEFAA0}">
      <dgm:prSet phldrT="[文本]" custT="1"/>
      <dgm:spPr/>
      <dgm:t>
        <a:bodyPr/>
        <a:lstStyle/>
        <a:p>
          <a:r>
            <a:rPr lang="en-US" sz="1600" b="0" dirty="0">
              <a:effectLst/>
            </a:rPr>
            <a:t>Internet Era (Apps)</a:t>
          </a:r>
        </a:p>
      </dgm:t>
    </dgm:pt>
    <dgm:pt modelId="{B5E20DE0-E8F7-4833-856F-D94F77237FB2}" type="parTrans" cxnId="{0AF6C0B3-BC37-4DD5-9097-290E69F97F8A}">
      <dgm:prSet/>
      <dgm:spPr/>
      <dgm:t>
        <a:bodyPr/>
        <a:lstStyle/>
        <a:p>
          <a:endParaRPr lang="en-US" sz="2000" b="0">
            <a:effectLst/>
          </a:endParaRPr>
        </a:p>
      </dgm:t>
    </dgm:pt>
    <dgm:pt modelId="{15E0F5C5-3D1F-4008-8CB9-6747D36436C2}" type="sibTrans" cxnId="{0AF6C0B3-BC37-4DD5-9097-290E69F97F8A}">
      <dgm:prSet/>
      <dgm:spPr/>
      <dgm:t>
        <a:bodyPr/>
        <a:lstStyle/>
        <a:p>
          <a:endParaRPr lang="en-US" sz="2000" b="0">
            <a:effectLst/>
          </a:endParaRPr>
        </a:p>
      </dgm:t>
    </dgm:pt>
    <dgm:pt modelId="{3BB7935E-2962-4240-9197-0EDF63BA75B8}">
      <dgm:prSet phldrT="[文本]" custT="1"/>
      <dgm:spPr/>
      <dgm:t>
        <a:bodyPr/>
        <a:lstStyle/>
        <a:p>
          <a:r>
            <a:rPr lang="en-US" sz="1600" b="0" dirty="0">
              <a:effectLst/>
            </a:rPr>
            <a:t>Inexpensive Hardware</a:t>
          </a:r>
        </a:p>
      </dgm:t>
    </dgm:pt>
    <dgm:pt modelId="{28F2616B-3828-4E58-9D72-3A11273B8C6B}" type="parTrans" cxnId="{7BE62E51-32ED-4022-84D4-8AD949491E5B}">
      <dgm:prSet/>
      <dgm:spPr/>
      <dgm:t>
        <a:bodyPr/>
        <a:lstStyle/>
        <a:p>
          <a:endParaRPr lang="en-US" sz="2000" b="0">
            <a:effectLst/>
          </a:endParaRPr>
        </a:p>
      </dgm:t>
    </dgm:pt>
    <dgm:pt modelId="{6AEC0007-4E42-4DAB-BC21-9F5BA2BF485D}" type="sibTrans" cxnId="{7BE62E51-32ED-4022-84D4-8AD949491E5B}">
      <dgm:prSet/>
      <dgm:spPr/>
      <dgm:t>
        <a:bodyPr/>
        <a:lstStyle/>
        <a:p>
          <a:endParaRPr lang="en-US" sz="2000" b="0">
            <a:effectLst/>
          </a:endParaRPr>
        </a:p>
      </dgm:t>
    </dgm:pt>
    <dgm:pt modelId="{F904A574-BC0A-426C-95BB-CBCADF32D180}">
      <dgm:prSet phldrT="[文本]" custT="1"/>
      <dgm:spPr/>
      <dgm:t>
        <a:bodyPr/>
        <a:lstStyle/>
        <a:p>
          <a:r>
            <a:rPr lang="en-US" sz="1600" b="0" dirty="0">
              <a:effectLst/>
            </a:rPr>
            <a:t>Dynamic Demands</a:t>
          </a:r>
        </a:p>
      </dgm:t>
    </dgm:pt>
    <dgm:pt modelId="{D073C01F-D73E-4742-A3FD-E23BCD21AE1C}" type="parTrans" cxnId="{BFD6D7EC-65F3-49E6-AB7A-A6C5A95025F8}">
      <dgm:prSet/>
      <dgm:spPr/>
      <dgm:t>
        <a:bodyPr/>
        <a:lstStyle/>
        <a:p>
          <a:endParaRPr lang="en-US" sz="2000" b="0">
            <a:effectLst/>
          </a:endParaRPr>
        </a:p>
      </dgm:t>
    </dgm:pt>
    <dgm:pt modelId="{36112FF5-2A68-474A-BBFC-260670553796}" type="sibTrans" cxnId="{BFD6D7EC-65F3-49E6-AB7A-A6C5A95025F8}">
      <dgm:prSet/>
      <dgm:spPr/>
      <dgm:t>
        <a:bodyPr/>
        <a:lstStyle/>
        <a:p>
          <a:endParaRPr lang="en-US" sz="2000" b="0">
            <a:effectLst/>
          </a:endParaRPr>
        </a:p>
      </dgm:t>
    </dgm:pt>
    <dgm:pt modelId="{D989031E-BDF0-4AFC-9DAD-7D708D01B9CB}">
      <dgm:prSet phldrT="[文本]" custT="1"/>
      <dgm:spPr/>
      <dgm:t>
        <a:bodyPr/>
        <a:lstStyle/>
        <a:p>
          <a:r>
            <a:rPr lang="en-US" sz="1600" b="0" dirty="0">
              <a:effectLst/>
            </a:rPr>
            <a:t>Full-stack</a:t>
          </a:r>
        </a:p>
      </dgm:t>
    </dgm:pt>
    <dgm:pt modelId="{E6908C1B-D1A1-426F-86A3-EE5DED13B667}" type="parTrans" cxnId="{AD918CF4-F1E2-4DA1-B77A-0075713652F0}">
      <dgm:prSet/>
      <dgm:spPr/>
      <dgm:t>
        <a:bodyPr/>
        <a:lstStyle/>
        <a:p>
          <a:endParaRPr lang="en-US" sz="2000" b="0">
            <a:effectLst/>
          </a:endParaRPr>
        </a:p>
      </dgm:t>
    </dgm:pt>
    <dgm:pt modelId="{97CF9244-8434-4DD8-825B-1E1C649E9888}" type="sibTrans" cxnId="{AD918CF4-F1E2-4DA1-B77A-0075713652F0}">
      <dgm:prSet/>
      <dgm:spPr/>
      <dgm:t>
        <a:bodyPr/>
        <a:lstStyle/>
        <a:p>
          <a:endParaRPr lang="en-US" sz="2000" b="0">
            <a:effectLst/>
          </a:endParaRPr>
        </a:p>
      </dgm:t>
    </dgm:pt>
    <dgm:pt modelId="{0627E389-6660-4397-A7E0-E91BD8053D61}">
      <dgm:prSet phldrT="[文本]" custT="1"/>
      <dgm:spPr/>
      <dgm:t>
        <a:bodyPr/>
        <a:lstStyle/>
        <a:p>
          <a:r>
            <a:rPr lang="en-US" sz="1600" b="0" dirty="0">
              <a:effectLst/>
            </a:rPr>
            <a:t>Easy to deploy &amp; resize</a:t>
          </a:r>
        </a:p>
      </dgm:t>
    </dgm:pt>
    <dgm:pt modelId="{52B3E35A-7F6D-4259-ADE6-761C9278F824}" type="parTrans" cxnId="{C87FDB2D-288A-4EEC-817A-EB64B72DAC88}">
      <dgm:prSet/>
      <dgm:spPr/>
      <dgm:t>
        <a:bodyPr/>
        <a:lstStyle/>
        <a:p>
          <a:endParaRPr lang="en-US" sz="2000" b="0">
            <a:effectLst/>
          </a:endParaRPr>
        </a:p>
      </dgm:t>
    </dgm:pt>
    <dgm:pt modelId="{F0F34BF6-AD1B-4966-8195-AFACBABBA50A}" type="sibTrans" cxnId="{C87FDB2D-288A-4EEC-817A-EB64B72DAC88}">
      <dgm:prSet/>
      <dgm:spPr/>
      <dgm:t>
        <a:bodyPr/>
        <a:lstStyle/>
        <a:p>
          <a:endParaRPr lang="en-US" sz="2000" b="0">
            <a:effectLst/>
          </a:endParaRPr>
        </a:p>
      </dgm:t>
    </dgm:pt>
    <dgm:pt modelId="{C7458EEC-6F83-45AE-BFC1-5BCB157AF175}">
      <dgm:prSet phldrT="[文本]" custT="1"/>
      <dgm:spPr/>
      <dgm:t>
        <a:bodyPr/>
        <a:lstStyle/>
        <a:p>
          <a:r>
            <a:rPr lang="en-US" sz="1600" b="0" dirty="0">
              <a:effectLst/>
            </a:rPr>
            <a:t>Flocks in &amp; out</a:t>
          </a:r>
        </a:p>
      </dgm:t>
    </dgm:pt>
    <dgm:pt modelId="{D1D130EE-D4BE-40C3-8474-973AB05883A7}" type="parTrans" cxnId="{7FC500F9-0B82-4BFA-ABB7-B48EC8E99DCC}">
      <dgm:prSet/>
      <dgm:spPr/>
      <dgm:t>
        <a:bodyPr/>
        <a:lstStyle/>
        <a:p>
          <a:endParaRPr lang="en-US" sz="2000" b="0">
            <a:effectLst/>
          </a:endParaRPr>
        </a:p>
      </dgm:t>
    </dgm:pt>
    <dgm:pt modelId="{70BA6DA8-1318-4536-BAF5-A19D1A5602B4}" type="sibTrans" cxnId="{7FC500F9-0B82-4BFA-ABB7-B48EC8E99DCC}">
      <dgm:prSet/>
      <dgm:spPr/>
      <dgm:t>
        <a:bodyPr/>
        <a:lstStyle/>
        <a:p>
          <a:endParaRPr lang="en-US" sz="2000" b="0">
            <a:effectLst/>
          </a:endParaRPr>
        </a:p>
      </dgm:t>
    </dgm:pt>
    <dgm:pt modelId="{B3765F9D-2882-4B12-8A18-D8E5635D5223}" type="pres">
      <dgm:prSet presAssocID="{4D2F8225-658E-4547-B7A7-4CF30BC094C3}" presName="layout" presStyleCnt="0">
        <dgm:presLayoutVars>
          <dgm:chMax/>
          <dgm:chPref/>
          <dgm:dir/>
          <dgm:resizeHandles/>
        </dgm:presLayoutVars>
      </dgm:prSet>
      <dgm:spPr/>
    </dgm:pt>
    <dgm:pt modelId="{CF8864FD-B7B7-4717-AF55-FF2C6B31BD9C}" type="pres">
      <dgm:prSet presAssocID="{A24A27F1-289F-451E-BE31-5FAC6B4667A5}" presName="root" presStyleCnt="0">
        <dgm:presLayoutVars>
          <dgm:chMax/>
          <dgm:chPref/>
        </dgm:presLayoutVars>
      </dgm:prSet>
      <dgm:spPr/>
    </dgm:pt>
    <dgm:pt modelId="{95917B18-48D7-46B8-9CFF-B7291420204D}" type="pres">
      <dgm:prSet presAssocID="{A24A27F1-289F-451E-BE31-5FAC6B4667A5}" presName="rootComposite" presStyleCnt="0">
        <dgm:presLayoutVars/>
      </dgm:prSet>
      <dgm:spPr/>
    </dgm:pt>
    <dgm:pt modelId="{7A334E77-1801-4209-89E1-498E8129181A}" type="pres">
      <dgm:prSet presAssocID="{A24A27F1-289F-451E-BE31-5FAC6B4667A5}" presName="ParentAccent" presStyleLbl="alignNode1" presStyleIdx="0" presStyleCnt="3"/>
      <dgm:spPr/>
    </dgm:pt>
    <dgm:pt modelId="{8AFFF263-06CA-4870-AEC5-EB08E5A02AC1}" type="pres">
      <dgm:prSet presAssocID="{A24A27F1-289F-451E-BE31-5FAC6B4667A5}" presName="ParentSmallAccent" presStyleLbl="fgAcc1" presStyleIdx="0" presStyleCnt="3"/>
      <dgm:spPr/>
    </dgm:pt>
    <dgm:pt modelId="{42FFA9D5-00EE-4C63-A19F-88756EED3EE4}" type="pres">
      <dgm:prSet presAssocID="{A24A27F1-289F-451E-BE31-5FAC6B4667A5}" presName="Parent" presStyleLbl="revTx" presStyleIdx="0" presStyleCnt="12">
        <dgm:presLayoutVars>
          <dgm:chMax/>
          <dgm:chPref val="4"/>
          <dgm:bulletEnabled val="1"/>
        </dgm:presLayoutVars>
      </dgm:prSet>
      <dgm:spPr/>
    </dgm:pt>
    <dgm:pt modelId="{65B3E27F-1B0E-4FD3-A44C-4D729AABA194}" type="pres">
      <dgm:prSet presAssocID="{A24A27F1-289F-451E-BE31-5FAC6B4667A5}" presName="childShape" presStyleCnt="0">
        <dgm:presLayoutVars>
          <dgm:chMax val="0"/>
          <dgm:chPref val="0"/>
        </dgm:presLayoutVars>
      </dgm:prSet>
      <dgm:spPr/>
    </dgm:pt>
    <dgm:pt modelId="{2E6B4826-98FF-4FB3-B242-E13080BC48DE}" type="pres">
      <dgm:prSet presAssocID="{493FFA51-C8DC-42EF-BB76-062B62AEFAA0}" presName="childComposite" presStyleCnt="0">
        <dgm:presLayoutVars>
          <dgm:chMax val="0"/>
          <dgm:chPref val="0"/>
        </dgm:presLayoutVars>
      </dgm:prSet>
      <dgm:spPr/>
    </dgm:pt>
    <dgm:pt modelId="{CFB7F654-6278-425C-8972-88BFDE97241D}" type="pres">
      <dgm:prSet presAssocID="{493FFA51-C8DC-42EF-BB76-062B62AEFAA0}" presName="ChildAccent" presStyleLbl="solidFgAcc1" presStyleIdx="0" presStyleCnt="9"/>
      <dgm:spPr/>
    </dgm:pt>
    <dgm:pt modelId="{A75645A9-71F8-4C80-B4AD-3963A5C3E688}" type="pres">
      <dgm:prSet presAssocID="{493FFA51-C8DC-42EF-BB76-062B62AEFAA0}" presName="Child" presStyleLbl="revTx" presStyleIdx="1" presStyleCnt="12">
        <dgm:presLayoutVars>
          <dgm:chMax val="0"/>
          <dgm:chPref val="0"/>
          <dgm:bulletEnabled val="1"/>
        </dgm:presLayoutVars>
      </dgm:prSet>
      <dgm:spPr/>
    </dgm:pt>
    <dgm:pt modelId="{1B8B932D-EBFA-46DB-BBD5-FEE5B294B8B1}" type="pres">
      <dgm:prSet presAssocID="{3BB7935E-2962-4240-9197-0EDF63BA75B8}" presName="childComposite" presStyleCnt="0">
        <dgm:presLayoutVars>
          <dgm:chMax val="0"/>
          <dgm:chPref val="0"/>
        </dgm:presLayoutVars>
      </dgm:prSet>
      <dgm:spPr/>
    </dgm:pt>
    <dgm:pt modelId="{837C7F7D-44B3-43D6-A53C-EA153F369D23}" type="pres">
      <dgm:prSet presAssocID="{3BB7935E-2962-4240-9197-0EDF63BA75B8}" presName="ChildAccent" presStyleLbl="solidFgAcc1" presStyleIdx="1" presStyleCnt="9"/>
      <dgm:spPr/>
    </dgm:pt>
    <dgm:pt modelId="{8886D425-7E86-41A4-A53C-C185566DACFC}" type="pres">
      <dgm:prSet presAssocID="{3BB7935E-2962-4240-9197-0EDF63BA75B8}" presName="Child" presStyleLbl="revTx" presStyleIdx="2" presStyleCnt="12">
        <dgm:presLayoutVars>
          <dgm:chMax val="0"/>
          <dgm:chPref val="0"/>
          <dgm:bulletEnabled val="1"/>
        </dgm:presLayoutVars>
      </dgm:prSet>
      <dgm:spPr/>
    </dgm:pt>
    <dgm:pt modelId="{13065D43-2C4E-4E28-B85B-BAEF04D1E9F8}" type="pres">
      <dgm:prSet presAssocID="{F904A574-BC0A-426C-95BB-CBCADF32D180}" presName="childComposite" presStyleCnt="0">
        <dgm:presLayoutVars>
          <dgm:chMax val="0"/>
          <dgm:chPref val="0"/>
        </dgm:presLayoutVars>
      </dgm:prSet>
      <dgm:spPr/>
    </dgm:pt>
    <dgm:pt modelId="{96F02BD7-54DF-4788-9944-1DDEC8E4C979}" type="pres">
      <dgm:prSet presAssocID="{F904A574-BC0A-426C-95BB-CBCADF32D180}" presName="ChildAccent" presStyleLbl="solidFgAcc1" presStyleIdx="2" presStyleCnt="9"/>
      <dgm:spPr/>
    </dgm:pt>
    <dgm:pt modelId="{FC65E169-460B-4A2C-85C2-AC01F2328D4A}" type="pres">
      <dgm:prSet presAssocID="{F904A574-BC0A-426C-95BB-CBCADF32D180}" presName="Child" presStyleLbl="revTx" presStyleIdx="3" presStyleCnt="12">
        <dgm:presLayoutVars>
          <dgm:chMax val="0"/>
          <dgm:chPref val="0"/>
          <dgm:bulletEnabled val="1"/>
        </dgm:presLayoutVars>
      </dgm:prSet>
      <dgm:spPr/>
    </dgm:pt>
    <dgm:pt modelId="{E86E4B49-BABB-4E07-8365-4E58C932F9B8}" type="pres">
      <dgm:prSet presAssocID="{8773E6FE-DE28-41AB-BD12-B5F97AFA74E8}" presName="root" presStyleCnt="0">
        <dgm:presLayoutVars>
          <dgm:chMax/>
          <dgm:chPref/>
        </dgm:presLayoutVars>
      </dgm:prSet>
      <dgm:spPr/>
    </dgm:pt>
    <dgm:pt modelId="{42631C82-CB88-4521-889A-6D27F466ED9D}" type="pres">
      <dgm:prSet presAssocID="{8773E6FE-DE28-41AB-BD12-B5F97AFA74E8}" presName="rootComposite" presStyleCnt="0">
        <dgm:presLayoutVars/>
      </dgm:prSet>
      <dgm:spPr/>
    </dgm:pt>
    <dgm:pt modelId="{241F6E6B-8A80-4AFD-AB8F-21EFA1D24103}" type="pres">
      <dgm:prSet presAssocID="{8773E6FE-DE28-41AB-BD12-B5F97AFA74E8}" presName="ParentAccent" presStyleLbl="alignNode1" presStyleIdx="1" presStyleCnt="3"/>
      <dgm:spPr/>
    </dgm:pt>
    <dgm:pt modelId="{8364CD96-0D1E-4F0A-9257-614406126814}" type="pres">
      <dgm:prSet presAssocID="{8773E6FE-DE28-41AB-BD12-B5F97AFA74E8}" presName="ParentSmallAccent" presStyleLbl="fgAcc1" presStyleIdx="1" presStyleCnt="3"/>
      <dgm:spPr/>
    </dgm:pt>
    <dgm:pt modelId="{3BEE100C-9C3C-420C-A36C-01F676613625}" type="pres">
      <dgm:prSet presAssocID="{8773E6FE-DE28-41AB-BD12-B5F97AFA74E8}" presName="Parent" presStyleLbl="revTx" presStyleIdx="4" presStyleCnt="12">
        <dgm:presLayoutVars>
          <dgm:chMax/>
          <dgm:chPref val="4"/>
          <dgm:bulletEnabled val="1"/>
        </dgm:presLayoutVars>
      </dgm:prSet>
      <dgm:spPr/>
    </dgm:pt>
    <dgm:pt modelId="{F2760E82-4769-4449-A6D4-DE0EE27EC5FC}" type="pres">
      <dgm:prSet presAssocID="{8773E6FE-DE28-41AB-BD12-B5F97AFA74E8}" presName="childShape" presStyleCnt="0">
        <dgm:presLayoutVars>
          <dgm:chMax val="0"/>
          <dgm:chPref val="0"/>
        </dgm:presLayoutVars>
      </dgm:prSet>
      <dgm:spPr/>
    </dgm:pt>
    <dgm:pt modelId="{77D1D864-E031-4864-BBA4-4B751D8DD318}" type="pres">
      <dgm:prSet presAssocID="{F7DC274F-786D-4E98-8A4E-DA9D290BE13A}" presName="childComposite" presStyleCnt="0">
        <dgm:presLayoutVars>
          <dgm:chMax val="0"/>
          <dgm:chPref val="0"/>
        </dgm:presLayoutVars>
      </dgm:prSet>
      <dgm:spPr/>
    </dgm:pt>
    <dgm:pt modelId="{1BDD887A-9D3A-49AF-AAC8-0FE97DAC531E}" type="pres">
      <dgm:prSet presAssocID="{F7DC274F-786D-4E98-8A4E-DA9D290BE13A}" presName="ChildAccent" presStyleLbl="solidFgAcc1" presStyleIdx="3" presStyleCnt="9"/>
      <dgm:spPr/>
    </dgm:pt>
    <dgm:pt modelId="{3853F12B-5895-4D98-83C1-7C6C360C86C7}" type="pres">
      <dgm:prSet presAssocID="{F7DC274F-786D-4E98-8A4E-DA9D290BE13A}" presName="Child" presStyleLbl="revTx" presStyleIdx="5" presStyleCnt="12">
        <dgm:presLayoutVars>
          <dgm:chMax val="0"/>
          <dgm:chPref val="0"/>
          <dgm:bulletEnabled val="1"/>
        </dgm:presLayoutVars>
      </dgm:prSet>
      <dgm:spPr/>
    </dgm:pt>
    <dgm:pt modelId="{1B5EB269-724E-4402-B0A4-5BFFEF54F805}" type="pres">
      <dgm:prSet presAssocID="{D2B5A2C7-1917-42C0-BFE4-28A959F49D19}" presName="childComposite" presStyleCnt="0">
        <dgm:presLayoutVars>
          <dgm:chMax val="0"/>
          <dgm:chPref val="0"/>
        </dgm:presLayoutVars>
      </dgm:prSet>
      <dgm:spPr/>
    </dgm:pt>
    <dgm:pt modelId="{77740DD1-6C61-493E-972D-C363B787755D}" type="pres">
      <dgm:prSet presAssocID="{D2B5A2C7-1917-42C0-BFE4-28A959F49D19}" presName="ChildAccent" presStyleLbl="solidFgAcc1" presStyleIdx="4" presStyleCnt="9"/>
      <dgm:spPr/>
    </dgm:pt>
    <dgm:pt modelId="{89687F3C-1727-42B2-9DFC-327D7085B3D0}" type="pres">
      <dgm:prSet presAssocID="{D2B5A2C7-1917-42C0-BFE4-28A959F49D19}" presName="Child" presStyleLbl="revTx" presStyleIdx="6" presStyleCnt="12">
        <dgm:presLayoutVars>
          <dgm:chMax val="0"/>
          <dgm:chPref val="0"/>
          <dgm:bulletEnabled val="1"/>
        </dgm:presLayoutVars>
      </dgm:prSet>
      <dgm:spPr/>
    </dgm:pt>
    <dgm:pt modelId="{E77CF0A6-C7B1-47D3-BD9B-D1554C636CB7}" type="pres">
      <dgm:prSet presAssocID="{C7458EEC-6F83-45AE-BFC1-5BCB157AF175}" presName="childComposite" presStyleCnt="0">
        <dgm:presLayoutVars>
          <dgm:chMax val="0"/>
          <dgm:chPref val="0"/>
        </dgm:presLayoutVars>
      </dgm:prSet>
      <dgm:spPr/>
    </dgm:pt>
    <dgm:pt modelId="{29499845-551A-4466-98EA-03F33E7CC2C1}" type="pres">
      <dgm:prSet presAssocID="{C7458EEC-6F83-45AE-BFC1-5BCB157AF175}" presName="ChildAccent" presStyleLbl="solidFgAcc1" presStyleIdx="5" presStyleCnt="9"/>
      <dgm:spPr/>
    </dgm:pt>
    <dgm:pt modelId="{4EAB86B3-B90D-47D6-8A75-852EE7470FA7}" type="pres">
      <dgm:prSet presAssocID="{C7458EEC-6F83-45AE-BFC1-5BCB157AF175}" presName="Child" presStyleLbl="revTx" presStyleIdx="7" presStyleCnt="12">
        <dgm:presLayoutVars>
          <dgm:chMax val="0"/>
          <dgm:chPref val="0"/>
          <dgm:bulletEnabled val="1"/>
        </dgm:presLayoutVars>
      </dgm:prSet>
      <dgm:spPr/>
    </dgm:pt>
    <dgm:pt modelId="{17059C87-688A-451F-B62E-805513A2CA5A}" type="pres">
      <dgm:prSet presAssocID="{CE5F6C9F-8DD7-4830-8CCC-E9D03E4591D2}" presName="root" presStyleCnt="0">
        <dgm:presLayoutVars>
          <dgm:chMax/>
          <dgm:chPref/>
        </dgm:presLayoutVars>
      </dgm:prSet>
      <dgm:spPr/>
    </dgm:pt>
    <dgm:pt modelId="{761D1BDD-2454-442A-8AD1-EBB017E039EC}" type="pres">
      <dgm:prSet presAssocID="{CE5F6C9F-8DD7-4830-8CCC-E9D03E4591D2}" presName="rootComposite" presStyleCnt="0">
        <dgm:presLayoutVars/>
      </dgm:prSet>
      <dgm:spPr/>
    </dgm:pt>
    <dgm:pt modelId="{FEAF9E27-6CEF-4B4E-A3D3-0F7F5CAA0A31}" type="pres">
      <dgm:prSet presAssocID="{CE5F6C9F-8DD7-4830-8CCC-E9D03E4591D2}" presName="ParentAccent" presStyleLbl="alignNode1" presStyleIdx="2" presStyleCnt="3"/>
      <dgm:spPr/>
    </dgm:pt>
    <dgm:pt modelId="{C978AC34-6BAE-48F0-9303-152A8D55A51B}" type="pres">
      <dgm:prSet presAssocID="{CE5F6C9F-8DD7-4830-8CCC-E9D03E4591D2}" presName="ParentSmallAccent" presStyleLbl="fgAcc1" presStyleIdx="2" presStyleCnt="3"/>
      <dgm:spPr/>
    </dgm:pt>
    <dgm:pt modelId="{87F6778C-FEB6-4D57-89F5-0759FC9A6285}" type="pres">
      <dgm:prSet presAssocID="{CE5F6C9F-8DD7-4830-8CCC-E9D03E4591D2}" presName="Parent" presStyleLbl="revTx" presStyleIdx="8" presStyleCnt="12">
        <dgm:presLayoutVars>
          <dgm:chMax/>
          <dgm:chPref val="4"/>
          <dgm:bulletEnabled val="1"/>
        </dgm:presLayoutVars>
      </dgm:prSet>
      <dgm:spPr/>
    </dgm:pt>
    <dgm:pt modelId="{35004028-2A32-429F-9341-8B2C56EDBC1A}" type="pres">
      <dgm:prSet presAssocID="{CE5F6C9F-8DD7-4830-8CCC-E9D03E4591D2}" presName="childShape" presStyleCnt="0">
        <dgm:presLayoutVars>
          <dgm:chMax val="0"/>
          <dgm:chPref val="0"/>
        </dgm:presLayoutVars>
      </dgm:prSet>
      <dgm:spPr/>
    </dgm:pt>
    <dgm:pt modelId="{6A4A1391-3F76-4F9F-B363-5BC7B22E0122}" type="pres">
      <dgm:prSet presAssocID="{E535B8A5-68BF-4A48-9EF5-A9C3D05E020D}" presName="childComposite" presStyleCnt="0">
        <dgm:presLayoutVars>
          <dgm:chMax val="0"/>
          <dgm:chPref val="0"/>
        </dgm:presLayoutVars>
      </dgm:prSet>
      <dgm:spPr/>
    </dgm:pt>
    <dgm:pt modelId="{7D9CCBD2-7BC5-4BB4-87C2-A70BFD2FF447}" type="pres">
      <dgm:prSet presAssocID="{E535B8A5-68BF-4A48-9EF5-A9C3D05E020D}" presName="ChildAccent" presStyleLbl="solidFgAcc1" presStyleIdx="6" presStyleCnt="9"/>
      <dgm:spPr/>
    </dgm:pt>
    <dgm:pt modelId="{5ECF293D-8CF5-41E8-9BC9-1F2B55E01A5D}" type="pres">
      <dgm:prSet presAssocID="{E535B8A5-68BF-4A48-9EF5-A9C3D05E020D}" presName="Child" presStyleLbl="revTx" presStyleIdx="9" presStyleCnt="12">
        <dgm:presLayoutVars>
          <dgm:chMax val="0"/>
          <dgm:chPref val="0"/>
          <dgm:bulletEnabled val="1"/>
        </dgm:presLayoutVars>
      </dgm:prSet>
      <dgm:spPr/>
    </dgm:pt>
    <dgm:pt modelId="{B110AB4B-235A-4E81-8330-8339B848A04D}" type="pres">
      <dgm:prSet presAssocID="{D989031E-BDF0-4AFC-9DAD-7D708D01B9CB}" presName="childComposite" presStyleCnt="0">
        <dgm:presLayoutVars>
          <dgm:chMax val="0"/>
          <dgm:chPref val="0"/>
        </dgm:presLayoutVars>
      </dgm:prSet>
      <dgm:spPr/>
    </dgm:pt>
    <dgm:pt modelId="{077E8AFC-8EBC-4DDC-9B8F-31164FDEFBC1}" type="pres">
      <dgm:prSet presAssocID="{D989031E-BDF0-4AFC-9DAD-7D708D01B9CB}" presName="ChildAccent" presStyleLbl="solidFgAcc1" presStyleIdx="7" presStyleCnt="9"/>
      <dgm:spPr/>
    </dgm:pt>
    <dgm:pt modelId="{54576C94-3CF2-49CA-97CF-4B48CD66B266}" type="pres">
      <dgm:prSet presAssocID="{D989031E-BDF0-4AFC-9DAD-7D708D01B9CB}" presName="Child" presStyleLbl="revTx" presStyleIdx="10" presStyleCnt="12">
        <dgm:presLayoutVars>
          <dgm:chMax val="0"/>
          <dgm:chPref val="0"/>
          <dgm:bulletEnabled val="1"/>
        </dgm:presLayoutVars>
      </dgm:prSet>
      <dgm:spPr/>
    </dgm:pt>
    <dgm:pt modelId="{67E3D7AF-2EFC-495C-9BC1-633C2544503E}" type="pres">
      <dgm:prSet presAssocID="{0627E389-6660-4397-A7E0-E91BD8053D61}" presName="childComposite" presStyleCnt="0">
        <dgm:presLayoutVars>
          <dgm:chMax val="0"/>
          <dgm:chPref val="0"/>
        </dgm:presLayoutVars>
      </dgm:prSet>
      <dgm:spPr/>
    </dgm:pt>
    <dgm:pt modelId="{E458B5BA-63E6-40A3-9DBE-6597FD804AA8}" type="pres">
      <dgm:prSet presAssocID="{0627E389-6660-4397-A7E0-E91BD8053D61}" presName="ChildAccent" presStyleLbl="solidFgAcc1" presStyleIdx="8" presStyleCnt="9"/>
      <dgm:spPr/>
    </dgm:pt>
    <dgm:pt modelId="{E974E870-2E1E-4A53-BD8B-85322E35B4CE}" type="pres">
      <dgm:prSet presAssocID="{0627E389-6660-4397-A7E0-E91BD8053D61}" presName="Child" presStyleLbl="revTx" presStyleIdx="11" presStyleCnt="12">
        <dgm:presLayoutVars>
          <dgm:chMax val="0"/>
          <dgm:chPref val="0"/>
          <dgm:bulletEnabled val="1"/>
        </dgm:presLayoutVars>
      </dgm:prSet>
      <dgm:spPr/>
    </dgm:pt>
  </dgm:ptLst>
  <dgm:cxnLst>
    <dgm:cxn modelId="{C3209002-7072-4D39-B10B-434198DCAC14}" type="presOf" srcId="{0627E389-6660-4397-A7E0-E91BD8053D61}" destId="{E974E870-2E1E-4A53-BD8B-85322E35B4CE}" srcOrd="0" destOrd="0" presId="urn:microsoft.com/office/officeart/2008/layout/SquareAccentList"/>
    <dgm:cxn modelId="{89C5780E-9894-432B-A3C3-602B6851E352}" type="presOf" srcId="{493FFA51-C8DC-42EF-BB76-062B62AEFAA0}" destId="{A75645A9-71F8-4C80-B4AD-3963A5C3E688}" srcOrd="0" destOrd="0" presId="urn:microsoft.com/office/officeart/2008/layout/SquareAccentList"/>
    <dgm:cxn modelId="{CD983823-7EA3-4FA4-852E-AC06249181B4}" srcId="{4D2F8225-658E-4547-B7A7-4CF30BC094C3}" destId="{CE5F6C9F-8DD7-4830-8CCC-E9D03E4591D2}" srcOrd="2" destOrd="0" parTransId="{A5CAACB1-65FB-4674-A0ED-7F1AE8B451FD}" sibTransId="{7BD00101-0BBE-4988-9066-1A0E02C84834}"/>
    <dgm:cxn modelId="{C87FDB2D-288A-4EEC-817A-EB64B72DAC88}" srcId="{CE5F6C9F-8DD7-4830-8CCC-E9D03E4591D2}" destId="{0627E389-6660-4397-A7E0-E91BD8053D61}" srcOrd="2" destOrd="0" parTransId="{52B3E35A-7F6D-4259-ADE6-761C9278F824}" sibTransId="{F0F34BF6-AD1B-4966-8195-AFACBABBA50A}"/>
    <dgm:cxn modelId="{084E523B-7F0D-40CC-94C9-F1D788EB1C5D}" srcId="{CE5F6C9F-8DD7-4830-8CCC-E9D03E4591D2}" destId="{E535B8A5-68BF-4A48-9EF5-A9C3D05E020D}" srcOrd="0" destOrd="0" parTransId="{54892369-2D29-4743-A455-1007AB0AF615}" sibTransId="{C1FB033D-268F-4C24-83DB-C7A22F0DF401}"/>
    <dgm:cxn modelId="{5FA8E84C-7A7F-4B9A-963B-D059E6A31FF2}" type="presOf" srcId="{CE5F6C9F-8DD7-4830-8CCC-E9D03E4591D2}" destId="{87F6778C-FEB6-4D57-89F5-0759FC9A6285}" srcOrd="0" destOrd="0" presId="urn:microsoft.com/office/officeart/2008/layout/SquareAccentList"/>
    <dgm:cxn modelId="{9583374E-B534-4D88-9F0D-781981BF4B10}" type="presOf" srcId="{E535B8A5-68BF-4A48-9EF5-A9C3D05E020D}" destId="{5ECF293D-8CF5-41E8-9BC9-1F2B55E01A5D}" srcOrd="0" destOrd="0" presId="urn:microsoft.com/office/officeart/2008/layout/SquareAccentList"/>
    <dgm:cxn modelId="{7BE62E51-32ED-4022-84D4-8AD949491E5B}" srcId="{A24A27F1-289F-451E-BE31-5FAC6B4667A5}" destId="{3BB7935E-2962-4240-9197-0EDF63BA75B8}" srcOrd="1" destOrd="0" parTransId="{28F2616B-3828-4E58-9D72-3A11273B8C6B}" sibTransId="{6AEC0007-4E42-4DAB-BC21-9F5BA2BF485D}"/>
    <dgm:cxn modelId="{B3EDBE5D-B30D-4511-8B3C-8D44DD10F302}" type="presOf" srcId="{F7DC274F-786D-4E98-8A4E-DA9D290BE13A}" destId="{3853F12B-5895-4D98-83C1-7C6C360C86C7}" srcOrd="0" destOrd="0" presId="urn:microsoft.com/office/officeart/2008/layout/SquareAccentList"/>
    <dgm:cxn modelId="{72416D5E-9341-493D-BC70-58A5DE10955C}" type="presOf" srcId="{3BB7935E-2962-4240-9197-0EDF63BA75B8}" destId="{8886D425-7E86-41A4-A53C-C185566DACFC}" srcOrd="0" destOrd="0" presId="urn:microsoft.com/office/officeart/2008/layout/SquareAccentList"/>
    <dgm:cxn modelId="{27C48073-6864-49F9-8DB1-9B062053861D}" type="presOf" srcId="{8773E6FE-DE28-41AB-BD12-B5F97AFA74E8}" destId="{3BEE100C-9C3C-420C-A36C-01F676613625}" srcOrd="0" destOrd="0" presId="urn:microsoft.com/office/officeart/2008/layout/SquareAccentList"/>
    <dgm:cxn modelId="{4556E77C-0665-4537-969A-DE8A3EE42BC5}" type="presOf" srcId="{F904A574-BC0A-426C-95BB-CBCADF32D180}" destId="{FC65E169-460B-4A2C-85C2-AC01F2328D4A}" srcOrd="0" destOrd="0" presId="urn:microsoft.com/office/officeart/2008/layout/SquareAccentList"/>
    <dgm:cxn modelId="{B97C9581-1DA3-4A46-894B-7E4FED93F2EB}" type="presOf" srcId="{D2B5A2C7-1917-42C0-BFE4-28A959F49D19}" destId="{89687F3C-1727-42B2-9DFC-327D7085B3D0}" srcOrd="0" destOrd="0" presId="urn:microsoft.com/office/officeart/2008/layout/SquareAccentList"/>
    <dgm:cxn modelId="{E1706EA5-4D30-499E-B92C-6883E91B5B3D}" type="presOf" srcId="{A24A27F1-289F-451E-BE31-5FAC6B4667A5}" destId="{42FFA9D5-00EE-4C63-A19F-88756EED3EE4}" srcOrd="0" destOrd="0" presId="urn:microsoft.com/office/officeart/2008/layout/SquareAccentList"/>
    <dgm:cxn modelId="{8D3F91A9-8F69-4591-AAA1-5D2B0EB0CE91}" srcId="{8773E6FE-DE28-41AB-BD12-B5F97AFA74E8}" destId="{F7DC274F-786D-4E98-8A4E-DA9D290BE13A}" srcOrd="0" destOrd="0" parTransId="{85F6891A-C166-4058-8510-95E66B8285B9}" sibTransId="{895C16F6-7612-4BCB-85B8-84608A5D906D}"/>
    <dgm:cxn modelId="{0AF6C0B3-BC37-4DD5-9097-290E69F97F8A}" srcId="{A24A27F1-289F-451E-BE31-5FAC6B4667A5}" destId="{493FFA51-C8DC-42EF-BB76-062B62AEFAA0}" srcOrd="0" destOrd="0" parTransId="{B5E20DE0-E8F7-4833-856F-D94F77237FB2}" sibTransId="{15E0F5C5-3D1F-4008-8CB9-6747D36436C2}"/>
    <dgm:cxn modelId="{58F465BA-E074-4A52-9E7A-302C8FFE1C79}" srcId="{4D2F8225-658E-4547-B7A7-4CF30BC094C3}" destId="{A24A27F1-289F-451E-BE31-5FAC6B4667A5}" srcOrd="0" destOrd="0" parTransId="{E02E38FB-0598-48BC-B794-34087F19FB62}" sibTransId="{CD08F53F-7EEB-429F-A374-D8AC44BB7302}"/>
    <dgm:cxn modelId="{44949EC9-13FE-4887-91E9-93ED63B1E989}" srcId="{4D2F8225-658E-4547-B7A7-4CF30BC094C3}" destId="{8773E6FE-DE28-41AB-BD12-B5F97AFA74E8}" srcOrd="1" destOrd="0" parTransId="{6D77F38E-C99A-4F6B-8B3B-6343989783FA}" sibTransId="{0C69E7AD-4728-4960-8432-240A39181DA9}"/>
    <dgm:cxn modelId="{E9D7DED1-FE06-4D99-AAF8-187913DEF87F}" srcId="{8773E6FE-DE28-41AB-BD12-B5F97AFA74E8}" destId="{D2B5A2C7-1917-42C0-BFE4-28A959F49D19}" srcOrd="1" destOrd="0" parTransId="{57BFEF17-4F92-4053-90C9-7B06FDF0D500}" sibTransId="{32648F72-C67B-4B35-AAE8-25FDC6521942}"/>
    <dgm:cxn modelId="{CC3DECE7-EBB2-47C5-9C44-B7DF3CD5E6C3}" type="presOf" srcId="{4D2F8225-658E-4547-B7A7-4CF30BC094C3}" destId="{B3765F9D-2882-4B12-8A18-D8E5635D5223}" srcOrd="0" destOrd="0" presId="urn:microsoft.com/office/officeart/2008/layout/SquareAccentList"/>
    <dgm:cxn modelId="{BFD6D7EC-65F3-49E6-AB7A-A6C5A95025F8}" srcId="{A24A27F1-289F-451E-BE31-5FAC6B4667A5}" destId="{F904A574-BC0A-426C-95BB-CBCADF32D180}" srcOrd="2" destOrd="0" parTransId="{D073C01F-D73E-4742-A3FD-E23BCD21AE1C}" sibTransId="{36112FF5-2A68-474A-BBFC-260670553796}"/>
    <dgm:cxn modelId="{04DF51ED-3816-4DA3-B83D-4D598D95933A}" type="presOf" srcId="{C7458EEC-6F83-45AE-BFC1-5BCB157AF175}" destId="{4EAB86B3-B90D-47D6-8A75-852EE7470FA7}" srcOrd="0" destOrd="0" presId="urn:microsoft.com/office/officeart/2008/layout/SquareAccentList"/>
    <dgm:cxn modelId="{AD918CF4-F1E2-4DA1-B77A-0075713652F0}" srcId="{CE5F6C9F-8DD7-4830-8CCC-E9D03E4591D2}" destId="{D989031E-BDF0-4AFC-9DAD-7D708D01B9CB}" srcOrd="1" destOrd="0" parTransId="{E6908C1B-D1A1-426F-86A3-EE5DED13B667}" sibTransId="{97CF9244-8434-4DD8-825B-1E1C649E9888}"/>
    <dgm:cxn modelId="{9CD8ABF6-FA10-4D3F-A176-F90E0D196DC7}" type="presOf" srcId="{D989031E-BDF0-4AFC-9DAD-7D708D01B9CB}" destId="{54576C94-3CF2-49CA-97CF-4B48CD66B266}" srcOrd="0" destOrd="0" presId="urn:microsoft.com/office/officeart/2008/layout/SquareAccentList"/>
    <dgm:cxn modelId="{7FC500F9-0B82-4BFA-ABB7-B48EC8E99DCC}" srcId="{8773E6FE-DE28-41AB-BD12-B5F97AFA74E8}" destId="{C7458EEC-6F83-45AE-BFC1-5BCB157AF175}" srcOrd="2" destOrd="0" parTransId="{D1D130EE-D4BE-40C3-8474-973AB05883A7}" sibTransId="{70BA6DA8-1318-4536-BAF5-A19D1A5602B4}"/>
    <dgm:cxn modelId="{167A9497-6970-49E1-A434-25444139F8EF}" type="presParOf" srcId="{B3765F9D-2882-4B12-8A18-D8E5635D5223}" destId="{CF8864FD-B7B7-4717-AF55-FF2C6B31BD9C}" srcOrd="0" destOrd="0" presId="urn:microsoft.com/office/officeart/2008/layout/SquareAccentList"/>
    <dgm:cxn modelId="{3D828C4D-D58A-493E-8C9F-0C4DAEE7F2C2}" type="presParOf" srcId="{CF8864FD-B7B7-4717-AF55-FF2C6B31BD9C}" destId="{95917B18-48D7-46B8-9CFF-B7291420204D}" srcOrd="0" destOrd="0" presId="urn:microsoft.com/office/officeart/2008/layout/SquareAccentList"/>
    <dgm:cxn modelId="{A35B5B01-430A-40AC-A726-890F59B5663F}" type="presParOf" srcId="{95917B18-48D7-46B8-9CFF-B7291420204D}" destId="{7A334E77-1801-4209-89E1-498E8129181A}" srcOrd="0" destOrd="0" presId="urn:microsoft.com/office/officeart/2008/layout/SquareAccentList"/>
    <dgm:cxn modelId="{774DAC27-D6DA-4E2F-94FF-6B00679B8ACE}" type="presParOf" srcId="{95917B18-48D7-46B8-9CFF-B7291420204D}" destId="{8AFFF263-06CA-4870-AEC5-EB08E5A02AC1}" srcOrd="1" destOrd="0" presId="urn:microsoft.com/office/officeart/2008/layout/SquareAccentList"/>
    <dgm:cxn modelId="{A4207859-B8BF-487D-94D9-9AA393B2B60C}" type="presParOf" srcId="{95917B18-48D7-46B8-9CFF-B7291420204D}" destId="{42FFA9D5-00EE-4C63-A19F-88756EED3EE4}" srcOrd="2" destOrd="0" presId="urn:microsoft.com/office/officeart/2008/layout/SquareAccentList"/>
    <dgm:cxn modelId="{872C750B-DA25-4492-A524-36A46AAC52C6}" type="presParOf" srcId="{CF8864FD-B7B7-4717-AF55-FF2C6B31BD9C}" destId="{65B3E27F-1B0E-4FD3-A44C-4D729AABA194}" srcOrd="1" destOrd="0" presId="urn:microsoft.com/office/officeart/2008/layout/SquareAccentList"/>
    <dgm:cxn modelId="{AE6C4400-B3CF-4F98-A45B-2D73D8958626}" type="presParOf" srcId="{65B3E27F-1B0E-4FD3-A44C-4D729AABA194}" destId="{2E6B4826-98FF-4FB3-B242-E13080BC48DE}" srcOrd="0" destOrd="0" presId="urn:microsoft.com/office/officeart/2008/layout/SquareAccentList"/>
    <dgm:cxn modelId="{BD6C2FAE-FBD6-46B8-8D73-822230B5B3D6}" type="presParOf" srcId="{2E6B4826-98FF-4FB3-B242-E13080BC48DE}" destId="{CFB7F654-6278-425C-8972-88BFDE97241D}" srcOrd="0" destOrd="0" presId="urn:microsoft.com/office/officeart/2008/layout/SquareAccentList"/>
    <dgm:cxn modelId="{3E88AC4E-255C-4D7E-B182-428AE8F5AA71}" type="presParOf" srcId="{2E6B4826-98FF-4FB3-B242-E13080BC48DE}" destId="{A75645A9-71F8-4C80-B4AD-3963A5C3E688}" srcOrd="1" destOrd="0" presId="urn:microsoft.com/office/officeart/2008/layout/SquareAccentList"/>
    <dgm:cxn modelId="{84D1966C-EB48-414E-92A5-73451C68B6E4}" type="presParOf" srcId="{65B3E27F-1B0E-4FD3-A44C-4D729AABA194}" destId="{1B8B932D-EBFA-46DB-BBD5-FEE5B294B8B1}" srcOrd="1" destOrd="0" presId="urn:microsoft.com/office/officeart/2008/layout/SquareAccentList"/>
    <dgm:cxn modelId="{EEABE789-EA2F-410F-84CF-7EA9C8FD24D0}" type="presParOf" srcId="{1B8B932D-EBFA-46DB-BBD5-FEE5B294B8B1}" destId="{837C7F7D-44B3-43D6-A53C-EA153F369D23}" srcOrd="0" destOrd="0" presId="urn:microsoft.com/office/officeart/2008/layout/SquareAccentList"/>
    <dgm:cxn modelId="{277BD111-483D-403A-96A1-3C8A507BCFF0}" type="presParOf" srcId="{1B8B932D-EBFA-46DB-BBD5-FEE5B294B8B1}" destId="{8886D425-7E86-41A4-A53C-C185566DACFC}" srcOrd="1" destOrd="0" presId="urn:microsoft.com/office/officeart/2008/layout/SquareAccentList"/>
    <dgm:cxn modelId="{51BFD89E-85B5-4320-BBCA-64C5C3D1516E}" type="presParOf" srcId="{65B3E27F-1B0E-4FD3-A44C-4D729AABA194}" destId="{13065D43-2C4E-4E28-B85B-BAEF04D1E9F8}" srcOrd="2" destOrd="0" presId="urn:microsoft.com/office/officeart/2008/layout/SquareAccentList"/>
    <dgm:cxn modelId="{94688C50-6AC8-4609-9944-12828055869A}" type="presParOf" srcId="{13065D43-2C4E-4E28-B85B-BAEF04D1E9F8}" destId="{96F02BD7-54DF-4788-9944-1DDEC8E4C979}" srcOrd="0" destOrd="0" presId="urn:microsoft.com/office/officeart/2008/layout/SquareAccentList"/>
    <dgm:cxn modelId="{4B9C4391-B157-4D51-905F-6D8B32D34B9A}" type="presParOf" srcId="{13065D43-2C4E-4E28-B85B-BAEF04D1E9F8}" destId="{FC65E169-460B-4A2C-85C2-AC01F2328D4A}" srcOrd="1" destOrd="0" presId="urn:microsoft.com/office/officeart/2008/layout/SquareAccentList"/>
    <dgm:cxn modelId="{8E37952D-009F-410B-B9A1-F9080C116E93}" type="presParOf" srcId="{B3765F9D-2882-4B12-8A18-D8E5635D5223}" destId="{E86E4B49-BABB-4E07-8365-4E58C932F9B8}" srcOrd="1" destOrd="0" presId="urn:microsoft.com/office/officeart/2008/layout/SquareAccentList"/>
    <dgm:cxn modelId="{A83D869F-888C-4A98-9C88-E12D7835BE8E}" type="presParOf" srcId="{E86E4B49-BABB-4E07-8365-4E58C932F9B8}" destId="{42631C82-CB88-4521-889A-6D27F466ED9D}" srcOrd="0" destOrd="0" presId="urn:microsoft.com/office/officeart/2008/layout/SquareAccentList"/>
    <dgm:cxn modelId="{AA2D98E0-4A1A-4380-A1B5-0BC25233472A}" type="presParOf" srcId="{42631C82-CB88-4521-889A-6D27F466ED9D}" destId="{241F6E6B-8A80-4AFD-AB8F-21EFA1D24103}" srcOrd="0" destOrd="0" presId="urn:microsoft.com/office/officeart/2008/layout/SquareAccentList"/>
    <dgm:cxn modelId="{2319031B-23F1-4F52-AB99-8D29F8D095FE}" type="presParOf" srcId="{42631C82-CB88-4521-889A-6D27F466ED9D}" destId="{8364CD96-0D1E-4F0A-9257-614406126814}" srcOrd="1" destOrd="0" presId="urn:microsoft.com/office/officeart/2008/layout/SquareAccentList"/>
    <dgm:cxn modelId="{7D730B0E-DC8B-46C6-A984-18D4889D6260}" type="presParOf" srcId="{42631C82-CB88-4521-889A-6D27F466ED9D}" destId="{3BEE100C-9C3C-420C-A36C-01F676613625}" srcOrd="2" destOrd="0" presId="urn:microsoft.com/office/officeart/2008/layout/SquareAccentList"/>
    <dgm:cxn modelId="{7BA2011D-7F13-40BD-B28C-8D7725DC2B41}" type="presParOf" srcId="{E86E4B49-BABB-4E07-8365-4E58C932F9B8}" destId="{F2760E82-4769-4449-A6D4-DE0EE27EC5FC}" srcOrd="1" destOrd="0" presId="urn:microsoft.com/office/officeart/2008/layout/SquareAccentList"/>
    <dgm:cxn modelId="{2281B2C8-213D-4DE2-864A-EF2020B52055}" type="presParOf" srcId="{F2760E82-4769-4449-A6D4-DE0EE27EC5FC}" destId="{77D1D864-E031-4864-BBA4-4B751D8DD318}" srcOrd="0" destOrd="0" presId="urn:microsoft.com/office/officeart/2008/layout/SquareAccentList"/>
    <dgm:cxn modelId="{6B0067F6-02EB-4EE6-A568-7944A18EF990}" type="presParOf" srcId="{77D1D864-E031-4864-BBA4-4B751D8DD318}" destId="{1BDD887A-9D3A-49AF-AAC8-0FE97DAC531E}" srcOrd="0" destOrd="0" presId="urn:microsoft.com/office/officeart/2008/layout/SquareAccentList"/>
    <dgm:cxn modelId="{9DB9C903-7621-4671-841C-90071C8E6D53}" type="presParOf" srcId="{77D1D864-E031-4864-BBA4-4B751D8DD318}" destId="{3853F12B-5895-4D98-83C1-7C6C360C86C7}" srcOrd="1" destOrd="0" presId="urn:microsoft.com/office/officeart/2008/layout/SquareAccentList"/>
    <dgm:cxn modelId="{A30FDBDD-CFEF-4E2B-9CFD-A11A95ECB653}" type="presParOf" srcId="{F2760E82-4769-4449-A6D4-DE0EE27EC5FC}" destId="{1B5EB269-724E-4402-B0A4-5BFFEF54F805}" srcOrd="1" destOrd="0" presId="urn:microsoft.com/office/officeart/2008/layout/SquareAccentList"/>
    <dgm:cxn modelId="{08A0CBCC-7443-4C30-AD37-D7A90018F4E2}" type="presParOf" srcId="{1B5EB269-724E-4402-B0A4-5BFFEF54F805}" destId="{77740DD1-6C61-493E-972D-C363B787755D}" srcOrd="0" destOrd="0" presId="urn:microsoft.com/office/officeart/2008/layout/SquareAccentList"/>
    <dgm:cxn modelId="{9DAF10B5-9C24-4E1D-8BDD-F9D3A977D66E}" type="presParOf" srcId="{1B5EB269-724E-4402-B0A4-5BFFEF54F805}" destId="{89687F3C-1727-42B2-9DFC-327D7085B3D0}" srcOrd="1" destOrd="0" presId="urn:microsoft.com/office/officeart/2008/layout/SquareAccentList"/>
    <dgm:cxn modelId="{919A5114-4763-4E36-A1CB-EA048429E683}" type="presParOf" srcId="{F2760E82-4769-4449-A6D4-DE0EE27EC5FC}" destId="{E77CF0A6-C7B1-47D3-BD9B-D1554C636CB7}" srcOrd="2" destOrd="0" presId="urn:microsoft.com/office/officeart/2008/layout/SquareAccentList"/>
    <dgm:cxn modelId="{AD6CD075-B7C2-4CE3-8397-25B3A00D79A5}" type="presParOf" srcId="{E77CF0A6-C7B1-47D3-BD9B-D1554C636CB7}" destId="{29499845-551A-4466-98EA-03F33E7CC2C1}" srcOrd="0" destOrd="0" presId="urn:microsoft.com/office/officeart/2008/layout/SquareAccentList"/>
    <dgm:cxn modelId="{BD511E44-FD9E-4750-9A55-DFA1FCB16079}" type="presParOf" srcId="{E77CF0A6-C7B1-47D3-BD9B-D1554C636CB7}" destId="{4EAB86B3-B90D-47D6-8A75-852EE7470FA7}" srcOrd="1" destOrd="0" presId="urn:microsoft.com/office/officeart/2008/layout/SquareAccentList"/>
    <dgm:cxn modelId="{BD1AC687-351E-4633-AD37-D06617C0F7CF}" type="presParOf" srcId="{B3765F9D-2882-4B12-8A18-D8E5635D5223}" destId="{17059C87-688A-451F-B62E-805513A2CA5A}" srcOrd="2" destOrd="0" presId="urn:microsoft.com/office/officeart/2008/layout/SquareAccentList"/>
    <dgm:cxn modelId="{991F6401-2DAF-4567-A36B-C56031F44DFB}" type="presParOf" srcId="{17059C87-688A-451F-B62E-805513A2CA5A}" destId="{761D1BDD-2454-442A-8AD1-EBB017E039EC}" srcOrd="0" destOrd="0" presId="urn:microsoft.com/office/officeart/2008/layout/SquareAccentList"/>
    <dgm:cxn modelId="{4B7AAA7A-3544-42F2-90D7-AC4F9B5055CA}" type="presParOf" srcId="{761D1BDD-2454-442A-8AD1-EBB017E039EC}" destId="{FEAF9E27-6CEF-4B4E-A3D3-0F7F5CAA0A31}" srcOrd="0" destOrd="0" presId="urn:microsoft.com/office/officeart/2008/layout/SquareAccentList"/>
    <dgm:cxn modelId="{C2548269-DAE2-442E-9B4D-56DD5845AE44}" type="presParOf" srcId="{761D1BDD-2454-442A-8AD1-EBB017E039EC}" destId="{C978AC34-6BAE-48F0-9303-152A8D55A51B}" srcOrd="1" destOrd="0" presId="urn:microsoft.com/office/officeart/2008/layout/SquareAccentList"/>
    <dgm:cxn modelId="{962A64CE-D2F0-465F-8802-F1EB94DB2411}" type="presParOf" srcId="{761D1BDD-2454-442A-8AD1-EBB017E039EC}" destId="{87F6778C-FEB6-4D57-89F5-0759FC9A6285}" srcOrd="2" destOrd="0" presId="urn:microsoft.com/office/officeart/2008/layout/SquareAccentList"/>
    <dgm:cxn modelId="{E8F1C31A-C390-411B-BB59-32F5B47BA6BA}" type="presParOf" srcId="{17059C87-688A-451F-B62E-805513A2CA5A}" destId="{35004028-2A32-429F-9341-8B2C56EDBC1A}" srcOrd="1" destOrd="0" presId="urn:microsoft.com/office/officeart/2008/layout/SquareAccentList"/>
    <dgm:cxn modelId="{C9C6995B-E6C5-4A16-B8A2-4F2C834EF789}" type="presParOf" srcId="{35004028-2A32-429F-9341-8B2C56EDBC1A}" destId="{6A4A1391-3F76-4F9F-B363-5BC7B22E0122}" srcOrd="0" destOrd="0" presId="urn:microsoft.com/office/officeart/2008/layout/SquareAccentList"/>
    <dgm:cxn modelId="{8503D2F4-6A56-4B0A-A498-805A0790E969}" type="presParOf" srcId="{6A4A1391-3F76-4F9F-B363-5BC7B22E0122}" destId="{7D9CCBD2-7BC5-4BB4-87C2-A70BFD2FF447}" srcOrd="0" destOrd="0" presId="urn:microsoft.com/office/officeart/2008/layout/SquareAccentList"/>
    <dgm:cxn modelId="{321BD265-C770-4D5A-A174-34F80225C81A}" type="presParOf" srcId="{6A4A1391-3F76-4F9F-B363-5BC7B22E0122}" destId="{5ECF293D-8CF5-41E8-9BC9-1F2B55E01A5D}" srcOrd="1" destOrd="0" presId="urn:microsoft.com/office/officeart/2008/layout/SquareAccentList"/>
    <dgm:cxn modelId="{DCB21B0D-9BBD-4D5A-8FEB-454E1EBC7935}" type="presParOf" srcId="{35004028-2A32-429F-9341-8B2C56EDBC1A}" destId="{B110AB4B-235A-4E81-8330-8339B848A04D}" srcOrd="1" destOrd="0" presId="urn:microsoft.com/office/officeart/2008/layout/SquareAccentList"/>
    <dgm:cxn modelId="{E519F897-68F8-4874-9F94-EE2F7C597171}" type="presParOf" srcId="{B110AB4B-235A-4E81-8330-8339B848A04D}" destId="{077E8AFC-8EBC-4DDC-9B8F-31164FDEFBC1}" srcOrd="0" destOrd="0" presId="urn:microsoft.com/office/officeart/2008/layout/SquareAccentList"/>
    <dgm:cxn modelId="{B491B911-ADB3-48D9-9B00-5C0A6694315E}" type="presParOf" srcId="{B110AB4B-235A-4E81-8330-8339B848A04D}" destId="{54576C94-3CF2-49CA-97CF-4B48CD66B266}" srcOrd="1" destOrd="0" presId="urn:microsoft.com/office/officeart/2008/layout/SquareAccentList"/>
    <dgm:cxn modelId="{85D924B0-22AD-415D-A6F1-A320641D480E}" type="presParOf" srcId="{35004028-2A32-429F-9341-8B2C56EDBC1A}" destId="{67E3D7AF-2EFC-495C-9BC1-633C2544503E}" srcOrd="2" destOrd="0" presId="urn:microsoft.com/office/officeart/2008/layout/SquareAccentList"/>
    <dgm:cxn modelId="{E88D9AFE-BDB2-4F14-9AE2-6374DA22EC60}" type="presParOf" srcId="{67E3D7AF-2EFC-495C-9BC1-633C2544503E}" destId="{E458B5BA-63E6-40A3-9DBE-6597FD804AA8}" srcOrd="0" destOrd="0" presId="urn:microsoft.com/office/officeart/2008/layout/SquareAccentList"/>
    <dgm:cxn modelId="{5442CC89-3B5F-4EAB-91BB-50D86C691242}" type="presParOf" srcId="{67E3D7AF-2EFC-495C-9BC1-633C2544503E}" destId="{E974E870-2E1E-4A53-BD8B-85322E35B4CE}"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34E77-1801-4209-89E1-498E8129181A}">
      <dsp:nvSpPr>
        <dsp:cNvPr id="0" name=""/>
        <dsp:cNvSpPr/>
      </dsp:nvSpPr>
      <dsp:spPr>
        <a:xfrm>
          <a:off x="816" y="514189"/>
          <a:ext cx="2432957" cy="28623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FF263-06CA-4870-AEC5-EB08E5A02AC1}">
      <dsp:nvSpPr>
        <dsp:cNvPr id="0" name=""/>
        <dsp:cNvSpPr/>
      </dsp:nvSpPr>
      <dsp:spPr>
        <a:xfrm>
          <a:off x="816" y="621686"/>
          <a:ext cx="178733" cy="178733"/>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FFA9D5-00EE-4C63-A19F-88756EED3EE4}">
      <dsp:nvSpPr>
        <dsp:cNvPr id="0" name=""/>
        <dsp:cNvSpPr/>
      </dsp:nvSpPr>
      <dsp:spPr>
        <a:xfrm>
          <a:off x="816" y="0"/>
          <a:ext cx="2432957" cy="5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effectLst/>
            </a:rPr>
            <a:t>21</a:t>
          </a:r>
          <a:r>
            <a:rPr lang="en-US" sz="3200" b="0" kern="1200" baseline="30000" dirty="0">
              <a:effectLst/>
            </a:rPr>
            <a:t>st</a:t>
          </a:r>
          <a:r>
            <a:rPr lang="en-US" sz="3200" b="0" kern="1200" dirty="0">
              <a:effectLst/>
            </a:rPr>
            <a:t> Century</a:t>
          </a:r>
        </a:p>
      </dsp:txBody>
      <dsp:txXfrm>
        <a:off x="816" y="0"/>
        <a:ext cx="2432957" cy="514189"/>
      </dsp:txXfrm>
    </dsp:sp>
    <dsp:sp modelId="{CFB7F654-6278-425C-8972-88BFDE97241D}">
      <dsp:nvSpPr>
        <dsp:cNvPr id="0" name=""/>
        <dsp:cNvSpPr/>
      </dsp:nvSpPr>
      <dsp:spPr>
        <a:xfrm>
          <a:off x="816" y="1038309"/>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5645A9-71F8-4C80-B4AD-3963A5C3E688}">
      <dsp:nvSpPr>
        <dsp:cNvPr id="0" name=""/>
        <dsp:cNvSpPr/>
      </dsp:nvSpPr>
      <dsp:spPr>
        <a:xfrm>
          <a:off x="171123" y="919364"/>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Internet Era (Apps)</a:t>
          </a:r>
        </a:p>
      </dsp:txBody>
      <dsp:txXfrm>
        <a:off x="171123" y="919364"/>
        <a:ext cx="2262650" cy="416618"/>
      </dsp:txXfrm>
    </dsp:sp>
    <dsp:sp modelId="{837C7F7D-44B3-43D6-A53C-EA153F369D23}">
      <dsp:nvSpPr>
        <dsp:cNvPr id="0" name=""/>
        <dsp:cNvSpPr/>
      </dsp:nvSpPr>
      <dsp:spPr>
        <a:xfrm>
          <a:off x="816" y="1454928"/>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86D425-7E86-41A4-A53C-C185566DACFC}">
      <dsp:nvSpPr>
        <dsp:cNvPr id="0" name=""/>
        <dsp:cNvSpPr/>
      </dsp:nvSpPr>
      <dsp:spPr>
        <a:xfrm>
          <a:off x="171123" y="1335983"/>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Inexpensive Hardware</a:t>
          </a:r>
        </a:p>
      </dsp:txBody>
      <dsp:txXfrm>
        <a:off x="171123" y="1335983"/>
        <a:ext cx="2262650" cy="416618"/>
      </dsp:txXfrm>
    </dsp:sp>
    <dsp:sp modelId="{96F02BD7-54DF-4788-9944-1DDEC8E4C979}">
      <dsp:nvSpPr>
        <dsp:cNvPr id="0" name=""/>
        <dsp:cNvSpPr/>
      </dsp:nvSpPr>
      <dsp:spPr>
        <a:xfrm>
          <a:off x="816" y="1871546"/>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65E169-460B-4A2C-85C2-AC01F2328D4A}">
      <dsp:nvSpPr>
        <dsp:cNvPr id="0" name=""/>
        <dsp:cNvSpPr/>
      </dsp:nvSpPr>
      <dsp:spPr>
        <a:xfrm>
          <a:off x="171123" y="1752602"/>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Dynamic Demands</a:t>
          </a:r>
        </a:p>
      </dsp:txBody>
      <dsp:txXfrm>
        <a:off x="171123" y="1752602"/>
        <a:ext cx="2262650" cy="416618"/>
      </dsp:txXfrm>
    </dsp:sp>
    <dsp:sp modelId="{241F6E6B-8A80-4AFD-AB8F-21EFA1D24103}">
      <dsp:nvSpPr>
        <dsp:cNvPr id="0" name=""/>
        <dsp:cNvSpPr/>
      </dsp:nvSpPr>
      <dsp:spPr>
        <a:xfrm>
          <a:off x="2555421" y="514189"/>
          <a:ext cx="2432957" cy="28623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4CD96-0D1E-4F0A-9257-614406126814}">
      <dsp:nvSpPr>
        <dsp:cNvPr id="0" name=""/>
        <dsp:cNvSpPr/>
      </dsp:nvSpPr>
      <dsp:spPr>
        <a:xfrm>
          <a:off x="2555421" y="621686"/>
          <a:ext cx="178733" cy="178733"/>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E100C-9C3C-420C-A36C-01F676613625}">
      <dsp:nvSpPr>
        <dsp:cNvPr id="0" name=""/>
        <dsp:cNvSpPr/>
      </dsp:nvSpPr>
      <dsp:spPr>
        <a:xfrm>
          <a:off x="2555421" y="0"/>
          <a:ext cx="2432957" cy="5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effectLst/>
            </a:rPr>
            <a:t>Users</a:t>
          </a:r>
        </a:p>
      </dsp:txBody>
      <dsp:txXfrm>
        <a:off x="2555421" y="0"/>
        <a:ext cx="2432957" cy="514189"/>
      </dsp:txXfrm>
    </dsp:sp>
    <dsp:sp modelId="{1BDD887A-9D3A-49AF-AAC8-0FE97DAC531E}">
      <dsp:nvSpPr>
        <dsp:cNvPr id="0" name=""/>
        <dsp:cNvSpPr/>
      </dsp:nvSpPr>
      <dsp:spPr>
        <a:xfrm>
          <a:off x="2555421" y="1038309"/>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53F12B-5895-4D98-83C1-7C6C360C86C7}">
      <dsp:nvSpPr>
        <dsp:cNvPr id="0" name=""/>
        <dsp:cNvSpPr/>
      </dsp:nvSpPr>
      <dsp:spPr>
        <a:xfrm>
          <a:off x="2725728" y="919364"/>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24/7 Availability</a:t>
          </a:r>
        </a:p>
      </dsp:txBody>
      <dsp:txXfrm>
        <a:off x="2725728" y="919364"/>
        <a:ext cx="2262650" cy="416618"/>
      </dsp:txXfrm>
    </dsp:sp>
    <dsp:sp modelId="{77740DD1-6C61-493E-972D-C363B787755D}">
      <dsp:nvSpPr>
        <dsp:cNvPr id="0" name=""/>
        <dsp:cNvSpPr/>
      </dsp:nvSpPr>
      <dsp:spPr>
        <a:xfrm>
          <a:off x="2555421" y="1454928"/>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687F3C-1727-42B2-9DFC-327D7085B3D0}">
      <dsp:nvSpPr>
        <dsp:cNvPr id="0" name=""/>
        <dsp:cNvSpPr/>
      </dsp:nvSpPr>
      <dsp:spPr>
        <a:xfrm>
          <a:off x="2725728" y="1335983"/>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Fast response</a:t>
          </a:r>
        </a:p>
      </dsp:txBody>
      <dsp:txXfrm>
        <a:off x="2725728" y="1335983"/>
        <a:ext cx="2262650" cy="416618"/>
      </dsp:txXfrm>
    </dsp:sp>
    <dsp:sp modelId="{29499845-551A-4466-98EA-03F33E7CC2C1}">
      <dsp:nvSpPr>
        <dsp:cNvPr id="0" name=""/>
        <dsp:cNvSpPr/>
      </dsp:nvSpPr>
      <dsp:spPr>
        <a:xfrm>
          <a:off x="2555421" y="1871546"/>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AB86B3-B90D-47D6-8A75-852EE7470FA7}">
      <dsp:nvSpPr>
        <dsp:cNvPr id="0" name=""/>
        <dsp:cNvSpPr/>
      </dsp:nvSpPr>
      <dsp:spPr>
        <a:xfrm>
          <a:off x="2725728" y="1752602"/>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Flocks in &amp; out</a:t>
          </a:r>
        </a:p>
      </dsp:txBody>
      <dsp:txXfrm>
        <a:off x="2725728" y="1752602"/>
        <a:ext cx="2262650" cy="416618"/>
      </dsp:txXfrm>
    </dsp:sp>
    <dsp:sp modelId="{FEAF9E27-6CEF-4B4E-A3D3-0F7F5CAA0A31}">
      <dsp:nvSpPr>
        <dsp:cNvPr id="0" name=""/>
        <dsp:cNvSpPr/>
      </dsp:nvSpPr>
      <dsp:spPr>
        <a:xfrm>
          <a:off x="5110026" y="514189"/>
          <a:ext cx="2432957" cy="28623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8AC34-6BAE-48F0-9303-152A8D55A51B}">
      <dsp:nvSpPr>
        <dsp:cNvPr id="0" name=""/>
        <dsp:cNvSpPr/>
      </dsp:nvSpPr>
      <dsp:spPr>
        <a:xfrm>
          <a:off x="5110026" y="621686"/>
          <a:ext cx="178733" cy="178733"/>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F6778C-FEB6-4D57-89F5-0759FC9A6285}">
      <dsp:nvSpPr>
        <dsp:cNvPr id="0" name=""/>
        <dsp:cNvSpPr/>
      </dsp:nvSpPr>
      <dsp:spPr>
        <a:xfrm>
          <a:off x="5110026" y="0"/>
          <a:ext cx="2432957" cy="5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b="0" kern="1200" dirty="0">
              <a:effectLst/>
            </a:rPr>
            <a:t>Developers</a:t>
          </a:r>
        </a:p>
      </dsp:txBody>
      <dsp:txXfrm>
        <a:off x="5110026" y="0"/>
        <a:ext cx="2432957" cy="514189"/>
      </dsp:txXfrm>
    </dsp:sp>
    <dsp:sp modelId="{7D9CCBD2-7BC5-4BB4-87C2-A70BFD2FF447}">
      <dsp:nvSpPr>
        <dsp:cNvPr id="0" name=""/>
        <dsp:cNvSpPr/>
      </dsp:nvSpPr>
      <dsp:spPr>
        <a:xfrm>
          <a:off x="5110026" y="1038309"/>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F293D-8CF5-41E8-9BC9-1F2B55E01A5D}">
      <dsp:nvSpPr>
        <dsp:cNvPr id="0" name=""/>
        <dsp:cNvSpPr/>
      </dsp:nvSpPr>
      <dsp:spPr>
        <a:xfrm>
          <a:off x="5280333" y="919364"/>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Frequent updates</a:t>
          </a:r>
        </a:p>
      </dsp:txBody>
      <dsp:txXfrm>
        <a:off x="5280333" y="919364"/>
        <a:ext cx="2262650" cy="416618"/>
      </dsp:txXfrm>
    </dsp:sp>
    <dsp:sp modelId="{077E8AFC-8EBC-4DDC-9B8F-31164FDEFBC1}">
      <dsp:nvSpPr>
        <dsp:cNvPr id="0" name=""/>
        <dsp:cNvSpPr/>
      </dsp:nvSpPr>
      <dsp:spPr>
        <a:xfrm>
          <a:off x="5110026" y="1454928"/>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576C94-3CF2-49CA-97CF-4B48CD66B266}">
      <dsp:nvSpPr>
        <dsp:cNvPr id="0" name=""/>
        <dsp:cNvSpPr/>
      </dsp:nvSpPr>
      <dsp:spPr>
        <a:xfrm>
          <a:off x="5280333" y="1335983"/>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Full-stack</a:t>
          </a:r>
        </a:p>
      </dsp:txBody>
      <dsp:txXfrm>
        <a:off x="5280333" y="1335983"/>
        <a:ext cx="2262650" cy="416618"/>
      </dsp:txXfrm>
    </dsp:sp>
    <dsp:sp modelId="{E458B5BA-63E6-40A3-9DBE-6597FD804AA8}">
      <dsp:nvSpPr>
        <dsp:cNvPr id="0" name=""/>
        <dsp:cNvSpPr/>
      </dsp:nvSpPr>
      <dsp:spPr>
        <a:xfrm>
          <a:off x="5110026" y="1871546"/>
          <a:ext cx="178729" cy="178729"/>
        </a:xfrm>
        <a:prstGeom prst="rect">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74E870-2E1E-4A53-BD8B-85322E35B4CE}">
      <dsp:nvSpPr>
        <dsp:cNvPr id="0" name=""/>
        <dsp:cNvSpPr/>
      </dsp:nvSpPr>
      <dsp:spPr>
        <a:xfrm>
          <a:off x="5280333" y="1752602"/>
          <a:ext cx="2262650" cy="41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dirty="0">
              <a:effectLst/>
            </a:rPr>
            <a:t>Easy to deploy &amp; resize</a:t>
          </a:r>
        </a:p>
      </dsp:txBody>
      <dsp:txXfrm>
        <a:off x="5280333" y="1752602"/>
        <a:ext cx="2262650" cy="41661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9C006-F6B4-1E4B-BD52-368AB92A278C}" type="datetimeFigureOut">
              <a:rPr lang="en-US" smtClean="0"/>
              <a:t>2/19/18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E5D09-A748-3646-9C17-EB371D7E3CC3}" type="slidenum">
              <a:rPr lang="en-US" smtClean="0"/>
              <a:t>‹#›</a:t>
            </a:fld>
            <a:endParaRPr lang="en-US"/>
          </a:p>
        </p:txBody>
      </p:sp>
    </p:spTree>
    <p:extLst>
      <p:ext uri="{BB962C8B-B14F-4D97-AF65-F5344CB8AC3E}">
        <p14:creationId xmlns:p14="http://schemas.microsoft.com/office/powerpoint/2010/main" val="311756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Before we move onto K8s, I would like to take a look on the facts that we are facing now.</a:t>
            </a:r>
          </a:p>
          <a:p>
            <a:endParaRPr lang="en-US" dirty="0"/>
          </a:p>
          <a:p>
            <a:endParaRPr lang="en-US" dirty="0"/>
          </a:p>
          <a:p>
            <a:r>
              <a:rPr lang="en-US" dirty="0"/>
              <a:t>The background is, we’re in 21 century now, it’s an Internet era, lots of APPs, and everything could be connected via this net. In this fast-changing era, from the project managers’ views, the demands would alter rapidly. </a:t>
            </a:r>
          </a:p>
          <a:p>
            <a:endParaRPr lang="en-US" dirty="0"/>
          </a:p>
          <a:p>
            <a:r>
              <a:rPr lang="en-US" dirty="0"/>
              <a:t>As for users, they want 24/7 access (Facebook or WeChat will never shut down in the mid-night) and fast responses from these services (You don’t want to wait even 10s for posting a twitter). There’s also an important characteristics for users, that is they will flock in &amp; out (Like Amazon will handle much more on Black Friday, but not on an ordinary Thursday night). </a:t>
            </a:r>
          </a:p>
          <a:p>
            <a:endParaRPr lang="en-US" dirty="0"/>
          </a:p>
          <a:p>
            <a:r>
              <a:rPr lang="en-US" dirty="0"/>
              <a:t>For developers, they want to update their apps quite often, and then deploy their apps onto servers ASAP. And when necessary, they would like to resize their servers to achieve a balance between user exp. and costs.</a:t>
            </a:r>
          </a:p>
          <a:p>
            <a:endParaRPr lang="en-US" dirty="0"/>
          </a:p>
          <a:p>
            <a:endParaRPr lang="en-US" dirty="0"/>
          </a:p>
          <a:p>
            <a:r>
              <a:rPr lang="en-US" dirty="0"/>
              <a:t>With the help from today’s inexpensive hardware, we can distribute complicated tasks to different nodes (like in Hadoop MapReduce). Some tasks may be easy enough to run on a small node. Problems like that could be achieved by container techs, however these are major problems for containers-we don’t have that much res available to us. </a:t>
            </a:r>
            <a:r>
              <a:rPr lang="en-US" sz="1200" b="0" i="0" kern="1200" dirty="0">
                <a:solidFill>
                  <a:schemeClr val="tx1"/>
                </a:solidFill>
                <a:effectLst/>
                <a:latin typeface="+mn-lt"/>
                <a:ea typeface="+mn-ea"/>
                <a:cs typeface="+mn-cs"/>
              </a:rPr>
              <a:t>We need to be able to scale application in line with the user demand and we expect them to make intelligent use of the available resources.</a:t>
            </a:r>
            <a:endParaRPr lang="en-US" dirty="0"/>
          </a:p>
        </p:txBody>
      </p:sp>
      <p:sp>
        <p:nvSpPr>
          <p:cNvPr id="4" name="灯片编号占位符 3"/>
          <p:cNvSpPr>
            <a:spLocks noGrp="1"/>
          </p:cNvSpPr>
          <p:nvPr>
            <p:ph type="sldNum" sz="quarter" idx="10"/>
          </p:nvPr>
        </p:nvSpPr>
        <p:spPr/>
        <p:txBody>
          <a:bodyPr/>
          <a:lstStyle/>
          <a:p>
            <a:fld id="{D3D50D45-95EB-4548-9946-1158995599FB}" type="slidenum">
              <a:rPr lang="en-US" smtClean="0"/>
              <a:t>3</a:t>
            </a:fld>
            <a:endParaRPr lang="en-US"/>
          </a:p>
        </p:txBody>
      </p:sp>
    </p:spTree>
    <p:extLst>
      <p:ext uri="{BB962C8B-B14F-4D97-AF65-F5344CB8AC3E}">
        <p14:creationId xmlns:p14="http://schemas.microsoft.com/office/powerpoint/2010/main" val="39747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made us really excited is the part where we want to scale our application.</a:t>
            </a:r>
          </a:p>
          <a:p>
            <a:endParaRPr lang="en-US" dirty="0"/>
          </a:p>
          <a:p>
            <a:r>
              <a:rPr lang="en-US" dirty="0"/>
              <a:t>Just run the kubectl scale command and specify your service and number of replicas, wait for a few second, and the application is automatically scaled. </a:t>
            </a:r>
          </a:p>
          <a:p>
            <a:endParaRPr lang="en-US" dirty="0"/>
          </a:p>
          <a:p>
            <a:r>
              <a:rPr lang="en-US" dirty="0"/>
              <a:t>The auto-scaling process also comes with integrated load-balancing, and fault tolerance mechanism. If one pod fails, K8s will start another pod to keep the total number of pods meet the replica number.</a:t>
            </a:r>
          </a:p>
          <a:p>
            <a:endParaRPr lang="en-US" dirty="0"/>
          </a:p>
          <a:p>
            <a:r>
              <a:rPr lang="en-US" dirty="0"/>
              <a:t>As my personal experience, a few years ago, when I tried to deploy a two node load-balancing service on a cloud manually, it took me about 5 hours to get the whole thing up and running. Now, with K8s, it's only one line of code which takes a couple second to run.</a:t>
            </a:r>
          </a:p>
          <a:p>
            <a:endParaRPr lang="en-US" dirty="0"/>
          </a:p>
          <a:p>
            <a:r>
              <a:rPr lang="en-US" dirty="0"/>
              <a:t>And the larger the scale, the more time you can save.</a:t>
            </a:r>
          </a:p>
        </p:txBody>
      </p:sp>
      <p:sp>
        <p:nvSpPr>
          <p:cNvPr id="4" name="Slide Number Placeholder 3"/>
          <p:cNvSpPr>
            <a:spLocks noGrp="1"/>
          </p:cNvSpPr>
          <p:nvPr>
            <p:ph type="sldNum" sz="quarter" idx="10"/>
          </p:nvPr>
        </p:nvSpPr>
        <p:spPr/>
        <p:txBody>
          <a:bodyPr/>
          <a:lstStyle/>
          <a:p>
            <a:fld id="{23EE5D09-A748-3646-9C17-EB371D7E3CC3}" type="slidenum">
              <a:rPr lang="en-US" smtClean="0"/>
              <a:t>12</a:t>
            </a:fld>
            <a:endParaRPr lang="en-US"/>
          </a:p>
        </p:txBody>
      </p:sp>
    </p:spTree>
    <p:extLst>
      <p:ext uri="{BB962C8B-B14F-4D97-AF65-F5344CB8AC3E}">
        <p14:creationId xmlns:p14="http://schemas.microsoft.com/office/powerpoint/2010/main" val="226092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really easy to upgrade your application to a newer version with K8s.</a:t>
            </a:r>
          </a:p>
          <a:p>
            <a:r>
              <a:rPr lang="en-US" dirty="0"/>
              <a:t>With a pre-built image, you can run kubectl set image command to update to the new version. </a:t>
            </a:r>
          </a:p>
          <a:p>
            <a:endParaRPr lang="en-US" dirty="0"/>
          </a:p>
          <a:p>
            <a:r>
              <a:rPr lang="en-US" dirty="0"/>
              <a:t>The upgrade process is seamless with no down time. The end-users won't even notice the upgrading process.</a:t>
            </a:r>
          </a:p>
          <a:p>
            <a:endParaRPr lang="en-US" dirty="0"/>
          </a:p>
          <a:p>
            <a:r>
              <a:rPr lang="en-US" dirty="0"/>
              <a:t>K8s also has the capability of version control. If anything goes wrong with the new version, you can always roll back to the previous version by running the undo command.</a:t>
            </a:r>
          </a:p>
        </p:txBody>
      </p:sp>
      <p:sp>
        <p:nvSpPr>
          <p:cNvPr id="4" name="Slide Number Placeholder 3"/>
          <p:cNvSpPr>
            <a:spLocks noGrp="1"/>
          </p:cNvSpPr>
          <p:nvPr>
            <p:ph type="sldNum" sz="quarter" idx="10"/>
          </p:nvPr>
        </p:nvSpPr>
        <p:spPr/>
        <p:txBody>
          <a:bodyPr/>
          <a:lstStyle/>
          <a:p>
            <a:fld id="{23EE5D09-A748-3646-9C17-EB371D7E3CC3}" type="slidenum">
              <a:rPr lang="en-US" smtClean="0"/>
              <a:t>13</a:t>
            </a:fld>
            <a:endParaRPr lang="en-US"/>
          </a:p>
        </p:txBody>
      </p:sp>
    </p:spTree>
    <p:extLst>
      <p:ext uri="{BB962C8B-B14F-4D97-AF65-F5344CB8AC3E}">
        <p14:creationId xmlns:p14="http://schemas.microsoft.com/office/powerpoint/2010/main" val="69928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also offer a web UI for developers to monitor the status of the cluster and the applications running on it.</a:t>
            </a:r>
          </a:p>
          <a:p>
            <a:endParaRPr lang="en-US" dirty="0"/>
          </a:p>
          <a:p>
            <a:r>
              <a:rPr lang="en-US" dirty="0"/>
              <a:t>You can observe different parameters on multi-layers.</a:t>
            </a:r>
          </a:p>
          <a:p>
            <a:endParaRPr lang="en-US" dirty="0"/>
          </a:p>
          <a:p>
            <a:r>
              <a:rPr lang="en-US" dirty="0"/>
              <a:t>For example, this graph shows the big picture of the cluster.</a:t>
            </a:r>
          </a:p>
        </p:txBody>
      </p:sp>
      <p:sp>
        <p:nvSpPr>
          <p:cNvPr id="4" name="Slide Number Placeholder 3"/>
          <p:cNvSpPr>
            <a:spLocks noGrp="1"/>
          </p:cNvSpPr>
          <p:nvPr>
            <p:ph type="sldNum" sz="quarter" idx="10"/>
          </p:nvPr>
        </p:nvSpPr>
        <p:spPr/>
        <p:txBody>
          <a:bodyPr/>
          <a:lstStyle/>
          <a:p>
            <a:fld id="{23EE5D09-A748-3646-9C17-EB371D7E3CC3}" type="slidenum">
              <a:rPr lang="en-US" smtClean="0"/>
              <a:t>14</a:t>
            </a:fld>
            <a:endParaRPr lang="en-US"/>
          </a:p>
        </p:txBody>
      </p:sp>
    </p:spTree>
    <p:extLst>
      <p:ext uri="{BB962C8B-B14F-4D97-AF65-F5344CB8AC3E}">
        <p14:creationId xmlns:p14="http://schemas.microsoft.com/office/powerpoint/2010/main" val="171653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one shows us the status of one of the nodes running on the cluster.</a:t>
            </a:r>
          </a:p>
          <a:p>
            <a:endParaRPr lang="en-US" dirty="0"/>
          </a:p>
          <a:p>
            <a:r>
              <a:rPr lang="en-US" dirty="0"/>
              <a:t>With this web UI, developers can manage the whole system with less effort.</a:t>
            </a:r>
          </a:p>
        </p:txBody>
      </p:sp>
      <p:sp>
        <p:nvSpPr>
          <p:cNvPr id="4" name="Slide Number Placeholder 3"/>
          <p:cNvSpPr>
            <a:spLocks noGrp="1"/>
          </p:cNvSpPr>
          <p:nvPr>
            <p:ph type="sldNum" sz="quarter" idx="10"/>
          </p:nvPr>
        </p:nvSpPr>
        <p:spPr/>
        <p:txBody>
          <a:bodyPr/>
          <a:lstStyle/>
          <a:p>
            <a:fld id="{23EE5D09-A748-3646-9C17-EB371D7E3CC3}" type="slidenum">
              <a:rPr lang="en-US" smtClean="0"/>
              <a:t>15</a:t>
            </a:fld>
            <a:endParaRPr lang="en-US"/>
          </a:p>
        </p:txBody>
      </p:sp>
    </p:spTree>
    <p:extLst>
      <p:ext uri="{BB962C8B-B14F-4D97-AF65-F5344CB8AC3E}">
        <p14:creationId xmlns:p14="http://schemas.microsoft.com/office/powerpoint/2010/main" val="2619393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3D50D45-95EB-4548-9946-1158995599FB}" type="slidenum">
              <a:rPr lang="en-US" smtClean="0"/>
              <a:t>16</a:t>
            </a:fld>
            <a:endParaRPr lang="en-US"/>
          </a:p>
        </p:txBody>
      </p:sp>
    </p:spTree>
    <p:extLst>
      <p:ext uri="{BB962C8B-B14F-4D97-AF65-F5344CB8AC3E}">
        <p14:creationId xmlns:p14="http://schemas.microsoft.com/office/powerpoint/2010/main" val="386385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3D50D45-95EB-4548-9946-1158995599FB}" type="slidenum">
              <a:rPr lang="en-US" smtClean="0"/>
              <a:t>17</a:t>
            </a:fld>
            <a:endParaRPr lang="en-US"/>
          </a:p>
        </p:txBody>
      </p:sp>
    </p:spTree>
    <p:extLst>
      <p:ext uri="{BB962C8B-B14F-4D97-AF65-F5344CB8AC3E}">
        <p14:creationId xmlns:p14="http://schemas.microsoft.com/office/powerpoint/2010/main" val="234291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Kubernetes is a platform designed to meet those requirements, using the experience from Google, combined with some ideas from the community. </a:t>
            </a:r>
          </a:p>
          <a:p>
            <a:endParaRPr lang="en-US" dirty="0"/>
          </a:p>
          <a:p>
            <a:endParaRPr lang="en-US" dirty="0"/>
          </a:p>
          <a:p>
            <a:r>
              <a:rPr lang="en-US" dirty="0"/>
              <a:t>So What exactly is K8s and what can it do? ((Read Para 1))</a:t>
            </a:r>
          </a:p>
          <a:p>
            <a:endParaRPr lang="en-US" dirty="0"/>
          </a:p>
          <a:p>
            <a:endParaRPr lang="en-US" dirty="0"/>
          </a:p>
          <a:p>
            <a:r>
              <a:rPr lang="en-US" dirty="0"/>
              <a:t>From the first para, we probably think that K8s is nothing other than a ‘central console’, like a dashboard or something, so what’s so special with K8s? ((Read Para 2))</a:t>
            </a:r>
          </a:p>
          <a:p>
            <a:endParaRPr lang="en-US" dirty="0"/>
          </a:p>
          <a:p>
            <a:endParaRPr lang="en-US" dirty="0"/>
          </a:p>
          <a:p>
            <a:r>
              <a:rPr lang="en-US" dirty="0"/>
              <a:t>Some may have noticed that, there is one sort of words that appears quiet often – Scaling, on be half of user workloads… It seems that K8s really good at doing ‘scaling’. So let’s reveal the most powerful part in K8s, ((Read Para 3)) Yes, we can define a set of rules, and K8s will do the automatic allocation for us! Of course K8s can do some management work, but the most exciting part for K8s is it’s auto-scaling feature. So we are not going to cover the management part.</a:t>
            </a:r>
          </a:p>
        </p:txBody>
      </p:sp>
      <p:sp>
        <p:nvSpPr>
          <p:cNvPr id="4" name="灯片编号占位符 3"/>
          <p:cNvSpPr>
            <a:spLocks noGrp="1"/>
          </p:cNvSpPr>
          <p:nvPr>
            <p:ph type="sldNum" sz="quarter" idx="10"/>
          </p:nvPr>
        </p:nvSpPr>
        <p:spPr/>
        <p:txBody>
          <a:bodyPr/>
          <a:lstStyle/>
          <a:p>
            <a:fld id="{D3D50D45-95EB-4548-9946-1158995599FB}" type="slidenum">
              <a:rPr lang="en-US" smtClean="0"/>
              <a:t>4</a:t>
            </a:fld>
            <a:endParaRPr lang="en-US"/>
          </a:p>
        </p:txBody>
      </p:sp>
    </p:spTree>
    <p:extLst>
      <p:ext uri="{BB962C8B-B14F-4D97-AF65-F5344CB8AC3E}">
        <p14:creationId xmlns:p14="http://schemas.microsoft.com/office/powerpoint/2010/main" val="79309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i="0" kern="1200" dirty="0">
                <a:solidFill>
                  <a:schemeClr val="tx1"/>
                </a:solidFill>
                <a:effectLst/>
                <a:latin typeface="+mn-lt"/>
                <a:ea typeface="+mn-ea"/>
                <a:cs typeface="+mn-cs"/>
              </a:rPr>
              <a:t>Kubernetes is designed as a highly available cluster of computers that are connected to work as a single unit.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abstraction allows us to deploy applications without thinking about which specific machines they need to run on. To make use of this new model of deployment, applications need to be packaged in a way that decouples them from individual hosts: they need to be containerized. This is different compared to how applications were deployed in the past, when they were directly installed on specific machines as packages deeply integrated into the host.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Kubernetes role is to automate the distribution (scheduling) of application containers across a cluster in an efficient way.</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 K8s cluster would look like this: ((CLICK)) There are 2 types of resources. </a:t>
            </a:r>
            <a:r>
              <a:rPr lang="en-US" sz="1200" b="1" i="0" kern="1200" dirty="0">
                <a:solidFill>
                  <a:schemeClr val="tx1"/>
                </a:solidFill>
                <a:effectLst/>
                <a:latin typeface="+mn-lt"/>
                <a:ea typeface="+mn-ea"/>
                <a:cs typeface="+mn-cs"/>
              </a:rPr>
              <a:t>The Master is responsible for managing the cluster. And A node is a VM or a physical computer that is used as a worker machine to run applications.</a:t>
            </a:r>
            <a:br>
              <a:rPr lang="en-US" dirty="0"/>
            </a:br>
            <a:endParaRPr lang="en-US" dirty="0"/>
          </a:p>
        </p:txBody>
      </p:sp>
      <p:sp>
        <p:nvSpPr>
          <p:cNvPr id="4" name="灯片编号占位符 3"/>
          <p:cNvSpPr>
            <a:spLocks noGrp="1"/>
          </p:cNvSpPr>
          <p:nvPr>
            <p:ph type="sldNum" sz="quarter" idx="10"/>
          </p:nvPr>
        </p:nvSpPr>
        <p:spPr/>
        <p:txBody>
          <a:bodyPr/>
          <a:lstStyle/>
          <a:p>
            <a:fld id="{D3D50D45-95EB-4548-9946-1158995599FB}" type="slidenum">
              <a:rPr lang="en-US" smtClean="0"/>
              <a:t>5</a:t>
            </a:fld>
            <a:endParaRPr lang="en-US"/>
          </a:p>
        </p:txBody>
      </p:sp>
    </p:spTree>
    <p:extLst>
      <p:ext uri="{BB962C8B-B14F-4D97-AF65-F5344CB8AC3E}">
        <p14:creationId xmlns:p14="http://schemas.microsoft.com/office/powerpoint/2010/main" val="36714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Well, how to deploy a K8s cluster? This is actually beyond our scope. However, we will provide some basic steps for this.</a:t>
            </a:r>
          </a:p>
          <a:p>
            <a:endParaRPr lang="en-US" dirty="0"/>
          </a:p>
        </p:txBody>
      </p:sp>
      <p:sp>
        <p:nvSpPr>
          <p:cNvPr id="4" name="灯片编号占位符 3"/>
          <p:cNvSpPr>
            <a:spLocks noGrp="1"/>
          </p:cNvSpPr>
          <p:nvPr>
            <p:ph type="sldNum" sz="quarter" idx="10"/>
          </p:nvPr>
        </p:nvSpPr>
        <p:spPr/>
        <p:txBody>
          <a:bodyPr/>
          <a:lstStyle/>
          <a:p>
            <a:fld id="{D3D50D45-95EB-4548-9946-1158995599FB}" type="slidenum">
              <a:rPr lang="en-US" smtClean="0"/>
              <a:t>6</a:t>
            </a:fld>
            <a:endParaRPr lang="en-US"/>
          </a:p>
        </p:txBody>
      </p:sp>
    </p:spTree>
    <p:extLst>
      <p:ext uri="{BB962C8B-B14F-4D97-AF65-F5344CB8AC3E}">
        <p14:creationId xmlns:p14="http://schemas.microsoft.com/office/powerpoint/2010/main" val="60252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this is a structure of a node inside a K8s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Pods always run on </a:t>
            </a:r>
            <a:r>
              <a:rPr lang="en-US" sz="1200" b="1" i="0" kern="1200" dirty="0">
                <a:solidFill>
                  <a:schemeClr val="tx1"/>
                </a:solidFill>
                <a:effectLst/>
                <a:latin typeface="+mn-lt"/>
                <a:ea typeface="+mn-ea"/>
                <a:cs typeface="+mn-cs"/>
              </a:rPr>
              <a:t>Nodes</a:t>
            </a:r>
            <a:r>
              <a:rPr lang="en-US" sz="1200" b="0" i="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Pod is a group of one or more application containers (such as Docker) that includes shared storage (volumes), a unique cluster IP address and information about how to run them (like container image version or specific ports).</a:t>
            </a:r>
            <a:endParaRPr lang="en-US" b="1" dirty="0"/>
          </a:p>
        </p:txBody>
      </p:sp>
      <p:sp>
        <p:nvSpPr>
          <p:cNvPr id="4" name="灯片编号占位符 3"/>
          <p:cNvSpPr>
            <a:spLocks noGrp="1"/>
          </p:cNvSpPr>
          <p:nvPr>
            <p:ph type="sldNum" sz="quarter" idx="10"/>
          </p:nvPr>
        </p:nvSpPr>
        <p:spPr/>
        <p:txBody>
          <a:bodyPr/>
          <a:lstStyle/>
          <a:p>
            <a:fld id="{D3D50D45-95EB-4548-9946-1158995599FB}" type="slidenum">
              <a:rPr lang="en-US" smtClean="0"/>
              <a:t>7</a:t>
            </a:fld>
            <a:endParaRPr lang="en-US"/>
          </a:p>
        </p:txBody>
      </p:sp>
    </p:spTree>
    <p:extLst>
      <p:ext uri="{BB962C8B-B14F-4D97-AF65-F5344CB8AC3E}">
        <p14:creationId xmlns:p14="http://schemas.microsoft.com/office/powerpoint/2010/main" val="94227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Here is a diagram overview for how to scale up an app.</a:t>
            </a:r>
          </a:p>
        </p:txBody>
      </p:sp>
      <p:sp>
        <p:nvSpPr>
          <p:cNvPr id="4" name="灯片编号占位符 3"/>
          <p:cNvSpPr>
            <a:spLocks noGrp="1"/>
          </p:cNvSpPr>
          <p:nvPr>
            <p:ph type="sldNum" sz="quarter" idx="10"/>
          </p:nvPr>
        </p:nvSpPr>
        <p:spPr/>
        <p:txBody>
          <a:bodyPr/>
          <a:lstStyle/>
          <a:p>
            <a:fld id="{D3D50D45-95EB-4548-9946-1158995599FB}" type="slidenum">
              <a:rPr lang="en-US" smtClean="0"/>
              <a:t>8</a:t>
            </a:fld>
            <a:endParaRPr lang="en-US"/>
          </a:p>
        </p:txBody>
      </p:sp>
    </p:spTree>
    <p:extLst>
      <p:ext uri="{BB962C8B-B14F-4D97-AF65-F5344CB8AC3E}">
        <p14:creationId xmlns:p14="http://schemas.microsoft.com/office/powerpoint/2010/main" val="424485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Then do an upgrade …</a:t>
            </a:r>
          </a:p>
        </p:txBody>
      </p:sp>
      <p:sp>
        <p:nvSpPr>
          <p:cNvPr id="4" name="灯片编号占位符 3"/>
          <p:cNvSpPr>
            <a:spLocks noGrp="1"/>
          </p:cNvSpPr>
          <p:nvPr>
            <p:ph type="sldNum" sz="quarter" idx="10"/>
          </p:nvPr>
        </p:nvSpPr>
        <p:spPr/>
        <p:txBody>
          <a:bodyPr/>
          <a:lstStyle/>
          <a:p>
            <a:fld id="{D3D50D45-95EB-4548-9946-1158995599FB}" type="slidenum">
              <a:rPr lang="en-US" smtClean="0"/>
              <a:t>9</a:t>
            </a:fld>
            <a:endParaRPr lang="en-US"/>
          </a:p>
        </p:txBody>
      </p:sp>
    </p:spTree>
    <p:extLst>
      <p:ext uri="{BB962C8B-B14F-4D97-AF65-F5344CB8AC3E}">
        <p14:creationId xmlns:p14="http://schemas.microsoft.com/office/powerpoint/2010/main" val="31974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already talked a lot about the infrastructure of Kubernetes. Now, I will show you how easy it is to really deploy your application on to a cluster with Kubernetes.</a:t>
            </a:r>
          </a:p>
          <a:p>
            <a:endParaRPr lang="en-US" dirty="0"/>
          </a:p>
          <a:p>
            <a:r>
              <a:rPr lang="en-US" dirty="0"/>
              <a:t>Kubernetes has became really popular after it's initial release and as of now, almost every major cloud service providers have an integrated framework to cooperate with Kubernetes in some manner.</a:t>
            </a:r>
          </a:p>
          <a:p>
            <a:endParaRPr lang="en-US" dirty="0"/>
          </a:p>
          <a:p>
            <a:r>
              <a:rPr lang="en-US" dirty="0"/>
              <a:t>Google has it's K8s Engine, Microsoft has Azure Container Service based K8s, as well as Amazon. With their easy to implement command line APIs, programmers can easily start a cluster on the cloud.</a:t>
            </a:r>
          </a:p>
          <a:p>
            <a:endParaRPr lang="en-US" dirty="0"/>
          </a:p>
          <a:p>
            <a:r>
              <a:rPr lang="en-US" dirty="0"/>
              <a:t>The K8s community also offers a tool called minikube, which let you simply start a single node cluster on local machines to test the deployment functionalities of K8s.</a:t>
            </a:r>
          </a:p>
          <a:p>
            <a:endParaRPr lang="en-US" dirty="0"/>
          </a:p>
          <a:p>
            <a:r>
              <a:rPr lang="en-US" dirty="0"/>
              <a:t>Docker, as the most popular container management tool, on the other hand, recently released a beta version with K8s integrated. The integration of these two major tools really make the whole workflow easier than ever.</a:t>
            </a:r>
          </a:p>
        </p:txBody>
      </p:sp>
      <p:sp>
        <p:nvSpPr>
          <p:cNvPr id="4" name="Slide Number Placeholder 3"/>
          <p:cNvSpPr>
            <a:spLocks noGrp="1"/>
          </p:cNvSpPr>
          <p:nvPr>
            <p:ph type="sldNum" sz="quarter" idx="10"/>
          </p:nvPr>
        </p:nvSpPr>
        <p:spPr/>
        <p:txBody>
          <a:bodyPr/>
          <a:lstStyle/>
          <a:p>
            <a:fld id="{23EE5D09-A748-3646-9C17-EB371D7E3CC3}" type="slidenum">
              <a:rPr lang="en-US" smtClean="0"/>
              <a:t>10</a:t>
            </a:fld>
            <a:endParaRPr lang="en-US"/>
          </a:p>
        </p:txBody>
      </p:sp>
    </p:spTree>
    <p:extLst>
      <p:ext uri="{BB962C8B-B14F-4D97-AF65-F5344CB8AC3E}">
        <p14:creationId xmlns:p14="http://schemas.microsoft.com/office/powerpoint/2010/main" val="4283408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successfully started the cluster, we can use the kubectl run command to start the service from a pre-built Docker image. Just specify the name, the image (either from the cloud or your local machine), and the port, it will be up and running. </a:t>
            </a:r>
          </a:p>
          <a:p>
            <a:endParaRPr lang="en-US" dirty="0"/>
          </a:p>
          <a:p>
            <a:r>
              <a:rPr lang="en-US" dirty="0"/>
              <a:t>Then you can start the proxy and expose the service to the public internet. After that, your users will be able to access your services.</a:t>
            </a:r>
          </a:p>
          <a:p>
            <a:endParaRPr lang="en-US" dirty="0"/>
          </a:p>
          <a:p>
            <a:r>
              <a:rPr lang="en-US" dirty="0"/>
              <a:t>When ever you want to stop the service, you just have to run the kubectl delete command.</a:t>
            </a:r>
          </a:p>
          <a:p>
            <a:endParaRPr lang="en-US" dirty="0"/>
          </a:p>
          <a:p>
            <a:r>
              <a:rPr lang="en-US" dirty="0"/>
              <a:t>Now this is not really the fascinating part, because most of the web services now can be deployed in this manner with all kinds of tools.</a:t>
            </a:r>
          </a:p>
        </p:txBody>
      </p:sp>
      <p:sp>
        <p:nvSpPr>
          <p:cNvPr id="4" name="Slide Number Placeholder 3"/>
          <p:cNvSpPr>
            <a:spLocks noGrp="1"/>
          </p:cNvSpPr>
          <p:nvPr>
            <p:ph type="sldNum" sz="quarter" idx="10"/>
          </p:nvPr>
        </p:nvSpPr>
        <p:spPr/>
        <p:txBody>
          <a:bodyPr/>
          <a:lstStyle/>
          <a:p>
            <a:fld id="{23EE5D09-A748-3646-9C17-EB371D7E3CC3}" type="slidenum">
              <a:rPr lang="en-US" smtClean="0"/>
              <a:t>11</a:t>
            </a:fld>
            <a:endParaRPr lang="en-US"/>
          </a:p>
        </p:txBody>
      </p:sp>
    </p:spTree>
    <p:extLst>
      <p:ext uri="{BB962C8B-B14F-4D97-AF65-F5344CB8AC3E}">
        <p14:creationId xmlns:p14="http://schemas.microsoft.com/office/powerpoint/2010/main" val="48343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cxnSp>
        <p:nvCxnSpPr>
          <p:cNvPr id="9" name="Straight Connector 8"/>
          <p:cNvCxnSpPr/>
          <p:nvPr userDrawn="1"/>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7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88835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pic>
        <p:nvPicPr>
          <p:cNvPr id="10" name="图片 9">
            <a:extLst>
              <a:ext uri="{FF2B5EF4-FFF2-40B4-BE49-F238E27FC236}">
                <a16:creationId xmlns:a16="http://schemas.microsoft.com/office/drawing/2014/main" id="{A0CE08C7-6199-4020-BA22-99FB10D6C0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733" y="114300"/>
            <a:ext cx="2056634" cy="365760"/>
          </a:xfrm>
          <a:prstGeom prst="rect">
            <a:avLst/>
          </a:prstGeom>
        </p:spPr>
      </p:pic>
    </p:spTree>
    <p:extLst>
      <p:ext uri="{BB962C8B-B14F-4D97-AF65-F5344CB8AC3E}">
        <p14:creationId xmlns:p14="http://schemas.microsoft.com/office/powerpoint/2010/main" val="44292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userDrawn="1"/>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939533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6">
            <a:extLst>
              <a:ext uri="{FF2B5EF4-FFF2-40B4-BE49-F238E27FC236}">
                <a16:creationId xmlns:a16="http://schemas.microsoft.com/office/drawing/2014/main" id="{0D5AFD4A-6F57-C043-9F25-B27890575CD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1905" y="6441567"/>
            <a:ext cx="2056633" cy="365760"/>
          </a:xfrm>
          <a:prstGeom prst="rect">
            <a:avLst/>
          </a:prstGeom>
        </p:spPr>
      </p:pic>
    </p:spTree>
    <p:extLst>
      <p:ext uri="{BB962C8B-B14F-4D97-AF65-F5344CB8AC3E}">
        <p14:creationId xmlns:p14="http://schemas.microsoft.com/office/powerpoint/2010/main" val="2269670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2" r:id="rId3"/>
    <p:sldLayoutId id="2147483693" r:id="rId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362070-691D-44DB-98D4-BC61774B0E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2C524A-01E1-4209-AE20-DA64F7CB1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F0CE275-BAEC-48E9-B00C-1B635C68FF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A7EFE9C-DAE7-4ECA-BDB2-34E2534B8AB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8452" y="4325112"/>
            <a:ext cx="53492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A26C81-6957-8540-ACAA-21CAFFA2A8FF}"/>
              </a:ext>
            </a:extLst>
          </p:cNvPr>
          <p:cNvPicPr>
            <a:picLocks noChangeAspect="1"/>
          </p:cNvPicPr>
          <p:nvPr/>
        </p:nvPicPr>
        <p:blipFill>
          <a:blip r:embed="rId2"/>
          <a:stretch>
            <a:fillRect/>
          </a:stretch>
        </p:blipFill>
        <p:spPr>
          <a:xfrm>
            <a:off x="187695" y="1882982"/>
            <a:ext cx="2501988" cy="2442130"/>
          </a:xfrm>
          <a:prstGeom prst="rect">
            <a:avLst/>
          </a:prstGeom>
        </p:spPr>
      </p:pic>
      <p:sp>
        <p:nvSpPr>
          <p:cNvPr id="2" name="标题 1">
            <a:extLst>
              <a:ext uri="{FF2B5EF4-FFF2-40B4-BE49-F238E27FC236}">
                <a16:creationId xmlns:a16="http://schemas.microsoft.com/office/drawing/2014/main" id="{AE0885C8-8273-4DBE-88ED-E9D92BFA4FDB}"/>
              </a:ext>
            </a:extLst>
          </p:cNvPr>
          <p:cNvSpPr>
            <a:spLocks noGrp="1"/>
          </p:cNvSpPr>
          <p:nvPr>
            <p:ph type="ctrTitle"/>
          </p:nvPr>
        </p:nvSpPr>
        <p:spPr>
          <a:xfrm>
            <a:off x="2877378" y="758952"/>
            <a:ext cx="5489381" cy="3566160"/>
          </a:xfrm>
        </p:spPr>
        <p:txBody>
          <a:bodyPr>
            <a:normAutofit/>
          </a:bodyPr>
          <a:lstStyle/>
          <a:p>
            <a:r>
              <a:rPr lang="en-US" altLang="zh-CN" sz="7400"/>
              <a:t>A Brief </a:t>
            </a:r>
            <a:r>
              <a:rPr lang="en-US" altLang="zh-Hans" sz="7400"/>
              <a:t>I</a:t>
            </a:r>
            <a:r>
              <a:rPr lang="en-US" altLang="zh-CN" sz="7400"/>
              <a:t>ntro to Kubernetes (K8s)</a:t>
            </a:r>
            <a:endParaRPr lang="zh-CN" altLang="en-US" sz="7400"/>
          </a:p>
        </p:txBody>
      </p:sp>
      <p:sp>
        <p:nvSpPr>
          <p:cNvPr id="3" name="副标题 2">
            <a:extLst>
              <a:ext uri="{FF2B5EF4-FFF2-40B4-BE49-F238E27FC236}">
                <a16:creationId xmlns:a16="http://schemas.microsoft.com/office/drawing/2014/main" id="{C53E9720-927D-444E-AF37-A49CD781D985}"/>
              </a:ext>
            </a:extLst>
          </p:cNvPr>
          <p:cNvSpPr>
            <a:spLocks noGrp="1"/>
          </p:cNvSpPr>
          <p:nvPr>
            <p:ph type="subTitle" idx="1"/>
          </p:nvPr>
        </p:nvSpPr>
        <p:spPr>
          <a:xfrm>
            <a:off x="2877378" y="4455620"/>
            <a:ext cx="5491459" cy="1143000"/>
          </a:xfrm>
        </p:spPr>
        <p:txBody>
          <a:bodyPr>
            <a:normAutofit/>
          </a:bodyPr>
          <a:lstStyle/>
          <a:p>
            <a:r>
              <a:rPr lang="en-US" altLang="zh-CN"/>
              <a:t>Quan Zhou (quz3)</a:t>
            </a:r>
          </a:p>
          <a:p>
            <a:r>
              <a:rPr lang="en-US" altLang="zh-CN"/>
              <a:t>Yichi Zhang (yiz141)</a:t>
            </a:r>
            <a:endParaRPr lang="zh-CN" altLang="en-US"/>
          </a:p>
        </p:txBody>
      </p:sp>
    </p:spTree>
    <p:extLst>
      <p:ext uri="{BB962C8B-B14F-4D97-AF65-F5344CB8AC3E}">
        <p14:creationId xmlns:p14="http://schemas.microsoft.com/office/powerpoint/2010/main" val="239875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Setting up a Cluster</a:t>
            </a:r>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a:xfrm>
            <a:off x="822958" y="1845734"/>
            <a:ext cx="7543801" cy="4023360"/>
          </a:xfrm>
        </p:spPr>
        <p:txBody>
          <a:bodyPr>
            <a:normAutofit/>
          </a:bodyPr>
          <a:lstStyle/>
          <a:p>
            <a:pPr lvl="1"/>
            <a:r>
              <a:rPr lang="en-US" dirty="0"/>
              <a:t>Google Cloud Platform – Kubernetes Engine</a:t>
            </a:r>
          </a:p>
          <a:p>
            <a:pPr lvl="1"/>
            <a:r>
              <a:rPr lang="en-US" dirty="0"/>
              <a:t>Azure Container Service (AKS)</a:t>
            </a:r>
          </a:p>
          <a:p>
            <a:pPr lvl="1"/>
            <a:r>
              <a:rPr lang="en-US" dirty="0"/>
              <a:t>Minikube – A cluster containing only one node on local machine</a:t>
            </a:r>
          </a:p>
          <a:p>
            <a:pPr lvl="2"/>
            <a:r>
              <a:rPr lang="en-US" sz="1800" b="1" dirty="0">
                <a:solidFill>
                  <a:srgbClr val="FF0000"/>
                </a:solidFill>
              </a:rPr>
              <a:t>$ minikube start</a:t>
            </a:r>
          </a:p>
          <a:p>
            <a:pPr lvl="1"/>
            <a:r>
              <a:rPr lang="en-US" dirty="0"/>
              <a:t>Docker – Beta version integrated with K8s</a:t>
            </a:r>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419047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Deploying and Exposing</a:t>
            </a:r>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a:xfrm>
            <a:off x="822958" y="1845734"/>
            <a:ext cx="7543801" cy="4023360"/>
          </a:xfrm>
        </p:spPr>
        <p:txBody>
          <a:bodyPr>
            <a:normAutofit/>
          </a:bodyPr>
          <a:lstStyle/>
          <a:p>
            <a:pPr lvl="1"/>
            <a:r>
              <a:rPr lang="en-US" b="1" dirty="0">
                <a:solidFill>
                  <a:srgbClr val="FF0000"/>
                </a:solidFill>
              </a:rPr>
              <a:t>kubectl run &lt;name&gt; --image=&lt;image&gt;:&lt;version&gt; --port=&lt;port&gt;</a:t>
            </a:r>
            <a:r>
              <a:rPr lang="en-US" dirty="0"/>
              <a:t> </a:t>
            </a:r>
            <a:r>
              <a:rPr lang="en-US" dirty="0">
                <a:solidFill>
                  <a:schemeClr val="tx1"/>
                </a:solidFill>
              </a:rPr>
              <a:t>(deploy)</a:t>
            </a:r>
          </a:p>
          <a:p>
            <a:pPr lvl="1"/>
            <a:r>
              <a:rPr lang="en-US" dirty="0"/>
              <a:t>kubectl proxy (start proxy service)</a:t>
            </a:r>
          </a:p>
          <a:p>
            <a:pPr lvl="1"/>
            <a:r>
              <a:rPr lang="en-US" b="1" dirty="0">
                <a:solidFill>
                  <a:srgbClr val="FF0000"/>
                </a:solidFill>
              </a:rPr>
              <a:t>kubectl expose &lt;deployment&gt; --type="NodePort" --port &lt;port&gt; </a:t>
            </a:r>
            <a:r>
              <a:rPr lang="en-US" dirty="0">
                <a:solidFill>
                  <a:schemeClr val="tx1"/>
                </a:solidFill>
              </a:rPr>
              <a:t>(expose)</a:t>
            </a:r>
          </a:p>
          <a:p>
            <a:pPr lvl="1"/>
            <a:r>
              <a:rPr lang="en-US" b="1" dirty="0">
                <a:solidFill>
                  <a:srgbClr val="FF0000"/>
                </a:solidFill>
              </a:rPr>
              <a:t>kubectl delete service -l run=&lt;name&gt;</a:t>
            </a:r>
            <a:r>
              <a:rPr lang="en-US" dirty="0"/>
              <a:t> (stop service)</a:t>
            </a:r>
          </a:p>
          <a:p>
            <a:pPr lvl="1"/>
            <a:endParaRPr lang="en-US" dirty="0">
              <a:solidFill>
                <a:schemeClr val="tx1"/>
              </a:solidFill>
            </a:endParaRPr>
          </a:p>
          <a:p>
            <a:pPr marL="201168" lvl="1" indent="0">
              <a:buNone/>
            </a:pPr>
            <a:endParaRPr lang="en-US" dirty="0"/>
          </a:p>
        </p:txBody>
      </p:sp>
      <p:pic>
        <p:nvPicPr>
          <p:cNvPr id="4" name="Picture 3">
            <a:extLst>
              <a:ext uri="{FF2B5EF4-FFF2-40B4-BE49-F238E27FC236}">
                <a16:creationId xmlns:a16="http://schemas.microsoft.com/office/drawing/2014/main" id="{E33813B0-0C73-CD47-91F1-6938A9CD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015" y="3218818"/>
            <a:ext cx="6399744" cy="2914227"/>
          </a:xfrm>
          <a:prstGeom prst="rect">
            <a:avLst/>
          </a:prstGeom>
        </p:spPr>
      </p:pic>
    </p:spTree>
    <p:extLst>
      <p:ext uri="{BB962C8B-B14F-4D97-AF65-F5344CB8AC3E}">
        <p14:creationId xmlns:p14="http://schemas.microsoft.com/office/powerpoint/2010/main" val="261523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Scaling</a:t>
            </a:r>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a:xfrm>
            <a:off x="822958" y="1845734"/>
            <a:ext cx="7543801" cy="4023360"/>
          </a:xfrm>
        </p:spPr>
        <p:txBody>
          <a:bodyPr>
            <a:normAutofit/>
          </a:bodyPr>
          <a:lstStyle/>
          <a:p>
            <a:pPr lvl="1"/>
            <a:r>
              <a:rPr lang="en-US" b="1" dirty="0">
                <a:solidFill>
                  <a:srgbClr val="FF0000"/>
                </a:solidFill>
              </a:rPr>
              <a:t>kubectl scale &lt;deployment&gt; --replicas=&lt;replica #&gt;</a:t>
            </a:r>
          </a:p>
        </p:txBody>
      </p:sp>
      <p:pic>
        <p:nvPicPr>
          <p:cNvPr id="4" name="Picture 3">
            <a:extLst>
              <a:ext uri="{FF2B5EF4-FFF2-40B4-BE49-F238E27FC236}">
                <a16:creationId xmlns:a16="http://schemas.microsoft.com/office/drawing/2014/main" id="{4B125FEB-C137-0046-8BCC-1762EAB34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498" y="2455333"/>
            <a:ext cx="6954261" cy="3117427"/>
          </a:xfrm>
          <a:prstGeom prst="rect">
            <a:avLst/>
          </a:prstGeom>
        </p:spPr>
      </p:pic>
    </p:spTree>
    <p:extLst>
      <p:ext uri="{BB962C8B-B14F-4D97-AF65-F5344CB8AC3E}">
        <p14:creationId xmlns:p14="http://schemas.microsoft.com/office/powerpoint/2010/main" val="22284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Updating &amp; Rolling Back</a:t>
            </a:r>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a:xfrm>
            <a:off x="822958" y="1845734"/>
            <a:ext cx="7543801" cy="4023360"/>
          </a:xfrm>
        </p:spPr>
        <p:txBody>
          <a:bodyPr>
            <a:normAutofit/>
          </a:bodyPr>
          <a:lstStyle/>
          <a:p>
            <a:pPr lvl="1"/>
            <a:r>
              <a:rPr lang="en-US" b="1" dirty="0">
                <a:solidFill>
                  <a:srgbClr val="FF0000"/>
                </a:solidFill>
              </a:rPr>
              <a:t>kubectl set image &lt;deployment&gt; &lt;image&gt;:&lt;version&gt; </a:t>
            </a:r>
            <a:r>
              <a:rPr lang="en-US" dirty="0">
                <a:solidFill>
                  <a:schemeClr val="tx1"/>
                </a:solidFill>
              </a:rPr>
              <a:t>(update)</a:t>
            </a:r>
          </a:p>
          <a:p>
            <a:pPr lvl="1"/>
            <a:r>
              <a:rPr lang="en-US" b="1" dirty="0">
                <a:solidFill>
                  <a:srgbClr val="FF0000"/>
                </a:solidFill>
              </a:rPr>
              <a:t>kubectl rollout status &lt;deployment&gt; </a:t>
            </a:r>
            <a:r>
              <a:rPr lang="en-US" dirty="0">
                <a:solidFill>
                  <a:schemeClr val="tx1"/>
                </a:solidFill>
              </a:rPr>
              <a:t>(status check)</a:t>
            </a:r>
          </a:p>
          <a:p>
            <a:pPr lvl="1"/>
            <a:r>
              <a:rPr lang="en-US" b="1" dirty="0">
                <a:solidFill>
                  <a:srgbClr val="FF0000"/>
                </a:solidFill>
              </a:rPr>
              <a:t>kubectl rollout undo &lt;deployment&gt; </a:t>
            </a:r>
            <a:r>
              <a:rPr lang="en-US" dirty="0">
                <a:solidFill>
                  <a:schemeClr val="tx1"/>
                </a:solidFill>
              </a:rPr>
              <a:t>(roll back)</a:t>
            </a:r>
          </a:p>
        </p:txBody>
      </p:sp>
      <p:pic>
        <p:nvPicPr>
          <p:cNvPr id="10" name="Picture 9">
            <a:extLst>
              <a:ext uri="{FF2B5EF4-FFF2-40B4-BE49-F238E27FC236}">
                <a16:creationId xmlns:a16="http://schemas.microsoft.com/office/drawing/2014/main" id="{1115D764-AF89-594B-9D1E-3B548BB8E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464" y="2865749"/>
            <a:ext cx="6181296" cy="3347390"/>
          </a:xfrm>
          <a:prstGeom prst="rect">
            <a:avLst/>
          </a:prstGeom>
        </p:spPr>
      </p:pic>
    </p:spTree>
    <p:extLst>
      <p:ext uri="{BB962C8B-B14F-4D97-AF65-F5344CB8AC3E}">
        <p14:creationId xmlns:p14="http://schemas.microsoft.com/office/powerpoint/2010/main" val="84418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Web UI - Overview</a:t>
            </a:r>
            <a:endParaRPr lang="zh-CN" altLang="en-US" b="1" dirty="0"/>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a:xfrm>
            <a:off x="822958" y="1845734"/>
            <a:ext cx="7543801" cy="4023360"/>
          </a:xfrm>
        </p:spPr>
        <p:txBody>
          <a:bodyPr>
            <a:normAutofit/>
          </a:bodyPr>
          <a:lstStyle/>
          <a:p>
            <a:endParaRPr lang="en-US" dirty="0"/>
          </a:p>
          <a:p>
            <a:pPr marL="201168" lvl="1" indent="0">
              <a:buNone/>
            </a:pPr>
            <a:endParaRPr lang="en-US" dirty="0"/>
          </a:p>
        </p:txBody>
      </p:sp>
      <p:pic>
        <p:nvPicPr>
          <p:cNvPr id="4" name="Picture 3">
            <a:extLst>
              <a:ext uri="{FF2B5EF4-FFF2-40B4-BE49-F238E27FC236}">
                <a16:creationId xmlns:a16="http://schemas.microsoft.com/office/drawing/2014/main" id="{2FCB425B-5A2D-EA43-AE3F-A4B37FDE3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98" y="1845734"/>
            <a:ext cx="7286920" cy="3908558"/>
          </a:xfrm>
          <a:prstGeom prst="rect">
            <a:avLst/>
          </a:prstGeom>
        </p:spPr>
      </p:pic>
    </p:spTree>
    <p:extLst>
      <p:ext uri="{BB962C8B-B14F-4D97-AF65-F5344CB8AC3E}">
        <p14:creationId xmlns:p14="http://schemas.microsoft.com/office/powerpoint/2010/main" val="231259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a:xfrm>
            <a:off x="822960" y="286603"/>
            <a:ext cx="7543800" cy="1450757"/>
          </a:xfrm>
        </p:spPr>
        <p:txBody>
          <a:bodyPr>
            <a:normAutofit/>
          </a:bodyPr>
          <a:lstStyle/>
          <a:p>
            <a:r>
              <a:rPr lang="en-US" altLang="zh-CN" b="1" dirty="0"/>
              <a:t>Web UI - Nodes</a:t>
            </a:r>
            <a:endParaRPr lang="zh-CN" altLang="en-US" b="1" dirty="0"/>
          </a:p>
        </p:txBody>
      </p:sp>
      <p:pic>
        <p:nvPicPr>
          <p:cNvPr id="5" name="Picture 4">
            <a:extLst>
              <a:ext uri="{FF2B5EF4-FFF2-40B4-BE49-F238E27FC236}">
                <a16:creationId xmlns:a16="http://schemas.microsoft.com/office/drawing/2014/main" id="{6F76D0BB-E328-F445-A822-57489327D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262" y="1925675"/>
            <a:ext cx="7409196" cy="3862382"/>
          </a:xfrm>
          <a:prstGeom prst="rect">
            <a:avLst/>
          </a:prstGeom>
        </p:spPr>
      </p:pic>
    </p:spTree>
    <p:extLst>
      <p:ext uri="{BB962C8B-B14F-4D97-AF65-F5344CB8AC3E}">
        <p14:creationId xmlns:p14="http://schemas.microsoft.com/office/powerpoint/2010/main" val="98270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Hans" b="1" dirty="0"/>
              <a:t>Advantages</a:t>
            </a:r>
            <a:endParaRPr lang="zh-CN" altLang="en-US" b="1" dirty="0"/>
          </a:p>
        </p:txBody>
      </p:sp>
      <p:sp>
        <p:nvSpPr>
          <p:cNvPr id="4" name="内容占位符 7">
            <a:extLst>
              <a:ext uri="{FF2B5EF4-FFF2-40B4-BE49-F238E27FC236}">
                <a16:creationId xmlns:a16="http://schemas.microsoft.com/office/drawing/2014/main" id="{20FFF6D7-E17F-4A7C-8A8B-95D201C01DB3}"/>
              </a:ext>
            </a:extLst>
          </p:cNvPr>
          <p:cNvSpPr txBox="1">
            <a:spLocks/>
          </p:cNvSpPr>
          <p:nvPr/>
        </p:nvSpPr>
        <p:spPr>
          <a:xfrm>
            <a:off x="845821" y="1845733"/>
            <a:ext cx="7543801" cy="40766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Solid background: started by Google before going open-source</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Written in GO with great community support</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Flexibility: large amount of plug-ins and third party supports</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Wide variety of container support: Docker, </a:t>
            </a:r>
            <a:r>
              <a:rPr lang="en-US" altLang="zh-CN" sz="2400" dirty="0" err="1">
                <a:solidFill>
                  <a:prstClr val="black"/>
                </a:solidFill>
              </a:rPr>
              <a:t>rkt</a:t>
            </a:r>
            <a:r>
              <a:rPr lang="en-US" altLang="zh-CN" sz="2400" dirty="0">
                <a:solidFill>
                  <a:prstClr val="black"/>
                </a:solidFill>
              </a:rPr>
              <a:t>, Windows</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Native support for auto-scaling</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a:t>
            </a:r>
          </a:p>
        </p:txBody>
      </p:sp>
    </p:spTree>
    <p:extLst>
      <p:ext uri="{BB962C8B-B14F-4D97-AF65-F5344CB8AC3E}">
        <p14:creationId xmlns:p14="http://schemas.microsoft.com/office/powerpoint/2010/main" val="243834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Hans" b="1" dirty="0"/>
              <a:t>Disadvantages</a:t>
            </a:r>
            <a:endParaRPr lang="zh-CN" altLang="en-US" b="1" dirty="0"/>
          </a:p>
        </p:txBody>
      </p:sp>
      <p:sp>
        <p:nvSpPr>
          <p:cNvPr id="4" name="内容占位符 7">
            <a:extLst>
              <a:ext uri="{FF2B5EF4-FFF2-40B4-BE49-F238E27FC236}">
                <a16:creationId xmlns:a16="http://schemas.microsoft.com/office/drawing/2014/main" id="{20FFF6D7-E17F-4A7C-8A8B-95D201C01DB3}"/>
              </a:ext>
            </a:extLst>
          </p:cNvPr>
          <p:cNvSpPr txBox="1">
            <a:spLocks/>
          </p:cNvSpPr>
          <p:nvPr/>
        </p:nvSpPr>
        <p:spPr>
          <a:xfrm>
            <a:off x="845821" y="1845733"/>
            <a:ext cx="7543801" cy="40766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Flexibility</a:t>
            </a:r>
          </a:p>
          <a:p>
            <a:pPr marL="652971" lvl="1" indent="-360363" defTabSz="457200">
              <a:lnSpc>
                <a:spcPct val="120000"/>
              </a:lnSpc>
              <a:spcBef>
                <a:spcPts val="0"/>
              </a:spcBef>
              <a:spcAft>
                <a:spcPts val="0"/>
              </a:spcAft>
              <a:buClrTx/>
              <a:buFont typeface="Wingdings" panose="05000000000000000000" pitchFamily="2" charset="2"/>
              <a:buChar char="Ø"/>
            </a:pPr>
            <a:r>
              <a:rPr lang="en-US" altLang="zh-CN" sz="2200" dirty="0">
                <a:solidFill>
                  <a:prstClr val="black"/>
                </a:solidFill>
              </a:rPr>
              <a:t>Hard to setup with </a:t>
            </a:r>
            <a:r>
              <a:rPr lang="en-US" altLang="zh-Hans" sz="2200" dirty="0">
                <a:solidFill>
                  <a:prstClr val="black"/>
                </a:solidFill>
              </a:rPr>
              <a:t>full customization for </a:t>
            </a:r>
            <a:r>
              <a:rPr lang="en-US" altLang="zh-CN" sz="2200" dirty="0">
                <a:solidFill>
                  <a:prstClr val="black"/>
                </a:solidFill>
              </a:rPr>
              <a:t>real-world applications</a:t>
            </a:r>
          </a:p>
          <a:p>
            <a:pPr marL="652971" lvl="1" indent="-360363" defTabSz="457200">
              <a:lnSpc>
                <a:spcPct val="120000"/>
              </a:lnSpc>
              <a:spcBef>
                <a:spcPts val="0"/>
              </a:spcBef>
              <a:spcAft>
                <a:spcPts val="0"/>
              </a:spcAft>
              <a:buClrTx/>
              <a:buFont typeface="Wingdings" panose="05000000000000000000" pitchFamily="2" charset="2"/>
              <a:buChar char="Ø"/>
            </a:pPr>
            <a:r>
              <a:rPr lang="en-US" altLang="zh-CN" sz="2200" dirty="0">
                <a:solidFill>
                  <a:prstClr val="black"/>
                </a:solidFill>
              </a:rPr>
              <a:t>Steep learning curve</a:t>
            </a:r>
          </a:p>
          <a:p>
            <a:pPr marL="652971" lvl="1" indent="-360363" defTabSz="457200">
              <a:lnSpc>
                <a:spcPct val="120000"/>
              </a:lnSpc>
              <a:spcBef>
                <a:spcPts val="0"/>
              </a:spcBef>
              <a:spcAft>
                <a:spcPts val="0"/>
              </a:spcAft>
              <a:buClrTx/>
              <a:buFont typeface="Wingdings" panose="05000000000000000000" pitchFamily="2" charset="2"/>
              <a:buChar char="Ø"/>
            </a:pPr>
            <a:r>
              <a:rPr lang="en-US" altLang="zh-CN" sz="2200" dirty="0">
                <a:solidFill>
                  <a:prstClr val="black"/>
                </a:solidFill>
              </a:rPr>
              <a:t>Documentation distributed over multiple websites</a:t>
            </a:r>
          </a:p>
        </p:txBody>
      </p:sp>
    </p:spTree>
    <p:extLst>
      <p:ext uri="{BB962C8B-B14F-4D97-AF65-F5344CB8AC3E}">
        <p14:creationId xmlns:p14="http://schemas.microsoft.com/office/powerpoint/2010/main" val="11692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CN" b="1" dirty="0"/>
              <a:t>References</a:t>
            </a:r>
            <a:endParaRPr lang="zh-CN" altLang="en-US" b="1" dirty="0"/>
          </a:p>
        </p:txBody>
      </p:sp>
      <p:sp>
        <p:nvSpPr>
          <p:cNvPr id="6" name="Content Placeholder 5">
            <a:extLst>
              <a:ext uri="{FF2B5EF4-FFF2-40B4-BE49-F238E27FC236}">
                <a16:creationId xmlns:a16="http://schemas.microsoft.com/office/drawing/2014/main" id="{83AF984E-B21D-9942-9E04-92866CAB80DC}"/>
              </a:ext>
            </a:extLst>
          </p:cNvPr>
          <p:cNvSpPr>
            <a:spLocks noGrp="1"/>
          </p:cNvSpPr>
          <p:nvPr>
            <p:ph idx="1"/>
          </p:nvPr>
        </p:nvSpPr>
        <p:spPr/>
        <p:txBody>
          <a:bodyPr/>
          <a:lstStyle/>
          <a:p>
            <a:r>
              <a:rPr lang="en-US" dirty="0"/>
              <a:t>[1] Kubernetes. https://en.wikipedia.org/wiki/Kubernetes</a:t>
            </a:r>
          </a:p>
          <a:p>
            <a:r>
              <a:rPr lang="en-US" dirty="0"/>
              <a:t>[2] Kubernetes Documentation. https://</a:t>
            </a:r>
            <a:r>
              <a:rPr lang="en-US" dirty="0" err="1"/>
              <a:t>kubernetes.io</a:t>
            </a:r>
            <a:r>
              <a:rPr lang="en-US" dirty="0"/>
              <a:t>/docs/user-journeys/users/application-developer/foundational/</a:t>
            </a:r>
          </a:p>
          <a:p>
            <a:r>
              <a:rPr lang="en-US" dirty="0"/>
              <a:t>[3] Kubernetes vs Mesos vs Swarm: A Look at Major Container Orchestration Engines. https://</a:t>
            </a:r>
            <a:r>
              <a:rPr lang="en-US" dirty="0" err="1"/>
              <a:t>www.sumologic.com</a:t>
            </a:r>
            <a:r>
              <a:rPr lang="en-US" dirty="0"/>
              <a:t>/</a:t>
            </a:r>
            <a:r>
              <a:rPr lang="en-US" dirty="0" err="1"/>
              <a:t>devops</a:t>
            </a:r>
            <a:r>
              <a:rPr lang="en-US" dirty="0"/>
              <a:t>/</a:t>
            </a:r>
            <a:r>
              <a:rPr lang="en-US" dirty="0" err="1"/>
              <a:t>kubernetes</a:t>
            </a:r>
            <a:r>
              <a:rPr lang="en-US" dirty="0"/>
              <a:t>-vs-</a:t>
            </a:r>
            <a:r>
              <a:rPr lang="en-US" dirty="0" err="1"/>
              <a:t>mesos</a:t>
            </a:r>
            <a:r>
              <a:rPr lang="en-US" dirty="0"/>
              <a:t>-vs-swarm/</a:t>
            </a:r>
          </a:p>
          <a:p>
            <a:r>
              <a:rPr lang="en-US" dirty="0"/>
              <a:t>[4] Kubernetes vs Docker Swarm. https://platform9.com/blog/</a:t>
            </a:r>
            <a:r>
              <a:rPr lang="en-US" dirty="0" err="1"/>
              <a:t>kubernetes</a:t>
            </a:r>
            <a:r>
              <a:rPr lang="en-US" dirty="0"/>
              <a:t>-</a:t>
            </a:r>
            <a:r>
              <a:rPr lang="en-US" dirty="0" err="1"/>
              <a:t>docker</a:t>
            </a:r>
            <a:r>
              <a:rPr lang="en-US" dirty="0"/>
              <a:t>-swarm-compared/</a:t>
            </a:r>
          </a:p>
          <a:p>
            <a:r>
              <a:rPr lang="en-US" dirty="0"/>
              <a:t>[5] Why Kubernetes is Winning the Container War. https://</a:t>
            </a:r>
            <a:r>
              <a:rPr lang="en-US" dirty="0" err="1"/>
              <a:t>news.ycombinator.com</a:t>
            </a:r>
            <a:r>
              <a:rPr lang="en-US" dirty="0"/>
              <a:t>/</a:t>
            </a:r>
            <a:r>
              <a:rPr lang="en-US" dirty="0" err="1"/>
              <a:t>item?id</a:t>
            </a:r>
            <a:r>
              <a:rPr lang="en-US" dirty="0"/>
              <a:t>=12462261</a:t>
            </a:r>
          </a:p>
        </p:txBody>
      </p:sp>
    </p:spTree>
    <p:extLst>
      <p:ext uri="{BB962C8B-B14F-4D97-AF65-F5344CB8AC3E}">
        <p14:creationId xmlns:p14="http://schemas.microsoft.com/office/powerpoint/2010/main" val="72745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779F603-B669-4AD6-82F9-E09F76165B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41AFC2C-CD98-4478-AB71-1A864026D9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2">
            <a:extLst>
              <a:ext uri="{FF2B5EF4-FFF2-40B4-BE49-F238E27FC236}">
                <a16:creationId xmlns:a16="http://schemas.microsoft.com/office/drawing/2014/main" id="{BC0D1FC6-352C-4C7D-825F-C4E2F6A805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4">
            <a:extLst>
              <a:ext uri="{FF2B5EF4-FFF2-40B4-BE49-F238E27FC236}">
                <a16:creationId xmlns:a16="http://schemas.microsoft.com/office/drawing/2014/main" id="{7ABFD994-C2DC-4E7D-9411-C7FF7813EF4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A26C81-6957-8540-ACAA-21CAFFA2A8FF}"/>
              </a:ext>
            </a:extLst>
          </p:cNvPr>
          <p:cNvPicPr>
            <a:picLocks noChangeAspect="1"/>
          </p:cNvPicPr>
          <p:nvPr/>
        </p:nvPicPr>
        <p:blipFill>
          <a:blip r:embed="rId2"/>
          <a:stretch>
            <a:fillRect/>
          </a:stretch>
        </p:blipFill>
        <p:spPr>
          <a:xfrm>
            <a:off x="475499" y="1699590"/>
            <a:ext cx="3000986" cy="2929192"/>
          </a:xfrm>
          <a:prstGeom prst="rect">
            <a:avLst/>
          </a:prstGeom>
        </p:spPr>
      </p:pic>
      <p:sp>
        <p:nvSpPr>
          <p:cNvPr id="2" name="标题 1">
            <a:extLst>
              <a:ext uri="{FF2B5EF4-FFF2-40B4-BE49-F238E27FC236}">
                <a16:creationId xmlns:a16="http://schemas.microsoft.com/office/drawing/2014/main" id="{AE0885C8-8273-4DBE-88ED-E9D92BFA4FDB}"/>
              </a:ext>
            </a:extLst>
          </p:cNvPr>
          <p:cNvSpPr>
            <a:spLocks noGrp="1"/>
          </p:cNvSpPr>
          <p:nvPr>
            <p:ph type="ctrTitle"/>
          </p:nvPr>
        </p:nvSpPr>
        <p:spPr>
          <a:xfrm>
            <a:off x="3967315" y="639097"/>
            <a:ext cx="4689988" cy="3686015"/>
          </a:xfrm>
        </p:spPr>
        <p:txBody>
          <a:bodyPr>
            <a:normAutofit/>
          </a:bodyPr>
          <a:lstStyle/>
          <a:p>
            <a:br>
              <a:rPr lang="en-US" altLang="zh-CN"/>
            </a:br>
            <a:r>
              <a:rPr lang="en-US" altLang="zh-CN"/>
              <a:t>Thank you!</a:t>
            </a:r>
            <a:endParaRPr lang="zh-CN" altLang="en-US"/>
          </a:p>
        </p:txBody>
      </p:sp>
    </p:spTree>
    <p:extLst>
      <p:ext uri="{BB962C8B-B14F-4D97-AF65-F5344CB8AC3E}">
        <p14:creationId xmlns:p14="http://schemas.microsoft.com/office/powerpoint/2010/main" val="29456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DA0C53B-B87A-4EE4-A65D-A6AD93CB9343}"/>
              </a:ext>
            </a:extLst>
          </p:cNvPr>
          <p:cNvSpPr>
            <a:spLocks noGrp="1"/>
          </p:cNvSpPr>
          <p:nvPr>
            <p:ph type="title"/>
          </p:nvPr>
        </p:nvSpPr>
        <p:spPr>
          <a:xfrm>
            <a:off x="522233" y="2375132"/>
            <a:ext cx="2088992" cy="726287"/>
          </a:xfrm>
        </p:spPr>
        <p:txBody>
          <a:bodyPr>
            <a:normAutofit/>
          </a:bodyPr>
          <a:lstStyle/>
          <a:p>
            <a:r>
              <a:rPr lang="en-US" altLang="zh-CN"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Outline</a:t>
            </a:r>
            <a:endPar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61AF8E0F-5DD3-4C6E-8992-B9700922A066}"/>
              </a:ext>
            </a:extLst>
          </p:cNvPr>
          <p:cNvSpPr>
            <a:spLocks noGrp="1"/>
          </p:cNvSpPr>
          <p:nvPr>
            <p:ph idx="1"/>
          </p:nvPr>
        </p:nvSpPr>
        <p:spPr>
          <a:xfrm>
            <a:off x="3700124" y="441166"/>
            <a:ext cx="4869180" cy="5257800"/>
          </a:xfrm>
        </p:spPr>
        <p:txBody>
          <a:bodyPr>
            <a:normAutofit/>
          </a:bodyPr>
          <a:lstStyle/>
          <a:p>
            <a:pPr marL="0" indent="0">
              <a:lnSpc>
                <a:spcPct val="100000"/>
              </a:lnSpc>
              <a:buNone/>
            </a:pPr>
            <a:endParaRPr lang="en-US" altLang="zh-CN" sz="3200" b="1" dirty="0"/>
          </a:p>
          <a:p>
            <a:pPr marL="360363" indent="-360363">
              <a:lnSpc>
                <a:spcPct val="100000"/>
              </a:lnSpc>
              <a:buFont typeface="Wingdings" panose="05000000000000000000" pitchFamily="2" charset="2"/>
              <a:buChar char="l"/>
            </a:pPr>
            <a:endParaRPr lang="en-US" altLang="zh-CN" sz="3200" b="1" dirty="0"/>
          </a:p>
          <a:p>
            <a:pPr marL="360363" indent="-360363">
              <a:lnSpc>
                <a:spcPct val="100000"/>
              </a:lnSpc>
              <a:buFont typeface="Wingdings" panose="05000000000000000000" pitchFamily="2" charset="2"/>
              <a:buChar char="l"/>
            </a:pPr>
            <a:r>
              <a:rPr lang="en-US" altLang="zh-CN" sz="3200" b="1" dirty="0"/>
              <a:t>The Facts</a:t>
            </a:r>
          </a:p>
          <a:p>
            <a:pPr marL="360363" indent="-360363">
              <a:lnSpc>
                <a:spcPct val="100000"/>
              </a:lnSpc>
              <a:buFont typeface="Wingdings" panose="05000000000000000000" pitchFamily="2" charset="2"/>
              <a:buChar char="l"/>
            </a:pPr>
            <a:r>
              <a:rPr lang="en-US" altLang="zh-CN" sz="3200" b="1" dirty="0"/>
              <a:t>What is K8s</a:t>
            </a:r>
          </a:p>
          <a:p>
            <a:pPr marL="360363" indent="-360363">
              <a:lnSpc>
                <a:spcPct val="100000"/>
              </a:lnSpc>
              <a:buFont typeface="Wingdings" panose="05000000000000000000" pitchFamily="2" charset="2"/>
              <a:buChar char="l"/>
            </a:pPr>
            <a:r>
              <a:rPr lang="en-US" altLang="zh-CN" sz="3200" b="1" dirty="0"/>
              <a:t>Basic Examples</a:t>
            </a:r>
          </a:p>
          <a:p>
            <a:pPr marL="360363" indent="-360363">
              <a:lnSpc>
                <a:spcPct val="100000"/>
              </a:lnSpc>
              <a:buFont typeface="Wingdings" panose="05000000000000000000" pitchFamily="2" charset="2"/>
              <a:buChar char="l"/>
            </a:pPr>
            <a:r>
              <a:rPr lang="en-US" altLang="zh-Hans" sz="3200" b="1" dirty="0"/>
              <a:t>Product </a:t>
            </a:r>
            <a:r>
              <a:rPr lang="en-US" altLang="zh-CN" sz="3200" b="1" dirty="0"/>
              <a:t>Analysis</a:t>
            </a:r>
          </a:p>
          <a:p>
            <a:pPr marL="360363" indent="-360363">
              <a:lnSpc>
                <a:spcPct val="100000"/>
              </a:lnSpc>
              <a:buFont typeface="Wingdings" panose="05000000000000000000" pitchFamily="2" charset="2"/>
              <a:buChar char="l"/>
            </a:pPr>
            <a:r>
              <a:rPr lang="en-US" altLang="zh-CN" sz="3200" b="1" dirty="0"/>
              <a:t>References</a:t>
            </a:r>
          </a:p>
          <a:p>
            <a:pPr marL="360363" indent="-360363">
              <a:lnSpc>
                <a:spcPct val="100000"/>
              </a:lnSpc>
              <a:buFont typeface="Wingdings" panose="05000000000000000000" pitchFamily="2" charset="2"/>
              <a:buChar char="l"/>
            </a:pPr>
            <a:endParaRPr lang="zh-CN" altLang="en-US" sz="3200" b="1" dirty="0"/>
          </a:p>
        </p:txBody>
      </p:sp>
    </p:spTree>
    <p:extLst>
      <p:ext uri="{BB962C8B-B14F-4D97-AF65-F5344CB8AC3E}">
        <p14:creationId xmlns:p14="http://schemas.microsoft.com/office/powerpoint/2010/main" val="137270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CN" b="1" dirty="0"/>
              <a:t>The Facts</a:t>
            </a:r>
            <a:endParaRPr lang="zh-CN" altLang="en-US" b="1" dirty="0"/>
          </a:p>
        </p:txBody>
      </p:sp>
      <p:graphicFrame>
        <p:nvGraphicFramePr>
          <p:cNvPr id="3" name="内容占位符 2">
            <a:extLst>
              <a:ext uri="{FF2B5EF4-FFF2-40B4-BE49-F238E27FC236}">
                <a16:creationId xmlns:a16="http://schemas.microsoft.com/office/drawing/2014/main" id="{F7A8B447-5195-4F0B-9C92-6D8C9796424C}"/>
              </a:ext>
            </a:extLst>
          </p:cNvPr>
          <p:cNvGraphicFramePr>
            <a:graphicFrameLocks noGrp="1"/>
          </p:cNvGraphicFramePr>
          <p:nvPr>
            <p:ph idx="1"/>
            <p:extLst/>
          </p:nvPr>
        </p:nvGraphicFramePr>
        <p:xfrm>
          <a:off x="822960" y="2032875"/>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3023635D-9012-4A95-BD64-8D1C6C9676C3}"/>
              </a:ext>
            </a:extLst>
          </p:cNvPr>
          <p:cNvSpPr txBox="1"/>
          <p:nvPr/>
        </p:nvSpPr>
        <p:spPr>
          <a:xfrm>
            <a:off x="822960" y="4805265"/>
            <a:ext cx="7543800" cy="830997"/>
          </a:xfrm>
          <a:prstGeom prst="rect">
            <a:avLst/>
          </a:prstGeom>
          <a:noFill/>
        </p:spPr>
        <p:txBody>
          <a:bodyPr wrap="square" rtlCol="0">
            <a:spAutoFit/>
          </a:bodyPr>
          <a:lstStyle/>
          <a:p>
            <a:r>
              <a:rPr lang="en-US" sz="2400" dirty="0"/>
              <a:t>Some of them can be achieved by container technologies, however resources are limited.</a:t>
            </a:r>
          </a:p>
        </p:txBody>
      </p:sp>
      <p:sp>
        <p:nvSpPr>
          <p:cNvPr id="5" name="矩形 4">
            <a:extLst>
              <a:ext uri="{FF2B5EF4-FFF2-40B4-BE49-F238E27FC236}">
                <a16:creationId xmlns:a16="http://schemas.microsoft.com/office/drawing/2014/main" id="{D6061FEE-0E99-4FEC-ABE4-03475AD33DCD}"/>
              </a:ext>
            </a:extLst>
          </p:cNvPr>
          <p:cNvSpPr/>
          <p:nvPr/>
        </p:nvSpPr>
        <p:spPr>
          <a:xfrm>
            <a:off x="777240" y="3805084"/>
            <a:ext cx="7589520" cy="3736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9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CN" b="1" dirty="0"/>
              <a:t>What is K8s</a:t>
            </a:r>
            <a:endParaRPr lang="zh-CN" altLang="en-US" b="1" dirty="0"/>
          </a:p>
        </p:txBody>
      </p:sp>
      <p:sp>
        <p:nvSpPr>
          <p:cNvPr id="8" name="内容占位符 7">
            <a:extLst>
              <a:ext uri="{FF2B5EF4-FFF2-40B4-BE49-F238E27FC236}">
                <a16:creationId xmlns:a16="http://schemas.microsoft.com/office/drawing/2014/main" id="{4B6B3B41-0DB2-4328-84D6-428FFB1FA7A6}"/>
              </a:ext>
            </a:extLst>
          </p:cNvPr>
          <p:cNvSpPr>
            <a:spLocks noGrp="1"/>
          </p:cNvSpPr>
          <p:nvPr>
            <p:ph idx="1"/>
          </p:nvPr>
        </p:nvSpPr>
        <p:spPr>
          <a:xfrm>
            <a:off x="845821" y="1845734"/>
            <a:ext cx="7543801" cy="1583266"/>
          </a:xfrm>
        </p:spPr>
        <p:txBody>
          <a:bodyPr/>
          <a:lstStyle/>
          <a:p>
            <a:pPr marL="360363" lvl="0" indent="-360363" defTabSz="457200">
              <a:lnSpc>
                <a:spcPct val="100000"/>
              </a:lnSpc>
              <a:spcBef>
                <a:spcPts val="0"/>
              </a:spcBef>
              <a:spcAft>
                <a:spcPts val="0"/>
              </a:spcAft>
              <a:buClrTx/>
              <a:buSzTx/>
              <a:buFont typeface="Wingdings" panose="05000000000000000000" pitchFamily="2" charset="2"/>
              <a:buChar char="Ø"/>
            </a:pPr>
            <a:r>
              <a:rPr lang="en-US" altLang="zh-CN" sz="2400" dirty="0">
                <a:solidFill>
                  <a:prstClr val="black"/>
                </a:solidFill>
              </a:rPr>
              <a:t>Kubernetes is an </a:t>
            </a:r>
            <a:r>
              <a:rPr lang="en-US" altLang="zh-CN" sz="2400" dirty="0">
                <a:solidFill>
                  <a:srgbClr val="FF0000"/>
                </a:solidFill>
              </a:rPr>
              <a:t>open source </a:t>
            </a:r>
            <a:r>
              <a:rPr lang="en-US" altLang="zh-CN" sz="2400" dirty="0">
                <a:solidFill>
                  <a:prstClr val="black"/>
                </a:solidFill>
              </a:rPr>
              <a:t>system for managing containerized applications </a:t>
            </a:r>
            <a:r>
              <a:rPr lang="en-US" altLang="zh-CN" sz="2400" dirty="0">
                <a:solidFill>
                  <a:srgbClr val="FF0000"/>
                </a:solidFill>
              </a:rPr>
              <a:t>across multiple hosts</a:t>
            </a:r>
            <a:r>
              <a:rPr lang="en-US" altLang="zh-CN" sz="2400" dirty="0">
                <a:solidFill>
                  <a:prstClr val="black"/>
                </a:solidFill>
              </a:rPr>
              <a:t>, providing basic mechanisms for </a:t>
            </a:r>
            <a:r>
              <a:rPr lang="en-US" altLang="zh-CN" sz="2400" dirty="0">
                <a:solidFill>
                  <a:srgbClr val="FF0000"/>
                </a:solidFill>
              </a:rPr>
              <a:t>deployment, maintenance, and scaling</a:t>
            </a:r>
            <a:r>
              <a:rPr lang="en-US" altLang="zh-CN" sz="2400" dirty="0">
                <a:solidFill>
                  <a:prstClr val="black"/>
                </a:solidFill>
              </a:rPr>
              <a:t> of applications.</a:t>
            </a:r>
            <a:endParaRPr lang="zh-CN" altLang="en-US" sz="2400" dirty="0">
              <a:solidFill>
                <a:prstClr val="black"/>
              </a:solidFill>
            </a:endParaRPr>
          </a:p>
        </p:txBody>
      </p:sp>
      <p:sp>
        <p:nvSpPr>
          <p:cNvPr id="9" name="内容占位符 7">
            <a:extLst>
              <a:ext uri="{FF2B5EF4-FFF2-40B4-BE49-F238E27FC236}">
                <a16:creationId xmlns:a16="http://schemas.microsoft.com/office/drawing/2014/main" id="{E0E5C60D-9E32-4CBF-A4A7-32CDA7CBC1CA}"/>
              </a:ext>
            </a:extLst>
          </p:cNvPr>
          <p:cNvSpPr txBox="1">
            <a:spLocks/>
          </p:cNvSpPr>
          <p:nvPr/>
        </p:nvSpPr>
        <p:spPr>
          <a:xfrm>
            <a:off x="822960" y="3543156"/>
            <a:ext cx="7543801" cy="12192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00000"/>
              </a:lnSpc>
              <a:spcBef>
                <a:spcPts val="0"/>
              </a:spcBef>
              <a:spcAft>
                <a:spcPts val="0"/>
              </a:spcAft>
              <a:buClrTx/>
              <a:buSzTx/>
              <a:buFont typeface="Wingdings" panose="05000000000000000000" pitchFamily="2" charset="2"/>
              <a:buChar char="Ø"/>
            </a:pPr>
            <a:r>
              <a:rPr lang="en-US" altLang="zh-CN" sz="2400" dirty="0">
                <a:solidFill>
                  <a:prstClr val="black"/>
                </a:solidFill>
              </a:rPr>
              <a:t>Kubernetes provides a container-centric </a:t>
            </a:r>
            <a:r>
              <a:rPr lang="en-US" altLang="zh-CN" sz="2400" dirty="0">
                <a:solidFill>
                  <a:schemeClr val="tx1"/>
                </a:solidFill>
              </a:rPr>
              <a:t>management platform</a:t>
            </a:r>
            <a:r>
              <a:rPr lang="en-US" altLang="zh-CN" sz="2400" dirty="0">
                <a:solidFill>
                  <a:prstClr val="black"/>
                </a:solidFill>
              </a:rPr>
              <a:t>. It orchestrates computing, networking, and storage infrastructure </a:t>
            </a:r>
            <a:r>
              <a:rPr lang="en-US" altLang="zh-CN" sz="2400" dirty="0">
                <a:solidFill>
                  <a:srgbClr val="FF0000"/>
                </a:solidFill>
              </a:rPr>
              <a:t>on behalf of user workloads</a:t>
            </a:r>
            <a:r>
              <a:rPr lang="en-US" altLang="zh-CN" sz="2400" dirty="0">
                <a:solidFill>
                  <a:prstClr val="black"/>
                </a:solidFill>
              </a:rPr>
              <a:t>. </a:t>
            </a:r>
          </a:p>
        </p:txBody>
      </p:sp>
      <p:sp>
        <p:nvSpPr>
          <p:cNvPr id="10" name="内容占位符 7">
            <a:extLst>
              <a:ext uri="{FF2B5EF4-FFF2-40B4-BE49-F238E27FC236}">
                <a16:creationId xmlns:a16="http://schemas.microsoft.com/office/drawing/2014/main" id="{99B3CB4B-0AA1-460F-8C7C-DE32B68D60BA}"/>
              </a:ext>
            </a:extLst>
          </p:cNvPr>
          <p:cNvSpPr txBox="1">
            <a:spLocks/>
          </p:cNvSpPr>
          <p:nvPr/>
        </p:nvSpPr>
        <p:spPr>
          <a:xfrm>
            <a:off x="822960" y="4876512"/>
            <a:ext cx="7543801" cy="10314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00000"/>
              </a:lnSpc>
              <a:spcBef>
                <a:spcPts val="0"/>
              </a:spcBef>
              <a:spcAft>
                <a:spcPts val="0"/>
              </a:spcAft>
              <a:buClrTx/>
              <a:buSzTx/>
              <a:buFont typeface="Wingdings" panose="05000000000000000000" pitchFamily="2" charset="2"/>
              <a:buChar char="Ø"/>
            </a:pPr>
            <a:r>
              <a:rPr lang="en-US" altLang="zh-CN" sz="2400" dirty="0">
                <a:solidFill>
                  <a:prstClr val="black"/>
                </a:solidFill>
              </a:rPr>
              <a:t>Write </a:t>
            </a:r>
            <a:r>
              <a:rPr lang="en-US" altLang="zh-CN" sz="2400" dirty="0">
                <a:solidFill>
                  <a:srgbClr val="FF0000"/>
                </a:solidFill>
              </a:rPr>
              <a:t>your own </a:t>
            </a:r>
            <a:r>
              <a:rPr lang="en-US" altLang="zh-CN" sz="2400" dirty="0">
                <a:solidFill>
                  <a:prstClr val="black"/>
                </a:solidFill>
              </a:rPr>
              <a:t>configurations or controllers! Organize or monitor resources via </a:t>
            </a:r>
            <a:r>
              <a:rPr lang="en-US" altLang="zh-CN" sz="2400" dirty="0">
                <a:solidFill>
                  <a:srgbClr val="FF0000"/>
                </a:solidFill>
              </a:rPr>
              <a:t>K8s APIs</a:t>
            </a:r>
            <a:r>
              <a:rPr lang="en-US" altLang="zh-CN" sz="2400" dirty="0">
                <a:solidFill>
                  <a:prstClr val="black"/>
                </a:solidFill>
              </a:rPr>
              <a:t>.</a:t>
            </a:r>
          </a:p>
        </p:txBody>
      </p:sp>
    </p:spTree>
    <p:extLst>
      <p:ext uri="{BB962C8B-B14F-4D97-AF65-F5344CB8AC3E}">
        <p14:creationId xmlns:p14="http://schemas.microsoft.com/office/powerpoint/2010/main" val="289940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156A4-65F0-4BC1-9795-4B1C86B14084}"/>
              </a:ext>
            </a:extLst>
          </p:cNvPr>
          <p:cNvSpPr>
            <a:spLocks noGrp="1"/>
          </p:cNvSpPr>
          <p:nvPr>
            <p:ph type="title"/>
          </p:nvPr>
        </p:nvSpPr>
        <p:spPr/>
        <p:txBody>
          <a:bodyPr/>
          <a:lstStyle/>
          <a:p>
            <a:r>
              <a:rPr lang="en-US" b="1" dirty="0"/>
              <a:t>K8s Cluster</a:t>
            </a:r>
          </a:p>
        </p:txBody>
      </p:sp>
      <p:sp>
        <p:nvSpPr>
          <p:cNvPr id="6" name="内容占位符 7">
            <a:extLst>
              <a:ext uri="{FF2B5EF4-FFF2-40B4-BE49-F238E27FC236}">
                <a16:creationId xmlns:a16="http://schemas.microsoft.com/office/drawing/2014/main" id="{A3ABAD31-22A6-4868-877E-18825AF1DC27}"/>
              </a:ext>
            </a:extLst>
          </p:cNvPr>
          <p:cNvSpPr txBox="1">
            <a:spLocks/>
          </p:cNvSpPr>
          <p:nvPr/>
        </p:nvSpPr>
        <p:spPr>
          <a:xfrm>
            <a:off x="845821" y="1845734"/>
            <a:ext cx="7543801" cy="212021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00000"/>
              </a:lnSpc>
              <a:spcBef>
                <a:spcPts val="0"/>
              </a:spcBef>
              <a:spcAft>
                <a:spcPts val="0"/>
              </a:spcAft>
              <a:buClrTx/>
              <a:buSzTx/>
              <a:buFont typeface="Wingdings" panose="05000000000000000000" pitchFamily="2" charset="2"/>
              <a:buChar char="Ø"/>
            </a:pPr>
            <a:r>
              <a:rPr lang="en-US" altLang="zh-CN" sz="2400" dirty="0">
                <a:solidFill>
                  <a:prstClr val="black"/>
                </a:solidFill>
              </a:rPr>
              <a:t>K8s is designed as a highly available cluster of computers that are connected to work as a single unit.</a:t>
            </a:r>
          </a:p>
          <a:p>
            <a:pPr marL="360363" indent="-360363" defTabSz="457200">
              <a:lnSpc>
                <a:spcPct val="100000"/>
              </a:lnSpc>
              <a:spcBef>
                <a:spcPts val="0"/>
              </a:spcBef>
              <a:spcAft>
                <a:spcPts val="0"/>
              </a:spcAft>
              <a:buClrTx/>
              <a:buSzTx/>
              <a:buFont typeface="Wingdings" panose="05000000000000000000" pitchFamily="2" charset="2"/>
              <a:buChar char="Ø"/>
            </a:pPr>
            <a:r>
              <a:rPr lang="en-US" altLang="zh-CN" sz="2400" dirty="0">
                <a:solidFill>
                  <a:prstClr val="black"/>
                </a:solidFill>
              </a:rPr>
              <a:t>K8s is to </a:t>
            </a:r>
            <a:r>
              <a:rPr lang="en-US" altLang="zh-CN" sz="2400" dirty="0">
                <a:solidFill>
                  <a:srgbClr val="FF0000"/>
                </a:solidFill>
              </a:rPr>
              <a:t>automate</a:t>
            </a:r>
            <a:r>
              <a:rPr lang="en-US" altLang="zh-CN" sz="2400" dirty="0">
                <a:solidFill>
                  <a:prstClr val="black"/>
                </a:solidFill>
              </a:rPr>
              <a:t> the distribution (scheduling) of application containers across a cluster in an efficient way. </a:t>
            </a:r>
            <a:endParaRPr lang="zh-CN" altLang="en-US" sz="2400" dirty="0">
              <a:solidFill>
                <a:prstClr val="black"/>
              </a:solidFill>
            </a:endParaRPr>
          </a:p>
        </p:txBody>
      </p:sp>
      <p:sp>
        <p:nvSpPr>
          <p:cNvPr id="13" name="文本框 12">
            <a:extLst>
              <a:ext uri="{FF2B5EF4-FFF2-40B4-BE49-F238E27FC236}">
                <a16:creationId xmlns:a16="http://schemas.microsoft.com/office/drawing/2014/main" id="{0539BA94-B4EB-43BF-8F23-17EF4F249A0B}"/>
              </a:ext>
            </a:extLst>
          </p:cNvPr>
          <p:cNvSpPr txBox="1"/>
          <p:nvPr/>
        </p:nvSpPr>
        <p:spPr>
          <a:xfrm>
            <a:off x="7028121" y="6571396"/>
            <a:ext cx="2115879" cy="261610"/>
          </a:xfrm>
          <a:prstGeom prst="rect">
            <a:avLst/>
          </a:prstGeom>
          <a:noFill/>
        </p:spPr>
        <p:txBody>
          <a:bodyPr wrap="square" rtlCol="0">
            <a:spAutoFit/>
          </a:bodyPr>
          <a:lstStyle/>
          <a:p>
            <a:pPr algn="r"/>
            <a:r>
              <a:rPr lang="en-US" sz="1100" dirty="0">
                <a:solidFill>
                  <a:schemeClr val="bg1"/>
                </a:solidFill>
              </a:rPr>
              <a:t>Cluster Diagram by K8s Bootcamp</a:t>
            </a:r>
          </a:p>
        </p:txBody>
      </p:sp>
      <p:grpSp>
        <p:nvGrpSpPr>
          <p:cNvPr id="18" name="组合 17">
            <a:extLst>
              <a:ext uri="{FF2B5EF4-FFF2-40B4-BE49-F238E27FC236}">
                <a16:creationId xmlns:a16="http://schemas.microsoft.com/office/drawing/2014/main" id="{2321906A-5FE3-4CE5-B109-64856C23AD87}"/>
              </a:ext>
            </a:extLst>
          </p:cNvPr>
          <p:cNvGrpSpPr/>
          <p:nvPr/>
        </p:nvGrpSpPr>
        <p:grpSpPr>
          <a:xfrm>
            <a:off x="1663921" y="3429000"/>
            <a:ext cx="5816158" cy="2854842"/>
            <a:chOff x="1663921" y="3429000"/>
            <a:chExt cx="5816158" cy="2854842"/>
          </a:xfrm>
        </p:grpSpPr>
        <p:pic>
          <p:nvPicPr>
            <p:cNvPr id="17" name="图片 16">
              <a:extLst>
                <a:ext uri="{FF2B5EF4-FFF2-40B4-BE49-F238E27FC236}">
                  <a16:creationId xmlns:a16="http://schemas.microsoft.com/office/drawing/2014/main" id="{8C406864-F734-4D8F-93E2-9D73F9D8A167}"/>
                </a:ext>
              </a:extLst>
            </p:cNvPr>
            <p:cNvPicPr>
              <a:picLocks noChangeAspect="1"/>
            </p:cNvPicPr>
            <p:nvPr/>
          </p:nvPicPr>
          <p:blipFill rotWithShape="1">
            <a:blip r:embed="rId3"/>
            <a:srcRect l="2241" t="2532" r="2461" b="19869"/>
            <a:stretch/>
          </p:blipFill>
          <p:spPr>
            <a:xfrm>
              <a:off x="1663921" y="3429000"/>
              <a:ext cx="5816158" cy="2854842"/>
            </a:xfrm>
            <a:prstGeom prst="rect">
              <a:avLst/>
            </a:prstGeom>
          </p:spPr>
        </p:pic>
        <p:sp>
          <p:nvSpPr>
            <p:cNvPr id="14" name="矩形 13">
              <a:extLst>
                <a:ext uri="{FF2B5EF4-FFF2-40B4-BE49-F238E27FC236}">
                  <a16:creationId xmlns:a16="http://schemas.microsoft.com/office/drawing/2014/main" id="{DC49D55B-0403-4B25-A0F8-7739298BF5ED}"/>
                </a:ext>
              </a:extLst>
            </p:cNvPr>
            <p:cNvSpPr/>
            <p:nvPr/>
          </p:nvSpPr>
          <p:spPr>
            <a:xfrm>
              <a:off x="5741583" y="5251737"/>
              <a:ext cx="701749" cy="372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4331256A-6892-4EEF-AB72-548E24E619A3}"/>
                </a:ext>
              </a:extLst>
            </p:cNvPr>
            <p:cNvSpPr/>
            <p:nvPr/>
          </p:nvSpPr>
          <p:spPr>
            <a:xfrm>
              <a:off x="5677785" y="3633067"/>
              <a:ext cx="701749" cy="372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11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9837-3BA4-4023-81A9-3EC86FDB2F75}"/>
              </a:ext>
            </a:extLst>
          </p:cNvPr>
          <p:cNvSpPr>
            <a:spLocks noGrp="1"/>
          </p:cNvSpPr>
          <p:nvPr>
            <p:ph type="title"/>
          </p:nvPr>
        </p:nvSpPr>
        <p:spPr/>
        <p:txBody>
          <a:bodyPr/>
          <a:lstStyle/>
          <a:p>
            <a:r>
              <a:rPr lang="en-US" altLang="zh-CN" b="1" dirty="0"/>
              <a:t>App Deploy &amp; Scale up</a:t>
            </a:r>
            <a:endParaRPr lang="zh-CN" altLang="en-US" b="1" dirty="0"/>
          </a:p>
        </p:txBody>
      </p:sp>
      <p:sp>
        <p:nvSpPr>
          <p:cNvPr id="4" name="内容占位符 7">
            <a:extLst>
              <a:ext uri="{FF2B5EF4-FFF2-40B4-BE49-F238E27FC236}">
                <a16:creationId xmlns:a16="http://schemas.microsoft.com/office/drawing/2014/main" id="{20FFF6D7-E17F-4A7C-8A8B-95D201C01DB3}"/>
              </a:ext>
            </a:extLst>
          </p:cNvPr>
          <p:cNvSpPr txBox="1">
            <a:spLocks/>
          </p:cNvSpPr>
          <p:nvPr/>
        </p:nvSpPr>
        <p:spPr>
          <a:xfrm>
            <a:off x="845821" y="1845733"/>
            <a:ext cx="7543801" cy="40766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Deployment via “Kubernetes Object” </a:t>
            </a:r>
            <a:r>
              <a:rPr lang="en-US" altLang="zh-CN" sz="2400" dirty="0" err="1">
                <a:solidFill>
                  <a:prstClr val="black"/>
                </a:solidFill>
              </a:rPr>
              <a:t>yaml</a:t>
            </a:r>
            <a:r>
              <a:rPr lang="en-US" altLang="zh-CN" sz="2400" dirty="0">
                <a:solidFill>
                  <a:prstClr val="black"/>
                </a:solidFill>
              </a:rPr>
              <a:t> file.</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Scale up: Just </a:t>
            </a:r>
            <a:r>
              <a:rPr lang="en-US" altLang="zh-CN" sz="2400" dirty="0">
                <a:solidFill>
                  <a:srgbClr val="FF0000"/>
                </a:solidFill>
              </a:rPr>
              <a:t>change the number of replicas </a:t>
            </a:r>
            <a:r>
              <a:rPr lang="en-US" altLang="zh-CN" sz="2400" dirty="0">
                <a:solidFill>
                  <a:prstClr val="black"/>
                </a:solidFill>
              </a:rPr>
              <a:t>in a Deployment! (Suppose you have deployed and exposed your services)</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Load-balancing is integrated, network traffic will be </a:t>
            </a:r>
            <a:r>
              <a:rPr lang="en-US" altLang="zh-CN" sz="2400" dirty="0">
                <a:solidFill>
                  <a:srgbClr val="FF0000"/>
                </a:solidFill>
              </a:rPr>
              <a:t>distributed</a:t>
            </a:r>
            <a:r>
              <a:rPr lang="en-US" altLang="zh-CN" sz="2400" dirty="0">
                <a:solidFill>
                  <a:prstClr val="black"/>
                </a:solidFill>
              </a:rPr>
              <a:t> among all </a:t>
            </a:r>
            <a:r>
              <a:rPr lang="en-US" altLang="zh-CN" sz="2400" dirty="0">
                <a:solidFill>
                  <a:srgbClr val="FF0000"/>
                </a:solidFill>
              </a:rPr>
              <a:t>Pods</a:t>
            </a:r>
            <a:r>
              <a:rPr lang="en-US" altLang="zh-CN" sz="2400" dirty="0">
                <a:solidFill>
                  <a:prstClr val="black"/>
                </a:solidFill>
              </a:rPr>
              <a:t> of an exposed Deployment.</a:t>
            </a:r>
          </a:p>
          <a:p>
            <a:pPr marL="360363" indent="-360363" defTabSz="457200">
              <a:lnSpc>
                <a:spcPct val="120000"/>
              </a:lnSpc>
              <a:spcBef>
                <a:spcPts val="0"/>
              </a:spcBef>
              <a:spcAft>
                <a:spcPts val="0"/>
              </a:spcAft>
              <a:buClrTx/>
              <a:buSzTx/>
              <a:buFont typeface="Wingdings" panose="05000000000000000000" pitchFamily="2" charset="2"/>
              <a:buChar char="Ø"/>
            </a:pPr>
            <a:r>
              <a:rPr lang="en-US" altLang="zh-CN" sz="2400" dirty="0">
                <a:solidFill>
                  <a:prstClr val="black"/>
                </a:solidFill>
              </a:rPr>
              <a:t>App update will be rolling-based. Rely on replica and load-balancing.</a:t>
            </a:r>
          </a:p>
        </p:txBody>
      </p:sp>
    </p:spTree>
    <p:extLst>
      <p:ext uri="{BB962C8B-B14F-4D97-AF65-F5344CB8AC3E}">
        <p14:creationId xmlns:p14="http://schemas.microsoft.com/office/powerpoint/2010/main" val="42299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02C1807-5F03-49F9-8412-B14E399586CE}"/>
              </a:ext>
            </a:extLst>
          </p:cNvPr>
          <p:cNvSpPr txBox="1"/>
          <p:nvPr/>
        </p:nvSpPr>
        <p:spPr>
          <a:xfrm>
            <a:off x="5901071" y="6571396"/>
            <a:ext cx="3242930" cy="261610"/>
          </a:xfrm>
          <a:prstGeom prst="rect">
            <a:avLst/>
          </a:prstGeom>
          <a:noFill/>
        </p:spPr>
        <p:txBody>
          <a:bodyPr wrap="square" rtlCol="0">
            <a:spAutoFit/>
          </a:bodyPr>
          <a:lstStyle/>
          <a:p>
            <a:pPr algn="r"/>
            <a:r>
              <a:rPr lang="en-US" sz="1100" dirty="0">
                <a:solidFill>
                  <a:schemeClr val="bg1"/>
                </a:solidFill>
              </a:rPr>
              <a:t>Node diagram by K8s Bootcamp, modifications made</a:t>
            </a:r>
          </a:p>
        </p:txBody>
      </p:sp>
      <p:pic>
        <p:nvPicPr>
          <p:cNvPr id="8" name="图片 7">
            <a:extLst>
              <a:ext uri="{FF2B5EF4-FFF2-40B4-BE49-F238E27FC236}">
                <a16:creationId xmlns:a16="http://schemas.microsoft.com/office/drawing/2014/main" id="{7798D605-ADBD-4266-81D9-FEC42020D062}"/>
              </a:ext>
            </a:extLst>
          </p:cNvPr>
          <p:cNvPicPr>
            <a:picLocks noChangeAspect="1"/>
          </p:cNvPicPr>
          <p:nvPr/>
        </p:nvPicPr>
        <p:blipFill>
          <a:blip r:embed="rId3"/>
          <a:stretch>
            <a:fillRect/>
          </a:stretch>
        </p:blipFill>
        <p:spPr>
          <a:xfrm>
            <a:off x="723900" y="119390"/>
            <a:ext cx="7696200" cy="6096000"/>
          </a:xfrm>
          <a:prstGeom prst="rect">
            <a:avLst/>
          </a:prstGeom>
        </p:spPr>
      </p:pic>
      <p:sp>
        <p:nvSpPr>
          <p:cNvPr id="9" name="矩形 8">
            <a:extLst>
              <a:ext uri="{FF2B5EF4-FFF2-40B4-BE49-F238E27FC236}">
                <a16:creationId xmlns:a16="http://schemas.microsoft.com/office/drawing/2014/main" id="{1A011788-3B15-4352-AA5D-626A13C1A3BA}"/>
              </a:ext>
            </a:extLst>
          </p:cNvPr>
          <p:cNvSpPr/>
          <p:nvPr/>
        </p:nvSpPr>
        <p:spPr>
          <a:xfrm>
            <a:off x="2232835" y="999460"/>
            <a:ext cx="3083442" cy="211587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08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C1136D-5253-4289-BDD1-B2A34095A5E0}"/>
              </a:ext>
            </a:extLst>
          </p:cNvPr>
          <p:cNvPicPr>
            <a:picLocks noChangeAspect="1"/>
          </p:cNvPicPr>
          <p:nvPr/>
        </p:nvPicPr>
        <p:blipFill>
          <a:blip r:embed="rId3"/>
          <a:stretch>
            <a:fillRect/>
          </a:stretch>
        </p:blipFill>
        <p:spPr>
          <a:xfrm>
            <a:off x="189759" y="677104"/>
            <a:ext cx="4382241" cy="4897416"/>
          </a:xfrm>
          <a:prstGeom prst="rect">
            <a:avLst/>
          </a:prstGeom>
        </p:spPr>
      </p:pic>
      <p:pic>
        <p:nvPicPr>
          <p:cNvPr id="5" name="图片 4">
            <a:extLst>
              <a:ext uri="{FF2B5EF4-FFF2-40B4-BE49-F238E27FC236}">
                <a16:creationId xmlns:a16="http://schemas.microsoft.com/office/drawing/2014/main" id="{1027D5FC-9E5C-485E-A8D5-6EBE072F10CD}"/>
              </a:ext>
            </a:extLst>
          </p:cNvPr>
          <p:cNvPicPr>
            <a:picLocks noChangeAspect="1"/>
          </p:cNvPicPr>
          <p:nvPr/>
        </p:nvPicPr>
        <p:blipFill>
          <a:blip r:embed="rId4"/>
          <a:stretch>
            <a:fillRect/>
          </a:stretch>
        </p:blipFill>
        <p:spPr>
          <a:xfrm>
            <a:off x="4572000" y="765224"/>
            <a:ext cx="4382241" cy="4809296"/>
          </a:xfrm>
          <a:prstGeom prst="rect">
            <a:avLst/>
          </a:prstGeom>
        </p:spPr>
      </p:pic>
      <p:cxnSp>
        <p:nvCxnSpPr>
          <p:cNvPr id="7" name="直接箭头连接符 6">
            <a:extLst>
              <a:ext uri="{FF2B5EF4-FFF2-40B4-BE49-F238E27FC236}">
                <a16:creationId xmlns:a16="http://schemas.microsoft.com/office/drawing/2014/main" id="{912844C6-827C-418F-8D7D-DE0B4E59F048}"/>
              </a:ext>
            </a:extLst>
          </p:cNvPr>
          <p:cNvCxnSpPr>
            <a:cxnSpLocks/>
          </p:cNvCxnSpPr>
          <p:nvPr/>
        </p:nvCxnSpPr>
        <p:spPr>
          <a:xfrm>
            <a:off x="4423144" y="3169872"/>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E6DD813-04AF-42EA-B3F0-BA73C85156F6}"/>
              </a:ext>
            </a:extLst>
          </p:cNvPr>
          <p:cNvSpPr txBox="1"/>
          <p:nvPr/>
        </p:nvSpPr>
        <p:spPr>
          <a:xfrm>
            <a:off x="7028121" y="6571396"/>
            <a:ext cx="2115879" cy="261610"/>
          </a:xfrm>
          <a:prstGeom prst="rect">
            <a:avLst/>
          </a:prstGeom>
          <a:noFill/>
        </p:spPr>
        <p:txBody>
          <a:bodyPr wrap="square" rtlCol="0">
            <a:spAutoFit/>
          </a:bodyPr>
          <a:lstStyle/>
          <a:p>
            <a:pPr algn="r"/>
            <a:r>
              <a:rPr lang="en-US" sz="1100" dirty="0">
                <a:solidFill>
                  <a:schemeClr val="bg1"/>
                </a:solidFill>
              </a:rPr>
              <a:t>Diagrams by K8s Bootcamp</a:t>
            </a:r>
          </a:p>
        </p:txBody>
      </p:sp>
      <p:sp>
        <p:nvSpPr>
          <p:cNvPr id="10" name="文本框 9">
            <a:extLst>
              <a:ext uri="{FF2B5EF4-FFF2-40B4-BE49-F238E27FC236}">
                <a16:creationId xmlns:a16="http://schemas.microsoft.com/office/drawing/2014/main" id="{694E769D-BB8E-4C68-BC25-FAC81D50F375}"/>
              </a:ext>
            </a:extLst>
          </p:cNvPr>
          <p:cNvSpPr txBox="1"/>
          <p:nvPr/>
        </p:nvSpPr>
        <p:spPr>
          <a:xfrm>
            <a:off x="189759" y="5740196"/>
            <a:ext cx="1743740" cy="369332"/>
          </a:xfrm>
          <a:prstGeom prst="rect">
            <a:avLst/>
          </a:prstGeom>
          <a:noFill/>
        </p:spPr>
        <p:txBody>
          <a:bodyPr wrap="square" rtlCol="0">
            <a:spAutoFit/>
          </a:bodyPr>
          <a:lstStyle/>
          <a:p>
            <a:r>
              <a:rPr lang="en-US" dirty="0"/>
              <a:t>Scale up an App</a:t>
            </a:r>
          </a:p>
        </p:txBody>
      </p:sp>
    </p:spTree>
    <p:extLst>
      <p:ext uri="{BB962C8B-B14F-4D97-AF65-F5344CB8AC3E}">
        <p14:creationId xmlns:p14="http://schemas.microsoft.com/office/powerpoint/2010/main" val="136132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27D5FC-9E5C-485E-A8D5-6EBE072F10CD}"/>
              </a:ext>
            </a:extLst>
          </p:cNvPr>
          <p:cNvPicPr>
            <a:picLocks noChangeAspect="1"/>
          </p:cNvPicPr>
          <p:nvPr/>
        </p:nvPicPr>
        <p:blipFill>
          <a:blip r:embed="rId3"/>
          <a:stretch>
            <a:fillRect/>
          </a:stretch>
        </p:blipFill>
        <p:spPr>
          <a:xfrm>
            <a:off x="40903" y="212331"/>
            <a:ext cx="4382241" cy="4809296"/>
          </a:xfrm>
          <a:prstGeom prst="rect">
            <a:avLst/>
          </a:prstGeom>
        </p:spPr>
      </p:pic>
      <p:sp>
        <p:nvSpPr>
          <p:cNvPr id="9" name="文本框 8">
            <a:extLst>
              <a:ext uri="{FF2B5EF4-FFF2-40B4-BE49-F238E27FC236}">
                <a16:creationId xmlns:a16="http://schemas.microsoft.com/office/drawing/2014/main" id="{9E6DD813-04AF-42EA-B3F0-BA73C85156F6}"/>
              </a:ext>
            </a:extLst>
          </p:cNvPr>
          <p:cNvSpPr txBox="1"/>
          <p:nvPr/>
        </p:nvSpPr>
        <p:spPr>
          <a:xfrm>
            <a:off x="7028121" y="6571396"/>
            <a:ext cx="2115879" cy="261610"/>
          </a:xfrm>
          <a:prstGeom prst="rect">
            <a:avLst/>
          </a:prstGeom>
          <a:noFill/>
        </p:spPr>
        <p:txBody>
          <a:bodyPr wrap="square" rtlCol="0">
            <a:spAutoFit/>
          </a:bodyPr>
          <a:lstStyle/>
          <a:p>
            <a:pPr algn="r"/>
            <a:r>
              <a:rPr lang="en-US" sz="1100" dirty="0">
                <a:solidFill>
                  <a:schemeClr val="bg1"/>
                </a:solidFill>
              </a:rPr>
              <a:t>Diagrams by K8s Bootcamp</a:t>
            </a:r>
          </a:p>
        </p:txBody>
      </p:sp>
      <p:pic>
        <p:nvPicPr>
          <p:cNvPr id="2" name="图片 1">
            <a:extLst>
              <a:ext uri="{FF2B5EF4-FFF2-40B4-BE49-F238E27FC236}">
                <a16:creationId xmlns:a16="http://schemas.microsoft.com/office/drawing/2014/main" id="{369309EF-4C1B-45DC-AAD0-06ED6BC89292}"/>
              </a:ext>
            </a:extLst>
          </p:cNvPr>
          <p:cNvPicPr>
            <a:picLocks noChangeAspect="1"/>
          </p:cNvPicPr>
          <p:nvPr/>
        </p:nvPicPr>
        <p:blipFill>
          <a:blip r:embed="rId4"/>
          <a:stretch>
            <a:fillRect/>
          </a:stretch>
        </p:blipFill>
        <p:spPr>
          <a:xfrm>
            <a:off x="4380877" y="1350014"/>
            <a:ext cx="4643654" cy="4444729"/>
          </a:xfrm>
          <a:prstGeom prst="rect">
            <a:avLst/>
          </a:prstGeom>
        </p:spPr>
      </p:pic>
      <p:cxnSp>
        <p:nvCxnSpPr>
          <p:cNvPr id="7" name="直接箭头连接符 6">
            <a:extLst>
              <a:ext uri="{FF2B5EF4-FFF2-40B4-BE49-F238E27FC236}">
                <a16:creationId xmlns:a16="http://schemas.microsoft.com/office/drawing/2014/main" id="{912844C6-827C-418F-8D7D-DE0B4E59F048}"/>
              </a:ext>
            </a:extLst>
          </p:cNvPr>
          <p:cNvCxnSpPr>
            <a:cxnSpLocks/>
          </p:cNvCxnSpPr>
          <p:nvPr/>
        </p:nvCxnSpPr>
        <p:spPr>
          <a:xfrm>
            <a:off x="4343400" y="3308095"/>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1B260D-84F3-4651-80B5-D6CBB07A994C}"/>
              </a:ext>
            </a:extLst>
          </p:cNvPr>
          <p:cNvSpPr txBox="1"/>
          <p:nvPr/>
        </p:nvSpPr>
        <p:spPr>
          <a:xfrm>
            <a:off x="189759" y="5740196"/>
            <a:ext cx="1743740" cy="369332"/>
          </a:xfrm>
          <a:prstGeom prst="rect">
            <a:avLst/>
          </a:prstGeom>
          <a:noFill/>
        </p:spPr>
        <p:txBody>
          <a:bodyPr wrap="square" rtlCol="0">
            <a:spAutoFit/>
          </a:bodyPr>
          <a:lstStyle/>
          <a:p>
            <a:r>
              <a:rPr lang="en-US" dirty="0"/>
              <a:t>Rolling update</a:t>
            </a:r>
          </a:p>
        </p:txBody>
      </p:sp>
    </p:spTree>
    <p:extLst>
      <p:ext uri="{BB962C8B-B14F-4D97-AF65-F5344CB8AC3E}">
        <p14:creationId xmlns:p14="http://schemas.microsoft.com/office/powerpoint/2010/main" val="3444576633"/>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903</TotalTime>
  <Words>1771</Words>
  <Application>Microsoft Macintosh PowerPoint</Application>
  <PresentationFormat>On-screen Show (4:3)</PresentationFormat>
  <Paragraphs>171</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微软雅黑</vt:lpstr>
      <vt:lpstr>宋体</vt:lpstr>
      <vt:lpstr>Calibri</vt:lpstr>
      <vt:lpstr>Calibri Light</vt:lpstr>
      <vt:lpstr>Wingdings</vt:lpstr>
      <vt:lpstr>回顾</vt:lpstr>
      <vt:lpstr>A Brief Intro to Kubernetes (K8s)</vt:lpstr>
      <vt:lpstr>Outline</vt:lpstr>
      <vt:lpstr>The Facts</vt:lpstr>
      <vt:lpstr>What is K8s</vt:lpstr>
      <vt:lpstr>K8s Cluster</vt:lpstr>
      <vt:lpstr>App Deploy &amp; Scale up</vt:lpstr>
      <vt:lpstr>PowerPoint Presentation</vt:lpstr>
      <vt:lpstr>PowerPoint Presentation</vt:lpstr>
      <vt:lpstr>PowerPoint Presentation</vt:lpstr>
      <vt:lpstr>Setting up a Cluster</vt:lpstr>
      <vt:lpstr>Deploying and Exposing</vt:lpstr>
      <vt:lpstr>Scaling</vt:lpstr>
      <vt:lpstr>Updating &amp; Rolling Back</vt:lpstr>
      <vt:lpstr>Web UI - Overview</vt:lpstr>
      <vt:lpstr>Web UI - Nodes</vt:lpstr>
      <vt:lpstr>Advantages</vt:lpstr>
      <vt:lpstr>Disadvantages</vt:lpstr>
      <vt:lpstr>References</vt:lpstr>
      <vt:lpstr> Thank you!</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 Cpt</dc:creator>
  <cp:lastModifiedBy>Zhou, Quan</cp:lastModifiedBy>
  <cp:revision>47</cp:revision>
  <dcterms:created xsi:type="dcterms:W3CDTF">2018-02-16T20:25:13Z</dcterms:created>
  <dcterms:modified xsi:type="dcterms:W3CDTF">2018-02-19T19:01:56Z</dcterms:modified>
</cp:coreProperties>
</file>