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4630400" cy="8229600"/>
  <p:notesSz cx="8229600" cy="14630400"/>
  <p:embeddedFontLst>
    <p:embeddedFont>
      <p:font typeface="Merriweather" panose="00000500000000000000" pitchFamily="2" charset="0"/>
      <p:regular r:id="rId12"/>
      <p:bold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151D"/>
    <a:srgbClr val="09151B"/>
    <a:srgbClr val="09161F"/>
    <a:srgbClr val="09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361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342239" y="1101919"/>
            <a:ext cx="847353" cy="7036241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341454" y="772160"/>
            <a:ext cx="504369" cy="6802703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66064" y="772160"/>
            <a:ext cx="13120204" cy="6470333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A black and red sign with white text">
            <a:extLst>
              <a:ext uri="{FF2B5EF4-FFF2-40B4-BE49-F238E27FC236}">
                <a16:creationId xmlns:a16="http://schemas.microsoft.com/office/drawing/2014/main" id="{95C858B9-590A-0E29-CD73-82FF3128A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712" y="13360"/>
            <a:ext cx="8284919" cy="19474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60CFBA7-F272-238D-5F7A-EC9FB0EB5A28}"/>
              </a:ext>
            </a:extLst>
          </p:cNvPr>
          <p:cNvSpPr/>
          <p:nvPr/>
        </p:nvSpPr>
        <p:spPr>
          <a:xfrm>
            <a:off x="11911263" y="7772400"/>
            <a:ext cx="3281936" cy="348916"/>
          </a:xfrm>
          <a:prstGeom prst="rect">
            <a:avLst/>
          </a:prstGeom>
          <a:solidFill>
            <a:srgbClr val="09151B"/>
          </a:solidFill>
          <a:ln>
            <a:solidFill>
              <a:srgbClr val="0915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09201-3F06-960A-9A12-C63FC36A657C}"/>
              </a:ext>
            </a:extLst>
          </p:cNvPr>
          <p:cNvSpPr txBox="1"/>
          <p:nvPr/>
        </p:nvSpPr>
        <p:spPr>
          <a:xfrm>
            <a:off x="3385713" y="2490761"/>
            <a:ext cx="92402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highlight>
                  <a:srgbClr val="FFFF00"/>
                </a:highlight>
              </a:rPr>
              <a:t>Queue In Data 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49129F-C976-3A82-FBEF-E6E430353346}"/>
              </a:ext>
            </a:extLst>
          </p:cNvPr>
          <p:cNvSpPr txBox="1"/>
          <p:nvPr/>
        </p:nvSpPr>
        <p:spPr>
          <a:xfrm>
            <a:off x="1143001" y="5317358"/>
            <a:ext cx="5690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Submitted To:- Ms. Anika Garg (E12764)</a:t>
            </a:r>
          </a:p>
          <a:p>
            <a:endParaRPr lang="en-US" sz="3200" b="1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F09CF-014B-8B41-A666-4A47AD7C9603}"/>
              </a:ext>
            </a:extLst>
          </p:cNvPr>
          <p:cNvSpPr txBox="1"/>
          <p:nvPr/>
        </p:nvSpPr>
        <p:spPr>
          <a:xfrm>
            <a:off x="8386011" y="5257800"/>
            <a:ext cx="543770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By:- Ritesh Prasad Sah</a:t>
            </a:r>
          </a:p>
          <a:p>
            <a:r>
              <a:rPr lang="en-US" sz="28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UID:-23BCA10449</a:t>
            </a:r>
          </a:p>
          <a:p>
            <a:r>
              <a:rPr lang="en-US" sz="28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Sub:- Data Structure</a:t>
            </a:r>
          </a:p>
          <a:p>
            <a:r>
              <a:rPr lang="en-US" sz="28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Sec:- 7 “B”</a:t>
            </a: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66FF0BB8-5BA6-5579-81A1-7320ADFDD63E}"/>
              </a:ext>
            </a:extLst>
          </p:cNvPr>
          <p:cNvSpPr/>
          <p:nvPr/>
        </p:nvSpPr>
        <p:spPr>
          <a:xfrm>
            <a:off x="12272211" y="3344779"/>
            <a:ext cx="926431" cy="174421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B9D4F364-6460-274B-9048-34AA2AA2614C}"/>
              </a:ext>
            </a:extLst>
          </p:cNvPr>
          <p:cNvSpPr/>
          <p:nvPr/>
        </p:nvSpPr>
        <p:spPr>
          <a:xfrm>
            <a:off x="2004434" y="3344779"/>
            <a:ext cx="1232061" cy="1744210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93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 b="16157"/>
          <a:stretch/>
        </p:blipFill>
        <p:spPr>
          <a:xfrm>
            <a:off x="0" y="1401679"/>
            <a:ext cx="6942221" cy="542624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93988" y="2144855"/>
            <a:ext cx="7416403" cy="1064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8350"/>
              </a:lnSpc>
              <a:buNone/>
            </a:pPr>
            <a:r>
              <a:rPr lang="en-US" sz="67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Queue in C++</a:t>
            </a:r>
            <a:endParaRPr lang="en-US" sz="6700" dirty="0"/>
          </a:p>
        </p:txBody>
      </p:sp>
      <p:sp>
        <p:nvSpPr>
          <p:cNvPr id="4" name="Text 1"/>
          <p:cNvSpPr/>
          <p:nvPr/>
        </p:nvSpPr>
        <p:spPr>
          <a:xfrm>
            <a:off x="7213997" y="3555376"/>
            <a:ext cx="7416403" cy="157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Queues are fundamental data structures in computer science, offering a First-In, First-Out (FIFO) approach to data management. This presentation will delve into the intricacies of queues within the C++ programming language.</a:t>
            </a:r>
            <a:endParaRPr lang="en-US" sz="1900" dirty="0"/>
          </a:p>
        </p:txBody>
      </p:sp>
      <p:sp>
        <p:nvSpPr>
          <p:cNvPr id="5" name="Shape 2"/>
          <p:cNvSpPr/>
          <p:nvPr/>
        </p:nvSpPr>
        <p:spPr>
          <a:xfrm>
            <a:off x="6350198" y="5563076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156F58-1CFE-FD5F-6D77-CBB63B9CFDFF}"/>
              </a:ext>
            </a:extLst>
          </p:cNvPr>
          <p:cNvSpPr/>
          <p:nvPr/>
        </p:nvSpPr>
        <p:spPr>
          <a:xfrm>
            <a:off x="12657221" y="7291136"/>
            <a:ext cx="1840832" cy="938464"/>
          </a:xfrm>
          <a:prstGeom prst="rect">
            <a:avLst/>
          </a:prstGeom>
          <a:solidFill>
            <a:srgbClr val="09161E"/>
          </a:solidFill>
          <a:ln>
            <a:solidFill>
              <a:srgbClr val="0916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03478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49749" y="3702368"/>
            <a:ext cx="6912769" cy="7586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950"/>
              </a:lnSpc>
              <a:buNone/>
            </a:pPr>
            <a:r>
              <a:rPr lang="en-US" sz="47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Introduction to Queues</a:t>
            </a:r>
            <a:endParaRPr lang="en-US" sz="4750" dirty="0"/>
          </a:p>
        </p:txBody>
      </p:sp>
      <p:sp>
        <p:nvSpPr>
          <p:cNvPr id="4" name="Shape 1"/>
          <p:cNvSpPr/>
          <p:nvPr/>
        </p:nvSpPr>
        <p:spPr>
          <a:xfrm>
            <a:off x="849749" y="5098256"/>
            <a:ext cx="546259" cy="546259"/>
          </a:xfrm>
          <a:prstGeom prst="roundRect">
            <a:avLst>
              <a:gd name="adj" fmla="val 18667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042749" y="5189220"/>
            <a:ext cx="160258" cy="3642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8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1</a:t>
            </a:r>
            <a:endParaRPr lang="en-US" sz="2850" dirty="0"/>
          </a:p>
        </p:txBody>
      </p:sp>
      <p:sp>
        <p:nvSpPr>
          <p:cNvPr id="6" name="Text 3"/>
          <p:cNvSpPr/>
          <p:nvPr/>
        </p:nvSpPr>
        <p:spPr>
          <a:xfrm>
            <a:off x="1638776" y="5098256"/>
            <a:ext cx="3034784" cy="3793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23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Data Structure</a:t>
            </a:r>
            <a:endParaRPr lang="en-US" sz="2350" dirty="0"/>
          </a:p>
        </p:txBody>
      </p:sp>
      <p:sp>
        <p:nvSpPr>
          <p:cNvPr id="7" name="Text 4"/>
          <p:cNvSpPr/>
          <p:nvPr/>
        </p:nvSpPr>
        <p:spPr>
          <a:xfrm>
            <a:off x="1638776" y="5623203"/>
            <a:ext cx="3359468" cy="15535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 queue operates like a line where elements are added at the rear and removed from the front.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5241012" y="5098256"/>
            <a:ext cx="546259" cy="546259"/>
          </a:xfrm>
          <a:prstGeom prst="roundRect">
            <a:avLst>
              <a:gd name="adj" fmla="val 18667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5405199" y="5189220"/>
            <a:ext cx="217765" cy="3642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8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2</a:t>
            </a:r>
            <a:endParaRPr lang="en-US" sz="2850" dirty="0"/>
          </a:p>
        </p:txBody>
      </p:sp>
      <p:sp>
        <p:nvSpPr>
          <p:cNvPr id="10" name="Text 7"/>
          <p:cNvSpPr/>
          <p:nvPr/>
        </p:nvSpPr>
        <p:spPr>
          <a:xfrm>
            <a:off x="6030039" y="5098256"/>
            <a:ext cx="3034784" cy="3793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23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FIFO Principle</a:t>
            </a:r>
            <a:endParaRPr lang="en-US" sz="2350" dirty="0"/>
          </a:p>
        </p:txBody>
      </p:sp>
      <p:sp>
        <p:nvSpPr>
          <p:cNvPr id="11" name="Text 8"/>
          <p:cNvSpPr/>
          <p:nvPr/>
        </p:nvSpPr>
        <p:spPr>
          <a:xfrm>
            <a:off x="6030039" y="5623203"/>
            <a:ext cx="3359468" cy="11651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The first element added to the queue is the first one to be retrieved.</a:t>
            </a:r>
            <a:endParaRPr lang="en-US" sz="1900" dirty="0"/>
          </a:p>
        </p:txBody>
      </p:sp>
      <p:sp>
        <p:nvSpPr>
          <p:cNvPr id="12" name="Shape 9"/>
          <p:cNvSpPr/>
          <p:nvPr/>
        </p:nvSpPr>
        <p:spPr>
          <a:xfrm>
            <a:off x="9632275" y="5098256"/>
            <a:ext cx="546259" cy="546259"/>
          </a:xfrm>
          <a:prstGeom prst="roundRect">
            <a:avLst>
              <a:gd name="adj" fmla="val 18667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9803368" y="5189220"/>
            <a:ext cx="203954" cy="3642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8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3</a:t>
            </a:r>
            <a:endParaRPr lang="en-US" sz="2850" dirty="0"/>
          </a:p>
        </p:txBody>
      </p:sp>
      <p:sp>
        <p:nvSpPr>
          <p:cNvPr id="14" name="Text 11"/>
          <p:cNvSpPr/>
          <p:nvPr/>
        </p:nvSpPr>
        <p:spPr>
          <a:xfrm>
            <a:off x="10421303" y="5098256"/>
            <a:ext cx="3053239" cy="3793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23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Real-World Analogy</a:t>
            </a:r>
            <a:endParaRPr lang="en-US" sz="2350" dirty="0"/>
          </a:p>
        </p:txBody>
      </p:sp>
      <p:sp>
        <p:nvSpPr>
          <p:cNvPr id="15" name="Text 12"/>
          <p:cNvSpPr/>
          <p:nvPr/>
        </p:nvSpPr>
        <p:spPr>
          <a:xfrm>
            <a:off x="10421303" y="5623203"/>
            <a:ext cx="3359468" cy="19419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Queues are used in various real-world scenarios, such as waiting lines at a supermarket or a customer support call center.</a:t>
            </a:r>
            <a:endParaRPr lang="en-US" sz="19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8A67E1-0741-EE8C-CA90-041FBE885864}"/>
              </a:ext>
            </a:extLst>
          </p:cNvPr>
          <p:cNvSpPr/>
          <p:nvPr/>
        </p:nvSpPr>
        <p:spPr>
          <a:xfrm>
            <a:off x="12657221" y="7710726"/>
            <a:ext cx="1840832" cy="518874"/>
          </a:xfrm>
          <a:prstGeom prst="rect">
            <a:avLst/>
          </a:prstGeom>
          <a:solidFill>
            <a:srgbClr val="09161E"/>
          </a:solidFill>
          <a:ln>
            <a:solidFill>
              <a:srgbClr val="0916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504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8076" y="3477935"/>
            <a:ext cx="11230451" cy="712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Basic Operations: Enqueue and Dequeue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076" y="4532471"/>
            <a:ext cx="4344710" cy="91213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26081" y="5786557"/>
            <a:ext cx="2850475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Enqueue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026081" y="6279594"/>
            <a:ext cx="3888700" cy="7296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The operation of adding a new element to the rear of the queue.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2786" y="4532471"/>
            <a:ext cx="4344710" cy="91213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370790" y="5786557"/>
            <a:ext cx="2850475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Dequeue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370790" y="6279594"/>
            <a:ext cx="3888700" cy="10944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The operation of removing and retrieving the element from the front of the queue.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7495" y="4532471"/>
            <a:ext cx="4344710" cy="91213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5500" y="5786557"/>
            <a:ext cx="2850475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Peek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715500" y="6279594"/>
            <a:ext cx="3888700" cy="10944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This operation retrieves the element at the front of the queue without removing it.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E47B6A-F4E3-3C47-5D71-3272C59BFF99}"/>
              </a:ext>
            </a:extLst>
          </p:cNvPr>
          <p:cNvSpPr/>
          <p:nvPr/>
        </p:nvSpPr>
        <p:spPr>
          <a:xfrm>
            <a:off x="12657221" y="7291136"/>
            <a:ext cx="1840832" cy="938464"/>
          </a:xfrm>
          <a:prstGeom prst="rect">
            <a:avLst/>
          </a:prstGeom>
          <a:solidFill>
            <a:srgbClr val="09161E"/>
          </a:solidFill>
          <a:ln>
            <a:solidFill>
              <a:srgbClr val="0916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401253"/>
            <a:ext cx="11856006" cy="771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Implementation of Queue Using Arrays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3798" y="3789521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Static Allocation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3798" y="4421862"/>
            <a:ext cx="3898940" cy="11844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Fixed-size array for queue storage. It's straightforward but lacks flexibility.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576" y="3789521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Circular Queue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5372576" y="4421862"/>
            <a:ext cx="3898940" cy="11844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Overcoming the limitation of fixed-size arrays by wrapping around the array.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789521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Advantages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9881354" y="4421862"/>
            <a:ext cx="3898940" cy="11844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Array implementation is generally efficient due to direct memory access.</a:t>
            </a:r>
            <a:endParaRPr lang="en-US" sz="19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6B9D9A-3D95-1AD3-427C-1CB6EFAFCBE0}"/>
              </a:ext>
            </a:extLst>
          </p:cNvPr>
          <p:cNvSpPr/>
          <p:nvPr/>
        </p:nvSpPr>
        <p:spPr>
          <a:xfrm>
            <a:off x="12657221" y="7291136"/>
            <a:ext cx="1840832" cy="938464"/>
          </a:xfrm>
          <a:prstGeom prst="rect">
            <a:avLst/>
          </a:prstGeom>
          <a:solidFill>
            <a:srgbClr val="09161E"/>
          </a:solidFill>
          <a:ln>
            <a:solidFill>
              <a:srgbClr val="0916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0818" y="1028224"/>
            <a:ext cx="7482364" cy="1483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00"/>
              </a:lnSpc>
              <a:buNone/>
            </a:pPr>
            <a:r>
              <a:rPr lang="en-US" sz="46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Implementation of Queue Using Linked Lists</a:t>
            </a:r>
            <a:endParaRPr lang="en-US" sz="4650" dirty="0"/>
          </a:p>
        </p:txBody>
      </p:sp>
      <p:sp>
        <p:nvSpPr>
          <p:cNvPr id="4" name="Shape 1"/>
          <p:cNvSpPr/>
          <p:nvPr/>
        </p:nvSpPr>
        <p:spPr>
          <a:xfrm>
            <a:off x="830818" y="2867739"/>
            <a:ext cx="7482364" cy="4333637"/>
          </a:xfrm>
          <a:prstGeom prst="roundRect">
            <a:avLst>
              <a:gd name="adj" fmla="val 2301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838438" y="2875359"/>
            <a:ext cx="7467124" cy="143946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1075730" y="3025378"/>
            <a:ext cx="3255169" cy="3798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Dynamic Allocation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4813102" y="3025378"/>
            <a:ext cx="3255169" cy="11394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The queue can grow or shrink as needed, providing flexibility.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838438" y="4314825"/>
            <a:ext cx="7467124" cy="143946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1075730" y="4464844"/>
            <a:ext cx="3255169" cy="3798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Node Structure</a:t>
            </a:r>
            <a:endParaRPr lang="en-US" sz="1850" dirty="0"/>
          </a:p>
        </p:txBody>
      </p:sp>
      <p:sp>
        <p:nvSpPr>
          <p:cNvPr id="10" name="Text 7"/>
          <p:cNvSpPr/>
          <p:nvPr/>
        </p:nvSpPr>
        <p:spPr>
          <a:xfrm>
            <a:off x="4813102" y="4464844"/>
            <a:ext cx="3255169" cy="11394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Each node contains an element and a pointer to the next node.</a:t>
            </a:r>
            <a:endParaRPr lang="en-US" sz="1850" dirty="0"/>
          </a:p>
        </p:txBody>
      </p:sp>
      <p:sp>
        <p:nvSpPr>
          <p:cNvPr id="11" name="Shape 8"/>
          <p:cNvSpPr/>
          <p:nvPr/>
        </p:nvSpPr>
        <p:spPr>
          <a:xfrm>
            <a:off x="838438" y="5754291"/>
            <a:ext cx="7467124" cy="143946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1075730" y="5904309"/>
            <a:ext cx="3255169" cy="3798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Front and Rear Pointers</a:t>
            </a:r>
            <a:endParaRPr lang="en-US" sz="1850" dirty="0"/>
          </a:p>
        </p:txBody>
      </p:sp>
      <p:sp>
        <p:nvSpPr>
          <p:cNvPr id="13" name="Text 10"/>
          <p:cNvSpPr/>
          <p:nvPr/>
        </p:nvSpPr>
        <p:spPr>
          <a:xfrm>
            <a:off x="4813102" y="5904309"/>
            <a:ext cx="3255169" cy="11394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Pointers track the front and rear of the queue for efficient operations.</a:t>
            </a:r>
            <a:endParaRPr lang="en-US" sz="1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66485" y="662226"/>
            <a:ext cx="7783830" cy="12144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Time Complexity Analysis of Queue Operations</a:t>
            </a:r>
            <a:endParaRPr lang="en-US" sz="3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485" y="2168128"/>
            <a:ext cx="485775" cy="4857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166485" y="2848213"/>
            <a:ext cx="2429113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Enqueue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6166485" y="3268385"/>
            <a:ext cx="7783830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Time complexity is O(1) for both array and linked list implementations.</a:t>
            </a:r>
            <a:endParaRPr lang="en-US" sz="15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85" y="4162187"/>
            <a:ext cx="485775" cy="4857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166485" y="4842272"/>
            <a:ext cx="2429113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Dequeue</a:t>
            </a:r>
            <a:endParaRPr lang="en-US" sz="1900" dirty="0"/>
          </a:p>
        </p:txBody>
      </p:sp>
      <p:sp>
        <p:nvSpPr>
          <p:cNvPr id="9" name="Text 4"/>
          <p:cNvSpPr/>
          <p:nvPr/>
        </p:nvSpPr>
        <p:spPr>
          <a:xfrm>
            <a:off x="6166485" y="5262443"/>
            <a:ext cx="7783830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Time complexity is O(1) for both array and linked list implementations.</a:t>
            </a:r>
            <a:endParaRPr lang="en-US" sz="15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85" y="6156246"/>
            <a:ext cx="485775" cy="48577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166485" y="6836331"/>
            <a:ext cx="2429113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Peek</a:t>
            </a:r>
            <a:endParaRPr lang="en-US" sz="1900" dirty="0"/>
          </a:p>
        </p:txBody>
      </p:sp>
      <p:sp>
        <p:nvSpPr>
          <p:cNvPr id="12" name="Text 6"/>
          <p:cNvSpPr/>
          <p:nvPr/>
        </p:nvSpPr>
        <p:spPr>
          <a:xfrm>
            <a:off x="6166485" y="7256502"/>
            <a:ext cx="7783830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Time complexity is O(1) for both array and linked list implementations.</a:t>
            </a:r>
            <a:endParaRPr lang="en-US" sz="15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153E43-BBDC-EA15-E9EF-41378B9596F0}"/>
              </a:ext>
            </a:extLst>
          </p:cNvPr>
          <p:cNvSpPr/>
          <p:nvPr/>
        </p:nvSpPr>
        <p:spPr>
          <a:xfrm>
            <a:off x="12657221" y="7808494"/>
            <a:ext cx="1840832" cy="421105"/>
          </a:xfrm>
          <a:prstGeom prst="rect">
            <a:avLst/>
          </a:prstGeom>
          <a:solidFill>
            <a:srgbClr val="09161E"/>
          </a:solidFill>
          <a:ln>
            <a:solidFill>
              <a:srgbClr val="0916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08538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3768328"/>
            <a:ext cx="6954083" cy="771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Applications of Queues</a:t>
            </a:r>
            <a:endParaRPr lang="en-US" sz="4850" dirty="0"/>
          </a:p>
        </p:txBody>
      </p:sp>
      <p:sp>
        <p:nvSpPr>
          <p:cNvPr id="4" name="Shape 1"/>
          <p:cNvSpPr/>
          <p:nvPr/>
        </p:nvSpPr>
        <p:spPr>
          <a:xfrm>
            <a:off x="863798" y="4909780"/>
            <a:ext cx="4136350" cy="2636877"/>
          </a:xfrm>
          <a:prstGeom prst="roundRect">
            <a:avLst>
              <a:gd name="adj" fmla="val 3932"/>
            </a:avLst>
          </a:prstGeom>
          <a:solidFill>
            <a:srgbClr val="003180"/>
          </a:solidFill>
          <a:ln w="1524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125855" y="5171837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Web Servers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1125855" y="5705356"/>
            <a:ext cx="3612237" cy="157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Queueing requests from multiple clients ensures fair processing and efficient resource allocation.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5246965" y="4909780"/>
            <a:ext cx="4136350" cy="2636877"/>
          </a:xfrm>
          <a:prstGeom prst="roundRect">
            <a:avLst>
              <a:gd name="adj" fmla="val 3932"/>
            </a:avLst>
          </a:prstGeom>
          <a:solidFill>
            <a:srgbClr val="003180"/>
          </a:solidFill>
          <a:ln w="1524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5509022" y="5171837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Operating Systems</a:t>
            </a:r>
            <a:endParaRPr lang="en-US" sz="2400" dirty="0"/>
          </a:p>
        </p:txBody>
      </p:sp>
      <p:sp>
        <p:nvSpPr>
          <p:cNvPr id="9" name="Text 6"/>
          <p:cNvSpPr/>
          <p:nvPr/>
        </p:nvSpPr>
        <p:spPr>
          <a:xfrm>
            <a:off x="5509022" y="5705356"/>
            <a:ext cx="3612237" cy="157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Queues are used for managing tasks, printing jobs, and other system processes.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9630132" y="4909780"/>
            <a:ext cx="4136350" cy="2636877"/>
          </a:xfrm>
          <a:prstGeom prst="roundRect">
            <a:avLst>
              <a:gd name="adj" fmla="val 3932"/>
            </a:avLst>
          </a:prstGeom>
          <a:solidFill>
            <a:srgbClr val="003180"/>
          </a:solidFill>
          <a:ln w="1524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9892189" y="5171837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Data Processing</a:t>
            </a:r>
            <a:endParaRPr lang="en-US" sz="2400" dirty="0"/>
          </a:p>
        </p:txBody>
      </p:sp>
      <p:sp>
        <p:nvSpPr>
          <p:cNvPr id="12" name="Text 9"/>
          <p:cNvSpPr/>
          <p:nvPr/>
        </p:nvSpPr>
        <p:spPr>
          <a:xfrm>
            <a:off x="9892189" y="5705356"/>
            <a:ext cx="3612237" cy="157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Queues streamline data processing, enabling the sequential handling of large datasets.</a:t>
            </a:r>
            <a:endParaRPr lang="en-US" sz="19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738279-0571-FDC4-DCAD-5DAF8F1442F9}"/>
              </a:ext>
            </a:extLst>
          </p:cNvPr>
          <p:cNvSpPr/>
          <p:nvPr/>
        </p:nvSpPr>
        <p:spPr>
          <a:xfrm>
            <a:off x="12657221" y="7694652"/>
            <a:ext cx="1840832" cy="534948"/>
          </a:xfrm>
          <a:prstGeom prst="rect">
            <a:avLst/>
          </a:prstGeom>
          <a:solidFill>
            <a:srgbClr val="09161E"/>
          </a:solidFill>
          <a:ln>
            <a:solidFill>
              <a:srgbClr val="0916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2171343"/>
            <a:ext cx="7416403" cy="15425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Conclusion and Key Takeaways</a:t>
            </a:r>
            <a:endParaRPr lang="en-US" sz="4850" dirty="0"/>
          </a:p>
        </p:txBody>
      </p:sp>
      <p:sp>
        <p:nvSpPr>
          <p:cNvPr id="4" name="Text 1"/>
          <p:cNvSpPr/>
          <p:nvPr/>
        </p:nvSpPr>
        <p:spPr>
          <a:xfrm>
            <a:off x="6350198" y="4084082"/>
            <a:ext cx="7416403" cy="19740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Queues provide a robust and efficient data structure for managing data in a First-In, First-Out manner. They're versatile and find applications in various domains of software development, from web servers to operating systems.</a:t>
            </a:r>
            <a:endParaRPr lang="en-US" sz="19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F72018-52E2-B396-B4BF-51DBE5CAE503}"/>
              </a:ext>
            </a:extLst>
          </p:cNvPr>
          <p:cNvSpPr/>
          <p:nvPr/>
        </p:nvSpPr>
        <p:spPr>
          <a:xfrm>
            <a:off x="12657221" y="7291136"/>
            <a:ext cx="1840832" cy="938464"/>
          </a:xfrm>
          <a:prstGeom prst="rect">
            <a:avLst/>
          </a:prstGeom>
          <a:solidFill>
            <a:srgbClr val="09161E"/>
          </a:solidFill>
          <a:ln>
            <a:solidFill>
              <a:srgbClr val="0916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446</Words>
  <Application>Microsoft Office PowerPoint</Application>
  <PresentationFormat>Custom</PresentationFormat>
  <Paragraphs>63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Merriweather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Ritesh Narayan Shah</cp:lastModifiedBy>
  <cp:revision>3</cp:revision>
  <dcterms:created xsi:type="dcterms:W3CDTF">2024-10-27T14:59:27Z</dcterms:created>
  <dcterms:modified xsi:type="dcterms:W3CDTF">2024-10-27T15:26:54Z</dcterms:modified>
</cp:coreProperties>
</file>