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94"/>
  </p:notesMasterIdLst>
  <p:handoutMasterIdLst>
    <p:handoutMasterId r:id="rId95"/>
  </p:handoutMasterIdLst>
  <p:sldIdLst>
    <p:sldId id="277" r:id="rId3"/>
    <p:sldId id="387" r:id="rId4"/>
    <p:sldId id="405" r:id="rId5"/>
    <p:sldId id="402" r:id="rId6"/>
    <p:sldId id="377" r:id="rId7"/>
    <p:sldId id="376" r:id="rId8"/>
    <p:sldId id="378" r:id="rId9"/>
    <p:sldId id="403" r:id="rId10"/>
    <p:sldId id="404" r:id="rId11"/>
    <p:sldId id="409" r:id="rId12"/>
    <p:sldId id="410" r:id="rId13"/>
    <p:sldId id="411" r:id="rId14"/>
    <p:sldId id="412" r:id="rId15"/>
    <p:sldId id="413" r:id="rId16"/>
    <p:sldId id="414" r:id="rId17"/>
    <p:sldId id="415" r:id="rId18"/>
    <p:sldId id="419" r:id="rId19"/>
    <p:sldId id="420" r:id="rId20"/>
    <p:sldId id="421" r:id="rId21"/>
    <p:sldId id="422" r:id="rId22"/>
    <p:sldId id="423" r:id="rId23"/>
    <p:sldId id="424" r:id="rId24"/>
    <p:sldId id="425" r:id="rId25"/>
    <p:sldId id="426" r:id="rId26"/>
    <p:sldId id="427" r:id="rId27"/>
    <p:sldId id="428" r:id="rId28"/>
    <p:sldId id="429" r:id="rId29"/>
    <p:sldId id="430" r:id="rId30"/>
    <p:sldId id="434" r:id="rId31"/>
    <p:sldId id="435" r:id="rId32"/>
    <p:sldId id="436" r:id="rId33"/>
    <p:sldId id="437" r:id="rId34"/>
    <p:sldId id="438" r:id="rId35"/>
    <p:sldId id="439" r:id="rId36"/>
    <p:sldId id="440" r:id="rId37"/>
    <p:sldId id="444" r:id="rId38"/>
    <p:sldId id="445" r:id="rId39"/>
    <p:sldId id="446" r:id="rId40"/>
    <p:sldId id="447" r:id="rId41"/>
    <p:sldId id="448" r:id="rId42"/>
    <p:sldId id="449" r:id="rId43"/>
    <p:sldId id="453" r:id="rId44"/>
    <p:sldId id="454" r:id="rId45"/>
    <p:sldId id="455" r:id="rId46"/>
    <p:sldId id="456" r:id="rId47"/>
    <p:sldId id="457" r:id="rId48"/>
    <p:sldId id="458" r:id="rId49"/>
    <p:sldId id="459" r:id="rId50"/>
    <p:sldId id="463" r:id="rId51"/>
    <p:sldId id="464" r:id="rId52"/>
    <p:sldId id="465" r:id="rId53"/>
    <p:sldId id="466" r:id="rId54"/>
    <p:sldId id="467" r:id="rId55"/>
    <p:sldId id="468" r:id="rId56"/>
    <p:sldId id="469" r:id="rId57"/>
    <p:sldId id="473" r:id="rId58"/>
    <p:sldId id="474" r:id="rId59"/>
    <p:sldId id="475" r:id="rId60"/>
    <p:sldId id="476" r:id="rId61"/>
    <p:sldId id="477" r:id="rId62"/>
    <p:sldId id="478" r:id="rId63"/>
    <p:sldId id="479" r:id="rId64"/>
    <p:sldId id="480" r:id="rId65"/>
    <p:sldId id="481" r:id="rId66"/>
    <p:sldId id="482" r:id="rId67"/>
    <p:sldId id="486" r:id="rId68"/>
    <p:sldId id="487" r:id="rId69"/>
    <p:sldId id="488" r:id="rId70"/>
    <p:sldId id="489" r:id="rId71"/>
    <p:sldId id="490" r:id="rId72"/>
    <p:sldId id="491" r:id="rId73"/>
    <p:sldId id="495" r:id="rId74"/>
    <p:sldId id="502" r:id="rId75"/>
    <p:sldId id="503" r:id="rId76"/>
    <p:sldId id="504" r:id="rId77"/>
    <p:sldId id="505" r:id="rId78"/>
    <p:sldId id="506" r:id="rId79"/>
    <p:sldId id="510" r:id="rId80"/>
    <p:sldId id="511" r:id="rId81"/>
    <p:sldId id="512" r:id="rId82"/>
    <p:sldId id="513" r:id="rId83"/>
    <p:sldId id="514" r:id="rId84"/>
    <p:sldId id="515" r:id="rId85"/>
    <p:sldId id="516" r:id="rId86"/>
    <p:sldId id="517" r:id="rId87"/>
    <p:sldId id="518" r:id="rId88"/>
    <p:sldId id="519" r:id="rId89"/>
    <p:sldId id="522" r:id="rId90"/>
    <p:sldId id="523" r:id="rId91"/>
    <p:sldId id="524" r:id="rId92"/>
    <p:sldId id="525"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391EBD-0667-479E-BEBE-4E8424CE88DC}">
          <p14:sldIdLst>
            <p14:sldId id="277"/>
            <p14:sldId id="387"/>
            <p14:sldId id="405"/>
            <p14:sldId id="402"/>
            <p14:sldId id="377"/>
            <p14:sldId id="376"/>
            <p14:sldId id="378"/>
            <p14:sldId id="403"/>
            <p14:sldId id="404"/>
            <p14:sldId id="409"/>
            <p14:sldId id="410"/>
            <p14:sldId id="411"/>
            <p14:sldId id="412"/>
            <p14:sldId id="413"/>
            <p14:sldId id="414"/>
            <p14:sldId id="415"/>
            <p14:sldId id="419"/>
            <p14:sldId id="420"/>
            <p14:sldId id="421"/>
            <p14:sldId id="422"/>
            <p14:sldId id="423"/>
            <p14:sldId id="424"/>
            <p14:sldId id="425"/>
            <p14:sldId id="426"/>
            <p14:sldId id="427"/>
            <p14:sldId id="428"/>
            <p14:sldId id="429"/>
            <p14:sldId id="430"/>
            <p14:sldId id="434"/>
            <p14:sldId id="435"/>
            <p14:sldId id="436"/>
            <p14:sldId id="437"/>
            <p14:sldId id="438"/>
            <p14:sldId id="439"/>
            <p14:sldId id="440"/>
            <p14:sldId id="444"/>
            <p14:sldId id="445"/>
            <p14:sldId id="446"/>
            <p14:sldId id="447"/>
            <p14:sldId id="448"/>
            <p14:sldId id="449"/>
            <p14:sldId id="453"/>
            <p14:sldId id="454"/>
            <p14:sldId id="455"/>
            <p14:sldId id="456"/>
            <p14:sldId id="457"/>
            <p14:sldId id="458"/>
            <p14:sldId id="459"/>
            <p14:sldId id="463"/>
            <p14:sldId id="464"/>
            <p14:sldId id="465"/>
            <p14:sldId id="466"/>
            <p14:sldId id="467"/>
            <p14:sldId id="468"/>
            <p14:sldId id="469"/>
            <p14:sldId id="473"/>
            <p14:sldId id="474"/>
            <p14:sldId id="475"/>
            <p14:sldId id="476"/>
            <p14:sldId id="477"/>
            <p14:sldId id="478"/>
            <p14:sldId id="479"/>
            <p14:sldId id="480"/>
            <p14:sldId id="481"/>
            <p14:sldId id="482"/>
            <p14:sldId id="486"/>
            <p14:sldId id="487"/>
            <p14:sldId id="488"/>
            <p14:sldId id="489"/>
            <p14:sldId id="490"/>
            <p14:sldId id="491"/>
            <p14:sldId id="495"/>
            <p14:sldId id="502"/>
            <p14:sldId id="503"/>
            <p14:sldId id="504"/>
            <p14:sldId id="505"/>
            <p14:sldId id="506"/>
            <p14:sldId id="510"/>
          </p14:sldIdLst>
        </p14:section>
        <p14:section name="Untitled Section" id="{7318FCD5-2C4E-4FD5-9799-F05C370F0E12}">
          <p14:sldIdLst>
            <p14:sldId id="511"/>
            <p14:sldId id="512"/>
            <p14:sldId id="513"/>
            <p14:sldId id="514"/>
            <p14:sldId id="515"/>
            <p14:sldId id="516"/>
            <p14:sldId id="517"/>
            <p14:sldId id="518"/>
            <p14:sldId id="519"/>
            <p14:sldId id="522"/>
            <p14:sldId id="523"/>
            <p14:sldId id="524"/>
            <p14:sldId id="525"/>
          </p14:sldIdLst>
        </p14:section>
      </p14:sectionLst>
    </p:ext>
    <p:ext uri="{EFAFB233-063F-42B5-8137-9DF3F51BA10A}">
      <p15:sldGuideLst xmlns:p15="http://schemas.microsoft.com/office/powerpoint/2012/main">
        <p15:guide id="1" orient="horz" pos="2160">
          <p15:clr>
            <a:srgbClr val="A4A3A4"/>
          </p15:clr>
        </p15:guide>
        <p15:guide id="2" pos="38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860000"/>
    <a:srgbClr val="ED8137"/>
    <a:srgbClr val="BC8F0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85" d="100"/>
          <a:sy n="85" d="100"/>
        </p:scale>
        <p:origin x="756" y="90"/>
      </p:cViewPr>
      <p:guideLst>
        <p:guide orient="horz" pos="2160"/>
        <p:guide pos="3808"/>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handoutMaster" Target="handoutMasters/handout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3/17/2025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794097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3/17/2025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extLst>
      <p:ext uri="{BB962C8B-B14F-4D97-AF65-F5344CB8AC3E}">
        <p14:creationId xmlns:p14="http://schemas.microsoft.com/office/powerpoint/2010/main" val="36279187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t>3/17/2025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extLst>
      <p:ext uri="{BB962C8B-B14F-4D97-AF65-F5344CB8AC3E}">
        <p14:creationId xmlns:p14="http://schemas.microsoft.com/office/powerpoint/2010/main" val="2612637220"/>
      </p:ext>
    </p:extLst>
  </p:cSld>
  <p:clrMapOvr>
    <a:masterClrMapping/>
  </p:clrMapOvr>
  <p:transition spd="slow">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8332694" cy="989748"/>
          </a:xfrm>
          <a:solidFill>
            <a:schemeClr val="bg1"/>
          </a:solidFill>
        </p:spPr>
        <p:txBody>
          <a:bodyPr/>
          <a:lstStyle>
            <a:lvl1pPr algn="ctr">
              <a:defRPr>
                <a:solidFill>
                  <a:schemeClr val="tx1">
                    <a:lumMod val="95000"/>
                    <a:lumOff val="5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pic>
        <p:nvPicPr>
          <p:cNvPr id="7" name="Picture 6"/>
          <p:cNvPicPr>
            <a:picLocks noChangeAspect="1"/>
          </p:cNvPicPr>
          <p:nvPr userDrawn="1"/>
        </p:nvPicPr>
        <p:blipFill>
          <a:blip r:embed="rId2"/>
          <a:stretch>
            <a:fillRect/>
          </a:stretch>
        </p:blipFill>
        <p:spPr>
          <a:xfrm>
            <a:off x="9271466" y="136525"/>
            <a:ext cx="2828925" cy="981075"/>
          </a:xfrm>
          <a:prstGeom prst="rect">
            <a:avLst/>
          </a:prstGeom>
        </p:spPr>
      </p:pic>
      <p:pic>
        <p:nvPicPr>
          <p:cNvPr id="8" name="Picture 7"/>
          <p:cNvPicPr>
            <a:picLocks noChangeAspect="1"/>
          </p:cNvPicPr>
          <p:nvPr userDrawn="1"/>
        </p:nvPicPr>
        <p:blipFill>
          <a:blip r:embed="rId3"/>
          <a:stretch>
            <a:fillRect/>
          </a:stretch>
        </p:blipFill>
        <p:spPr>
          <a:xfrm>
            <a:off x="73399" y="6122988"/>
            <a:ext cx="809625" cy="762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7"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www.w3schools.com/php/func_directory_readdir.asp" TargetMode="External"/><Relationship Id="rId3" Type="http://schemas.openxmlformats.org/officeDocument/2006/relationships/hyperlink" Target="https://www.w3schools.com/php/func_directory_chroot.asp" TargetMode="External"/><Relationship Id="rId7" Type="http://schemas.openxmlformats.org/officeDocument/2006/relationships/hyperlink" Target="https://www.w3schools.com/php/func_directory_opendir.asp" TargetMode="External"/><Relationship Id="rId2" Type="http://schemas.openxmlformats.org/officeDocument/2006/relationships/hyperlink" Target="https://www.w3schools.com/php/func_directory_chdir.asp" TargetMode="External"/><Relationship Id="rId1" Type="http://schemas.openxmlformats.org/officeDocument/2006/relationships/slideLayout" Target="../slideLayouts/slideLayout2.xml"/><Relationship Id="rId6" Type="http://schemas.openxmlformats.org/officeDocument/2006/relationships/hyperlink" Target="https://www.w3schools.com/php/func_directory_getcwd.asp" TargetMode="External"/><Relationship Id="rId5" Type="http://schemas.openxmlformats.org/officeDocument/2006/relationships/hyperlink" Target="https://www.w3schools.com/php/func_directory_dir.asp" TargetMode="External"/><Relationship Id="rId10" Type="http://schemas.openxmlformats.org/officeDocument/2006/relationships/hyperlink" Target="https://www.w3schools.com/php/func_directory_scandir.asp" TargetMode="External"/><Relationship Id="rId4" Type="http://schemas.openxmlformats.org/officeDocument/2006/relationships/hyperlink" Target="https://www.w3schools.com/php/func_directory_closedir.asp" TargetMode="External"/><Relationship Id="rId9" Type="http://schemas.openxmlformats.org/officeDocument/2006/relationships/hyperlink" Target="https://www.w3schools.com/php/func_directory_rewinddir.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geeksforgeeks.org/php-parse_url-function/"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php.net/print_r"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831274" y="2025525"/>
            <a:ext cx="8122226"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rcRect r="73139"/>
          <a:stretch>
            <a:fillRect/>
          </a:stretch>
        </p:blipFill>
        <p:spPr>
          <a:xfrm>
            <a:off x="12104" y="24501"/>
            <a:ext cx="1036767"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287846" y="5992713"/>
            <a:ext cx="643204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sz="2400" b="1" dirty="0">
                <a:latin typeface="Times New Roman" panose="02020603050405020304" pitchFamily="18" charset="0"/>
                <a:ea typeface="Calibri" panose="020F0502020204030204" pitchFamily="34" charset="0"/>
                <a:cs typeface="Times New Roman" panose="02020603050405020304" pitchFamily="18" charset="0"/>
              </a:rPr>
              <a:t>Web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Technologies</a:t>
            </a:r>
            <a:endParaRPr lang="en-US" sz="2500" b="1" dirty="0">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p:cNvSpPr>
            <a:spLocks noGrp="1"/>
          </p:cNvSpPr>
          <p:nvPr>
            <p:ph type="sldNum" sz="quarter" idx="12"/>
          </p:nvPr>
        </p:nvSpPr>
        <p:spPr/>
        <p:txBody>
          <a:bodyPr/>
          <a:lstStyle/>
          <a:p>
            <a:fld id="{BDCDBBEF-AA6C-4BA6-85B2-A17D7F280E38}" type="slidenum">
              <a:rPr lang="en-US" smtClean="0"/>
              <a:t>1</a:t>
            </a:fld>
            <a:endParaRPr lang="en-US"/>
          </a:p>
        </p:txBody>
      </p:sp>
      <p:sp>
        <p:nvSpPr>
          <p:cNvPr id="15" name="TextBox 14"/>
          <p:cNvSpPr txBox="1">
            <a:spLocks noChangeArrowheads="1"/>
          </p:cNvSpPr>
          <p:nvPr/>
        </p:nvSpPr>
        <p:spPr bwMode="auto">
          <a:xfrm>
            <a:off x="2127885" y="2051685"/>
            <a:ext cx="9682480" cy="3979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Times New Roman" panose="02020603050405020304" pitchFamily="18" charset="0"/>
                <a:ea typeface="Karla" pitchFamily="2" charset="0"/>
                <a:cs typeface="Times New Roman" panose="02020603050405020304" pitchFamily="18" charset="0"/>
              </a:rPr>
              <a:t>UNIVERSITY INSTITUTE OF COMPUTING</a:t>
            </a:r>
          </a:p>
          <a:p>
            <a:pPr lvl="0" algn="ctr" defTabSz="622300">
              <a:lnSpc>
                <a:spcPct val="90000"/>
              </a:lnSpc>
              <a:spcBef>
                <a:spcPct val="0"/>
              </a:spcBef>
              <a:spcAft>
                <a:spcPct val="35000"/>
              </a:spcAft>
            </a:pPr>
            <a:r>
              <a:rPr lang="en-GB" altLang="en-US" sz="3200" b="1" dirty="0" smtClean="0">
                <a:latin typeface="Times New Roman" panose="02020603050405020304" pitchFamily="18" charset="0"/>
                <a:ea typeface="Karla" pitchFamily="2" charset="0"/>
                <a:cs typeface="Times New Roman" panose="02020603050405020304" pitchFamily="18" charset="0"/>
              </a:rPr>
              <a:t>Bachelor</a:t>
            </a:r>
            <a:r>
              <a:rPr lang="en-US" sz="3200" b="1" dirty="0" smtClean="0">
                <a:latin typeface="Times New Roman" panose="02020603050405020304" pitchFamily="18" charset="0"/>
                <a:ea typeface="Karla" pitchFamily="2" charset="0"/>
                <a:cs typeface="Times New Roman" panose="02020603050405020304" pitchFamily="18" charset="0"/>
              </a:rPr>
              <a:t> of Computer Application</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Web Technologies</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en-GB" altLang="en-US" sz="2800" dirty="0" smtClean="0">
                <a:latin typeface="Times New Roman" panose="02020603050405020304" pitchFamily="18" charset="0"/>
                <a:ea typeface="Calibri" panose="020F0502020204030204" pitchFamily="34" charset="0"/>
                <a:cs typeface="Times New Roman" panose="02020603050405020304" pitchFamily="18" charset="0"/>
              </a:rPr>
              <a:t>22CAH-371/23SCH-254</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US" b="1" dirty="0" smtClean="0"/>
              <a:t>Topic to be Covered</a:t>
            </a:r>
            <a:endParaRPr lang="en-IN" b="1" dirty="0"/>
          </a:p>
        </p:txBody>
      </p:sp>
      <p:sp>
        <p:nvSpPr>
          <p:cNvPr id="3" name="Content Placeholder 2"/>
          <p:cNvSpPr>
            <a:spLocks noGrp="1"/>
          </p:cNvSpPr>
          <p:nvPr>
            <p:ph idx="1"/>
          </p:nvPr>
        </p:nvSpPr>
        <p:spPr>
          <a:xfrm>
            <a:off x="838200" y="1355363"/>
            <a:ext cx="8336622" cy="4757761"/>
          </a:xfrm>
          <a:ln>
            <a:solidFill>
              <a:schemeClr val="tx1"/>
            </a:solidFill>
          </a:ln>
        </p:spPr>
        <p:txBody>
          <a:bodyPr>
            <a:normAutofit/>
          </a:bodyPr>
          <a:lstStyle/>
          <a:p>
            <a:r>
              <a:rPr lang="en-US" sz="2400" dirty="0" smtClean="0">
                <a:latin typeface="Times New Roman" panose="02020603050405020304" pitchFamily="18" charset="0"/>
                <a:ea typeface="Times New Roman" panose="02020603050405020304" pitchFamily="18" charset="0"/>
              </a:rPr>
              <a:t>Accessing </a:t>
            </a:r>
            <a:r>
              <a:rPr lang="en-US" sz="2400" dirty="0">
                <a:latin typeface="Times New Roman" panose="02020603050405020304" pitchFamily="18" charset="0"/>
                <a:ea typeface="Times New Roman" panose="02020603050405020304" pitchFamily="18" charset="0"/>
              </a:rPr>
              <a:t>properties and methods</a:t>
            </a:r>
            <a:endParaRPr lang="en-US" sz="2400" dirty="0"/>
          </a:p>
          <a:p>
            <a:endParaRPr lang="en-GB" altLang="en-US" sz="2400" b="1" dirty="0" smtClean="0">
              <a:latin typeface="Times New Roman" panose="02020603050405020304" pitchFamily="18" charset="0"/>
              <a:cs typeface="Times New Roman" panose="02020603050405020304" pitchFamily="18" charset="0"/>
            </a:endParaRPr>
          </a:p>
          <a:p>
            <a:endParaRPr lang="en-GB" altLang="en-US" sz="2400" b="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10</a:t>
            </a:fld>
            <a:endParaRPr lang="en-US"/>
          </a:p>
        </p:txBody>
      </p:sp>
    </p:spTree>
    <p:extLst>
      <p:ext uri="{BB962C8B-B14F-4D97-AF65-F5344CB8AC3E}">
        <p14:creationId xmlns:p14="http://schemas.microsoft.com/office/powerpoint/2010/main" val="1043943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a:t>
            </a:r>
            <a:r>
              <a:rPr lang="en-US" dirty="0"/>
              <a:t>properties and methods</a:t>
            </a:r>
          </a:p>
        </p:txBody>
      </p:sp>
      <p:sp>
        <p:nvSpPr>
          <p:cNvPr id="3" name="Content Placeholder 2"/>
          <p:cNvSpPr>
            <a:spLocks noGrp="1"/>
          </p:cNvSpPr>
          <p:nvPr>
            <p:ph idx="1"/>
          </p:nvPr>
        </p:nvSpPr>
        <p:spPr>
          <a:xfrm>
            <a:off x="838200" y="1450487"/>
            <a:ext cx="10515600" cy="4351338"/>
          </a:xfrm>
        </p:spPr>
        <p:txBody>
          <a:bodyPr>
            <a:normAutofit fontScale="85000" lnSpcReduction="20000"/>
          </a:bodyPr>
          <a:lstStyle/>
          <a:p>
            <a:endParaRPr lang="en-US" dirty="0" smtClean="0"/>
          </a:p>
          <a:p>
            <a:r>
              <a:rPr lang="en-US" dirty="0"/>
              <a:t>Class member variables are called properties. Sometimes they are referred as attributes or fields.</a:t>
            </a:r>
          </a:p>
          <a:p>
            <a:r>
              <a:rPr lang="en-US" dirty="0"/>
              <a:t>The properties hold specific data and related with the class in which it has been defined.</a:t>
            </a:r>
          </a:p>
          <a:p>
            <a:r>
              <a:rPr lang="en-US" dirty="0"/>
              <a:t>Declaring a property in a class is an easy task, use one of the keyword public, protected, or private followed by a normal variable declaration. If declared using </a:t>
            </a:r>
            <a:r>
              <a:rPr lang="en-US" dirty="0" err="1"/>
              <a:t>var</a:t>
            </a:r>
            <a:r>
              <a:rPr lang="en-US" dirty="0"/>
              <a:t> (compatibility with PHP 4), the property will be defined as public.</a:t>
            </a:r>
            <a:br>
              <a:rPr lang="en-US" dirty="0"/>
            </a:br>
            <a:endParaRPr lang="en-US" dirty="0"/>
          </a:p>
          <a:p>
            <a:pPr lvl="1"/>
            <a:r>
              <a:rPr lang="en-US" dirty="0"/>
              <a:t>public : The property can be accessed from outside the class, either by the script or from another class</a:t>
            </a:r>
          </a:p>
          <a:p>
            <a:pPr lvl="1"/>
            <a:r>
              <a:rPr lang="en-US" dirty="0"/>
              <a:t>private : No access is granted from outside the class, either by the script or from another class.</a:t>
            </a:r>
          </a:p>
          <a:p>
            <a:pPr lvl="1"/>
            <a:r>
              <a:rPr lang="en-US" dirty="0"/>
              <a:t>protected : No access is granted from outside the class except a class that’s a child of the class with the protected property or method.</a:t>
            </a:r>
          </a:p>
          <a:p>
            <a:pPr marL="0" indent="0">
              <a:buNone/>
            </a:pPr>
            <a:endParaRPr lang="en-US" dirty="0" smtClean="0"/>
          </a:p>
        </p:txBody>
      </p:sp>
      <p:sp>
        <p:nvSpPr>
          <p:cNvPr id="4" name="Slide Number Placeholder 3"/>
          <p:cNvSpPr>
            <a:spLocks noGrp="1"/>
          </p:cNvSpPr>
          <p:nvPr>
            <p:ph type="sldNum" sz="quarter" idx="12"/>
          </p:nvPr>
        </p:nvSpPr>
        <p:spPr/>
        <p:txBody>
          <a:bodyPr/>
          <a:lstStyle/>
          <a:p>
            <a:fld id="{BDCDBBEF-AA6C-4BA6-85B2-A17D7F280E38}" type="slidenum">
              <a:rPr lang="en-US" smtClean="0"/>
              <a:t>11</a:t>
            </a:fld>
            <a:endParaRPr lang="en-US"/>
          </a:p>
        </p:txBody>
      </p:sp>
    </p:spTree>
    <p:extLst>
      <p:ext uri="{BB962C8B-B14F-4D97-AF65-F5344CB8AC3E}">
        <p14:creationId xmlns:p14="http://schemas.microsoft.com/office/powerpoint/2010/main" val="355994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305908" y="3540369"/>
            <a:ext cx="3595077" cy="3450537"/>
          </a:xfrm>
        </p:spPr>
        <p:txBody>
          <a:bodyPr>
            <a:normAutofit fontScale="92500" lnSpcReduction="20000"/>
          </a:bodyPr>
          <a:lstStyle/>
          <a:p>
            <a:pPr marL="0" indent="0">
              <a:buNone/>
            </a:pPr>
            <a:r>
              <a:rPr lang="en-US" dirty="0"/>
              <a:t>&lt;?</a:t>
            </a:r>
            <a:r>
              <a:rPr lang="en-US" dirty="0" err="1"/>
              <a:t>php</a:t>
            </a:r>
            <a:r>
              <a:rPr lang="en-US" dirty="0"/>
              <a:t>   </a:t>
            </a:r>
          </a:p>
          <a:p>
            <a:pPr marL="0" indent="0">
              <a:buNone/>
            </a:pPr>
            <a:r>
              <a:rPr lang="en-US" dirty="0"/>
              <a:t>class </a:t>
            </a:r>
            <a:r>
              <a:rPr lang="en-US" dirty="0" err="1"/>
              <a:t>Myclass</a:t>
            </a:r>
            <a:endParaRPr lang="en-US" dirty="0"/>
          </a:p>
          <a:p>
            <a:pPr marL="0" indent="0">
              <a:buNone/>
            </a:pPr>
            <a:r>
              <a:rPr lang="en-US" dirty="0"/>
              <a:t>{</a:t>
            </a:r>
          </a:p>
          <a:p>
            <a:pPr marL="0" indent="0">
              <a:buNone/>
            </a:pPr>
            <a:r>
              <a:rPr lang="en-US" dirty="0"/>
              <a:t> public $</a:t>
            </a:r>
            <a:r>
              <a:rPr lang="en-US" dirty="0" err="1"/>
              <a:t>font_size</a:t>
            </a:r>
            <a:r>
              <a:rPr lang="en-US" dirty="0"/>
              <a:t> =10;</a:t>
            </a:r>
          </a:p>
          <a:p>
            <a:pPr marL="0" indent="0">
              <a:buNone/>
            </a:pPr>
            <a:r>
              <a:rPr lang="en-US" dirty="0"/>
              <a:t>}</a:t>
            </a:r>
          </a:p>
          <a:p>
            <a:pPr marL="0" indent="0">
              <a:buNone/>
            </a:pPr>
            <a:r>
              <a:rPr lang="en-US" dirty="0"/>
              <a:t>$f = new </a:t>
            </a:r>
            <a:r>
              <a:rPr lang="en-US" dirty="0" err="1"/>
              <a:t>MyClass</a:t>
            </a:r>
            <a:r>
              <a:rPr lang="en-US" dirty="0"/>
              <a:t>;</a:t>
            </a:r>
          </a:p>
          <a:p>
            <a:pPr marL="0" indent="0">
              <a:buNone/>
            </a:pPr>
            <a:r>
              <a:rPr lang="en-US" dirty="0"/>
              <a:t>echo $f-&gt;</a:t>
            </a:r>
            <a:r>
              <a:rPr lang="en-US" dirty="0" err="1"/>
              <a:t>font_size</a:t>
            </a:r>
            <a:r>
              <a:rPr lang="en-US" dirty="0"/>
              <a:t>;</a:t>
            </a:r>
          </a:p>
          <a:p>
            <a:pPr marL="0" indent="0">
              <a:buNone/>
            </a:pPr>
            <a:r>
              <a:rPr lang="en-US" dirty="0"/>
              <a:t>?&gt;</a:t>
            </a:r>
          </a:p>
        </p:txBody>
      </p:sp>
      <p:sp>
        <p:nvSpPr>
          <p:cNvPr id="4" name="Slide Number Placeholder 3"/>
          <p:cNvSpPr>
            <a:spLocks noGrp="1"/>
          </p:cNvSpPr>
          <p:nvPr>
            <p:ph type="sldNum" sz="quarter" idx="12"/>
          </p:nvPr>
        </p:nvSpPr>
        <p:spPr/>
        <p:txBody>
          <a:bodyPr/>
          <a:lstStyle/>
          <a:p>
            <a:fld id="{BDCDBBEF-AA6C-4BA6-85B2-A17D7F280E38}" type="slidenum">
              <a:rPr lang="en-US" smtClean="0"/>
              <a:t>12</a:t>
            </a:fld>
            <a:endParaRPr lang="en-US"/>
          </a:p>
        </p:txBody>
      </p:sp>
      <p:sp>
        <p:nvSpPr>
          <p:cNvPr id="5" name="Rectangle 4"/>
          <p:cNvSpPr/>
          <p:nvPr/>
        </p:nvSpPr>
        <p:spPr>
          <a:xfrm>
            <a:off x="508000" y="1414585"/>
            <a:ext cx="11207262" cy="1938992"/>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Example:-</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After </a:t>
            </a:r>
            <a:r>
              <a:rPr lang="en-US" sz="2400" dirty="0">
                <a:latin typeface="Times New Roman" panose="02020603050405020304" pitchFamily="18" charset="0"/>
                <a:cs typeface="Times New Roman" panose="02020603050405020304" pitchFamily="18" charset="0"/>
              </a:rPr>
              <a:t>an object is instantiated, you can access the property of a class using the </a:t>
            </a:r>
            <a:r>
              <a:rPr lang="en-US" sz="2400" b="1" dirty="0">
                <a:latin typeface="Times New Roman" panose="02020603050405020304" pitchFamily="18" charset="0"/>
                <a:cs typeface="Times New Roman" panose="02020603050405020304" pitchFamily="18" charset="0"/>
              </a:rPr>
              <a:t>object</a:t>
            </a:r>
            <a:r>
              <a:rPr lang="en-US" sz="2400" dirty="0">
                <a:latin typeface="Times New Roman" panose="02020603050405020304" pitchFamily="18" charset="0"/>
                <a:cs typeface="Times New Roman" panose="02020603050405020304" pitchFamily="18" charset="0"/>
              </a:rPr>
              <a:t> and </a:t>
            </a:r>
            <a:r>
              <a:rPr lang="en-US" sz="2400" b="1" dirty="0" smtClean="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 operator. Any member declared with keyword "private" or "protected" cannot be accessed outside the method of the class.</a:t>
            </a:r>
          </a:p>
        </p:txBody>
      </p:sp>
    </p:spTree>
    <p:extLst>
      <p:ext uri="{BB962C8B-B14F-4D97-AF65-F5344CB8AC3E}">
        <p14:creationId xmlns:p14="http://schemas.microsoft.com/office/powerpoint/2010/main" val="1383174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normAutofit/>
          </a:bodyPr>
          <a:lstStyle/>
          <a:p>
            <a:r>
              <a:rPr lang="en-IN" b="1" dirty="0" smtClean="0"/>
              <a:t>Accessing Methods</a:t>
            </a:r>
            <a:endParaRPr lang="en-IN" b="1" dirty="0"/>
          </a:p>
        </p:txBody>
      </p:sp>
      <p:sp>
        <p:nvSpPr>
          <p:cNvPr id="4" name="Slide Number Placeholder 3"/>
          <p:cNvSpPr>
            <a:spLocks noGrp="1"/>
          </p:cNvSpPr>
          <p:nvPr>
            <p:ph type="sldNum" sz="quarter" idx="12"/>
          </p:nvPr>
        </p:nvSpPr>
        <p:spPr/>
        <p:txBody>
          <a:bodyPr/>
          <a:lstStyle/>
          <a:p>
            <a:fld id="{BDCDBBEF-AA6C-4BA6-85B2-A17D7F280E38}" type="slidenum">
              <a:rPr lang="en-US" smtClean="0"/>
              <a:t>13</a:t>
            </a:fld>
            <a:endParaRPr lang="en-US"/>
          </a:p>
        </p:txBody>
      </p:sp>
      <p:sp>
        <p:nvSpPr>
          <p:cNvPr id="6" name="Content Placeholder 2"/>
          <p:cNvSpPr txBox="1"/>
          <p:nvPr/>
        </p:nvSpPr>
        <p:spPr>
          <a:xfrm>
            <a:off x="848360" y="1374775"/>
            <a:ext cx="10505440" cy="5190148"/>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The functions which are declared in a class are called methods.</a:t>
            </a:r>
          </a:p>
          <a:p>
            <a:r>
              <a:rPr lang="en-US" sz="1800" dirty="0"/>
              <a:t>A class method is exactly similar to PHP functions.</a:t>
            </a:r>
          </a:p>
          <a:p>
            <a:r>
              <a:rPr lang="en-US" sz="1800" dirty="0"/>
              <a:t>Declaring a method in a class is an easy task, use one of the keyword public, protected, or private followed by a method name.</a:t>
            </a:r>
            <a:br>
              <a:rPr lang="en-US" sz="1800" dirty="0"/>
            </a:br>
            <a:endParaRPr lang="en-US" sz="1800" dirty="0"/>
          </a:p>
          <a:p>
            <a:pPr lvl="1"/>
            <a:r>
              <a:rPr lang="en-US" sz="1800" dirty="0"/>
              <a:t>public : The method can be accessed from outside the class.</a:t>
            </a:r>
          </a:p>
          <a:p>
            <a:pPr lvl="1"/>
            <a:r>
              <a:rPr lang="en-US" sz="1800" dirty="0"/>
              <a:t>private : No access is granted from outside the class.</a:t>
            </a:r>
          </a:p>
          <a:p>
            <a:pPr lvl="1"/>
            <a:r>
              <a:rPr lang="en-US" sz="1800" dirty="0"/>
              <a:t>protected : No access is granted from outside the class except a class that’s a child of the class with the protected property or method.</a:t>
            </a:r>
          </a:p>
          <a:p>
            <a:r>
              <a:rPr lang="en-US" sz="1800" dirty="0"/>
              <a:t>A valid method name starts with a letter or underscore, followed by any number of letters, numbers, or underscores.</a:t>
            </a:r>
          </a:p>
          <a:p>
            <a:r>
              <a:rPr lang="en-US" sz="1800" dirty="0"/>
              <a:t>The method body enclosed within a pair of braces which contains codes. The opening curly brace ( { ) indicates the beginning of the method code and the closing curly ( } ) brace indicates the termination of the method.</a:t>
            </a:r>
          </a:p>
          <a:p>
            <a:r>
              <a:rPr lang="en-US" sz="1800" dirty="0"/>
              <a:t>If the method is not defined by public, protected, or private then default is public.</a:t>
            </a:r>
          </a:p>
          <a:p>
            <a:r>
              <a:rPr lang="en-US" sz="1800" dirty="0"/>
              <a:t>Can access properties and methods of the current instance using $this (Format $this-&gt;property) for non static property.</a:t>
            </a:r>
          </a:p>
        </p:txBody>
      </p:sp>
    </p:spTree>
    <p:extLst>
      <p:ext uri="{BB962C8B-B14F-4D97-AF65-F5344CB8AC3E}">
        <p14:creationId xmlns:p14="http://schemas.microsoft.com/office/powerpoint/2010/main" val="2991172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pPr algn="l"/>
            <a:r>
              <a:rPr lang="en-IN" b="1" dirty="0"/>
              <a:t>E</a:t>
            </a:r>
            <a:r>
              <a:rPr lang="en-IN" b="1" dirty="0" smtClean="0"/>
              <a:t>xample</a:t>
            </a:r>
            <a:endParaRPr lang="en-IN" b="1" dirty="0"/>
          </a:p>
        </p:txBody>
      </p:sp>
      <p:sp>
        <p:nvSpPr>
          <p:cNvPr id="4" name="Slide Number Placeholder 3"/>
          <p:cNvSpPr>
            <a:spLocks noGrp="1"/>
          </p:cNvSpPr>
          <p:nvPr>
            <p:ph type="sldNum" sz="quarter" idx="12"/>
          </p:nvPr>
        </p:nvSpPr>
        <p:spPr/>
        <p:txBody>
          <a:bodyPr/>
          <a:lstStyle/>
          <a:p>
            <a:fld id="{BDCDBBEF-AA6C-4BA6-85B2-A17D7F280E38}" type="slidenum">
              <a:rPr lang="en-US" smtClean="0"/>
              <a:t>14</a:t>
            </a:fld>
            <a:endParaRPr lang="en-US"/>
          </a:p>
        </p:txBody>
      </p:sp>
      <p:sp>
        <p:nvSpPr>
          <p:cNvPr id="5" name="Content Placeholder 2"/>
          <p:cNvSpPr txBox="1"/>
          <p:nvPr/>
        </p:nvSpPr>
        <p:spPr>
          <a:xfrm>
            <a:off x="674076" y="1336431"/>
            <a:ext cx="10337800" cy="5788635"/>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23850">
              <a:lnSpc>
                <a:spcPct val="100000"/>
              </a:lnSpc>
              <a:spcBef>
                <a:spcPts val="0"/>
              </a:spcBef>
              <a:buNone/>
            </a:pPr>
            <a:r>
              <a:rPr lang="en-US" sz="1400" dirty="0">
                <a:latin typeface="Times New Roman" panose="02020603050405020304" pitchFamily="18" charset="0"/>
                <a:cs typeface="Times New Roman" panose="02020603050405020304" pitchFamily="18" charset="0"/>
              </a:rPr>
              <a:t>&lt;?</a:t>
            </a:r>
            <a:r>
              <a:rPr lang="en-US" sz="1400" dirty="0" err="1">
                <a:latin typeface="Times New Roman" panose="02020603050405020304" pitchFamily="18" charset="0"/>
                <a:cs typeface="Times New Roman" panose="02020603050405020304" pitchFamily="18" charset="0"/>
              </a:rPr>
              <a:t>php</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//Declare the </a:t>
            </a:r>
            <a:r>
              <a:rPr lang="en-US" sz="1400" dirty="0" smtClean="0">
                <a:latin typeface="Times New Roman" panose="02020603050405020304" pitchFamily="18" charset="0"/>
                <a:cs typeface="Times New Roman" panose="02020603050405020304" pitchFamily="18" charset="0"/>
              </a:rPr>
              <a:t>class</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err="1">
                <a:latin typeface="Times New Roman" panose="02020603050405020304" pitchFamily="18" charset="0"/>
                <a:cs typeface="Times New Roman" panose="02020603050405020304" pitchFamily="18" charset="0"/>
              </a:rPr>
              <a:t>class</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Product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//Declare </a:t>
            </a:r>
            <a:r>
              <a:rPr lang="en-US" sz="1400" dirty="0" smtClean="0">
                <a:latin typeface="Times New Roman" panose="02020603050405020304" pitchFamily="18" charset="0"/>
                <a:cs typeface="Times New Roman" panose="02020603050405020304" pitchFamily="18" charset="0"/>
              </a:rPr>
              <a:t>properties</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public $name ="HP </a:t>
            </a:r>
            <a:r>
              <a:rPr lang="en-US" sz="1400" dirty="0" err="1">
                <a:latin typeface="Times New Roman" panose="02020603050405020304" pitchFamily="18" charset="0"/>
                <a:cs typeface="Times New Roman" panose="02020603050405020304" pitchFamily="18" charset="0"/>
              </a:rPr>
              <a:t>Pavillion</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public $type = "Laptop</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public $price = 1200</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//Declare method to print the </a:t>
            </a:r>
            <a:r>
              <a:rPr lang="en-US" sz="1400" dirty="0" smtClean="0">
                <a:latin typeface="Times New Roman" panose="02020603050405020304" pitchFamily="18" charset="0"/>
                <a:cs typeface="Times New Roman" panose="02020603050405020304" pitchFamily="18" charset="0"/>
              </a:rPr>
              <a:t>properties</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public function details</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echo "Name :".$this-&gt;name."&lt;</a:t>
            </a:r>
            <a:r>
              <a:rPr lang="en-US" sz="1400" dirty="0" err="1">
                <a:latin typeface="Times New Roman" panose="02020603050405020304" pitchFamily="18" charset="0"/>
                <a:cs typeface="Times New Roman" panose="02020603050405020304" pitchFamily="18" charset="0"/>
              </a:rPr>
              <a:t>br</a:t>
            </a:r>
            <a:r>
              <a:rPr lang="en-US" sz="1400" dirty="0">
                <a:latin typeface="Times New Roman" panose="02020603050405020304" pitchFamily="18" charset="0"/>
                <a:cs typeface="Times New Roman" panose="02020603050405020304" pitchFamily="18" charset="0"/>
              </a:rPr>
              <a:t> /&gt;"."Type :".$this-&gt;type."&lt;</a:t>
            </a:r>
            <a:r>
              <a:rPr lang="en-US" sz="1400" dirty="0" err="1">
                <a:latin typeface="Times New Roman" panose="02020603050405020304" pitchFamily="18" charset="0"/>
                <a:cs typeface="Times New Roman" panose="02020603050405020304" pitchFamily="18" charset="0"/>
              </a:rPr>
              <a:t>br</a:t>
            </a:r>
            <a:r>
              <a:rPr lang="en-US" sz="1400" dirty="0">
                <a:latin typeface="Times New Roman" panose="02020603050405020304" pitchFamily="18" charset="0"/>
                <a:cs typeface="Times New Roman" panose="02020603050405020304" pitchFamily="18" charset="0"/>
              </a:rPr>
              <a:t> /&gt;"."Price :$".$this-&gt;price."&lt;</a:t>
            </a:r>
            <a:r>
              <a:rPr lang="en-US" sz="1400" dirty="0" err="1">
                <a:latin typeface="Times New Roman" panose="02020603050405020304" pitchFamily="18" charset="0"/>
                <a:cs typeface="Times New Roman" panose="02020603050405020304" pitchFamily="18" charset="0"/>
              </a:rPr>
              <a:t>br</a:t>
            </a:r>
            <a:r>
              <a:rPr lang="en-US" sz="1400" dirty="0">
                <a:latin typeface="Times New Roman" panose="02020603050405020304" pitchFamily="18" charset="0"/>
                <a:cs typeface="Times New Roman" panose="02020603050405020304" pitchFamily="18" charset="0"/>
              </a:rPr>
              <a:t> /&gt;";</a:t>
            </a:r>
            <a:br>
              <a:rPr lang="en-US" sz="1400" dirty="0">
                <a:latin typeface="Times New Roman" panose="02020603050405020304" pitchFamily="18" charset="0"/>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//Declare the object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$object = new Product</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//Call the </a:t>
            </a:r>
            <a:r>
              <a:rPr lang="en-US" sz="1400" dirty="0" smtClean="0">
                <a:latin typeface="Times New Roman" panose="02020603050405020304" pitchFamily="18" charset="0"/>
                <a:cs typeface="Times New Roman" panose="02020603050405020304" pitchFamily="18" charset="0"/>
              </a:rPr>
              <a:t>method</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echo $object-&gt;details</a:t>
            </a:r>
            <a:r>
              <a:rPr lang="en-US" sz="1400" dirty="0" smtClean="0">
                <a:latin typeface="Times New Roman" panose="02020603050405020304" pitchFamily="18" charset="0"/>
                <a:cs typeface="Times New Roman" panose="02020603050405020304" pitchFamily="18" charset="0"/>
              </a:rPr>
              <a:t>();</a:t>
            </a:r>
          </a:p>
          <a:p>
            <a:pPr marL="0" indent="0" defTabSz="323850">
              <a:lnSpc>
                <a:spcPct val="100000"/>
              </a:lnSpc>
              <a:spcBef>
                <a:spcPts val="0"/>
              </a:spcBef>
              <a:buNone/>
            </a:pPr>
            <a:r>
              <a:rPr lang="en-US" sz="1400" dirty="0" smtClean="0">
                <a:latin typeface="Times New Roman" panose="02020603050405020304" pitchFamily="18" charset="0"/>
                <a:cs typeface="Times New Roman" panose="02020603050405020304" pitchFamily="18" charset="0"/>
              </a:rPr>
              <a:t>?&gt;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054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Access </a:t>
            </a:r>
            <a:r>
              <a:rPr lang="en-US" b="1" dirty="0" err="1" smtClean="0"/>
              <a:t>Specifiers</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Public: </a:t>
            </a:r>
            <a:r>
              <a:rPr lang="en-US" dirty="0"/>
              <a:t>Public properties can be accessed by any code, whether that code is inside or outside the class. If a property is declared public, its value can be read or changed from anywhere in your script.</a:t>
            </a:r>
          </a:p>
          <a:p>
            <a:pPr fontAlgn="base"/>
            <a:r>
              <a:rPr lang="en-US" b="1" dirty="0"/>
              <a:t>Private:</a:t>
            </a:r>
            <a:r>
              <a:rPr lang="en-US" dirty="0"/>
              <a:t> Private properties of a class can be accessed only by code inside the class. So if we create a property that’s declared private, only methods and objects inside the same class can access its contents.</a:t>
            </a:r>
          </a:p>
          <a:p>
            <a:pPr fontAlgn="base"/>
            <a:r>
              <a:rPr lang="en-US" b="1" dirty="0"/>
              <a:t>Protected:</a:t>
            </a:r>
            <a:r>
              <a:rPr lang="en-US" dirty="0"/>
              <a:t> Protected class properties are a bit like private properties in that they can’t be accessed by code outside the class, but there’s one little difference in any class that inherits from the class i.e. base class can also access the properties.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15</a:t>
            </a:fld>
            <a:endParaRPr lang="en-US"/>
          </a:p>
        </p:txBody>
      </p:sp>
    </p:spTree>
    <p:extLst>
      <p:ext uri="{BB962C8B-B14F-4D97-AF65-F5344CB8AC3E}">
        <p14:creationId xmlns:p14="http://schemas.microsoft.com/office/powerpoint/2010/main" val="1612971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t>16</a:t>
            </a:fld>
            <a:endParaRPr lang="en-US"/>
          </a:p>
        </p:txBody>
      </p:sp>
      <p:graphicFrame>
        <p:nvGraphicFramePr>
          <p:cNvPr id="5" name="Content Placeholder 4"/>
          <p:cNvGraphicFramePr>
            <a:graphicFrameLocks noGrp="1"/>
          </p:cNvGraphicFramePr>
          <p:nvPr>
            <p:ph idx="4294967295"/>
            <p:extLst/>
          </p:nvPr>
        </p:nvGraphicFramePr>
        <p:xfrm>
          <a:off x="814192" y="1795571"/>
          <a:ext cx="10509337" cy="4229449"/>
        </p:xfrm>
        <a:graphic>
          <a:graphicData uri="http://schemas.openxmlformats.org/drawingml/2006/table">
            <a:tbl>
              <a:tblPr/>
              <a:tblGrid>
                <a:gridCol w="1908187">
                  <a:extLst>
                    <a:ext uri="{9D8B030D-6E8A-4147-A177-3AD203B41FA5}">
                      <a16:colId xmlns:a16="http://schemas.microsoft.com/office/drawing/2014/main" val="20000"/>
                    </a:ext>
                  </a:extLst>
                </a:gridCol>
                <a:gridCol w="2867050">
                  <a:extLst>
                    <a:ext uri="{9D8B030D-6E8A-4147-A177-3AD203B41FA5}">
                      <a16:colId xmlns:a16="http://schemas.microsoft.com/office/drawing/2014/main" val="20001"/>
                    </a:ext>
                  </a:extLst>
                </a:gridCol>
                <a:gridCol w="2867050">
                  <a:extLst>
                    <a:ext uri="{9D8B030D-6E8A-4147-A177-3AD203B41FA5}">
                      <a16:colId xmlns:a16="http://schemas.microsoft.com/office/drawing/2014/main" val="20002"/>
                    </a:ext>
                  </a:extLst>
                </a:gridCol>
                <a:gridCol w="2867050">
                  <a:extLst>
                    <a:ext uri="{9D8B030D-6E8A-4147-A177-3AD203B41FA5}">
                      <a16:colId xmlns:a16="http://schemas.microsoft.com/office/drawing/2014/main" val="20003"/>
                    </a:ext>
                  </a:extLst>
                </a:gridCol>
              </a:tblGrid>
              <a:tr h="1520065">
                <a:tc>
                  <a:txBody>
                    <a:bodyPr/>
                    <a:lstStyle/>
                    <a:p>
                      <a:pPr algn="ctr" fontAlgn="base"/>
                      <a:r>
                        <a:rPr lang="en-US" sz="1800" b="1" dirty="0">
                          <a:effectLst/>
                        </a:rPr>
                        <a:t>Class Member Access </a:t>
                      </a:r>
                      <a:r>
                        <a:rPr lang="en-US" sz="1800" b="1" dirty="0" err="1">
                          <a:effectLst/>
                        </a:rPr>
                        <a:t>Specifier</a:t>
                      </a:r>
                      <a:endParaRPr lang="en-US" sz="1800" b="1" dirty="0">
                        <a:effectLst/>
                      </a:endParaRPr>
                    </a:p>
                  </a:txBody>
                  <a:tcPr marL="38100" marR="38100"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Access from own class</a:t>
                      </a:r>
                    </a:p>
                  </a:txBody>
                  <a:tcPr marL="63627" marR="63627"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effectLst/>
                        </a:rPr>
                        <a:t>Accessible from derived class</a:t>
                      </a:r>
                    </a:p>
                  </a:txBody>
                  <a:tcPr marL="63627" marR="63627"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Accessible by Object</a:t>
                      </a:r>
                    </a:p>
                  </a:txBody>
                  <a:tcPr marL="63627" marR="63627"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903128">
                <a:tc>
                  <a:txBody>
                    <a:bodyPr/>
                    <a:lstStyle/>
                    <a:p>
                      <a:pPr algn="ctr" fontAlgn="base"/>
                      <a:r>
                        <a:rPr lang="en-US" sz="1800" b="1">
                          <a:effectLst/>
                        </a:rPr>
                        <a:t>Private</a:t>
                      </a:r>
                    </a:p>
                  </a:txBody>
                  <a:tcPr marL="38100" marR="38100"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Yes</a:t>
                      </a:r>
                    </a:p>
                  </a:txBody>
                  <a:tcPr marL="63627" marR="63627"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effectLst/>
                        </a:rPr>
                        <a:t>No</a:t>
                      </a:r>
                    </a:p>
                  </a:txBody>
                  <a:tcPr marL="63627" marR="63627"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No</a:t>
                      </a:r>
                    </a:p>
                  </a:txBody>
                  <a:tcPr marL="63627" marR="63627"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03128">
                <a:tc>
                  <a:txBody>
                    <a:bodyPr/>
                    <a:lstStyle/>
                    <a:p>
                      <a:pPr algn="ctr" fontAlgn="base"/>
                      <a:r>
                        <a:rPr lang="en-US" sz="1800" b="1">
                          <a:effectLst/>
                        </a:rPr>
                        <a:t>Protected</a:t>
                      </a:r>
                    </a:p>
                  </a:txBody>
                  <a:tcPr marL="38100" marR="38100"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effectLst/>
                        </a:rPr>
                        <a:t>Yes</a:t>
                      </a:r>
                    </a:p>
                  </a:txBody>
                  <a:tcPr marL="63627" marR="63627"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Yes</a:t>
                      </a:r>
                    </a:p>
                  </a:txBody>
                  <a:tcPr marL="63627" marR="63627"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No</a:t>
                      </a:r>
                    </a:p>
                  </a:txBody>
                  <a:tcPr marL="63627" marR="63627"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03128">
                <a:tc>
                  <a:txBody>
                    <a:bodyPr/>
                    <a:lstStyle/>
                    <a:p>
                      <a:pPr algn="ctr" fontAlgn="base"/>
                      <a:r>
                        <a:rPr lang="en-US" sz="1800" b="1">
                          <a:effectLst/>
                        </a:rPr>
                        <a:t>Public</a:t>
                      </a:r>
                    </a:p>
                  </a:txBody>
                  <a:tcPr marL="38100" marR="38100"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Yes</a:t>
                      </a:r>
                    </a:p>
                  </a:txBody>
                  <a:tcPr marL="63627" marR="63627"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Yes</a:t>
                      </a:r>
                    </a:p>
                  </a:txBody>
                  <a:tcPr marL="63627" marR="63627"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effectLst/>
                        </a:rPr>
                        <a:t>Yes</a:t>
                      </a:r>
                    </a:p>
                  </a:txBody>
                  <a:tcPr marL="63627" marR="63627"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5017204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US" b="1" dirty="0" smtClean="0"/>
              <a:t>Topic to be Covered</a:t>
            </a:r>
            <a:endParaRPr lang="en-IN" b="1" dirty="0"/>
          </a:p>
        </p:txBody>
      </p:sp>
      <p:sp>
        <p:nvSpPr>
          <p:cNvPr id="3" name="Content Placeholder 2"/>
          <p:cNvSpPr>
            <a:spLocks noGrp="1"/>
          </p:cNvSpPr>
          <p:nvPr>
            <p:ph idx="1"/>
          </p:nvPr>
        </p:nvSpPr>
        <p:spPr>
          <a:xfrm>
            <a:off x="838200" y="1355363"/>
            <a:ext cx="8336622" cy="4757761"/>
          </a:xfrm>
          <a:ln>
            <a:solidFill>
              <a:schemeClr val="tx1"/>
            </a:solidFill>
          </a:ln>
        </p:spPr>
        <p:txBody>
          <a:bodyPr>
            <a:normAutofit/>
          </a:bodyPr>
          <a:lstStyle/>
          <a:p>
            <a:r>
              <a:rPr lang="en-US" dirty="0" smtClean="0"/>
              <a:t>Understanding File &amp; Directory</a:t>
            </a:r>
          </a:p>
          <a:p>
            <a:r>
              <a:rPr lang="en-US" dirty="0" smtClean="0"/>
              <a:t> File Functions</a:t>
            </a:r>
          </a:p>
          <a:p>
            <a:pPr marL="0" indent="0">
              <a:buNone/>
            </a:pPr>
            <a:endParaRPr lang="en-GB" altLang="en-US" sz="2400" b="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17</a:t>
            </a:fld>
            <a:endParaRPr lang="en-US"/>
          </a:p>
        </p:txBody>
      </p:sp>
    </p:spTree>
    <p:extLst>
      <p:ext uri="{BB962C8B-B14F-4D97-AF65-F5344CB8AC3E}">
        <p14:creationId xmlns:p14="http://schemas.microsoft.com/office/powerpoint/2010/main" val="1850685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File Handling</a:t>
            </a:r>
          </a:p>
        </p:txBody>
      </p:sp>
      <p:sp>
        <p:nvSpPr>
          <p:cNvPr id="3" name="Content Placeholder 2"/>
          <p:cNvSpPr>
            <a:spLocks noGrp="1"/>
          </p:cNvSpPr>
          <p:nvPr>
            <p:ph idx="1"/>
          </p:nvPr>
        </p:nvSpPr>
        <p:spPr/>
        <p:txBody>
          <a:bodyPr/>
          <a:lstStyle/>
          <a:p>
            <a:pPr algn="just"/>
            <a:r>
              <a:rPr lang="en-US" dirty="0"/>
              <a:t>PHP File System allows us to create file, read file line by line, read file character by character, write file, append file, delete file and close file</a:t>
            </a:r>
            <a:r>
              <a:rPr lang="en-US" dirty="0" smtClean="0"/>
              <a:t>.</a:t>
            </a:r>
            <a:r>
              <a:rPr lang="en-US" dirty="0">
                <a:solidFill>
                  <a:srgbClr val="610B38"/>
                </a:solidFill>
                <a:latin typeface="erdana"/>
              </a:rPr>
              <a:t> </a:t>
            </a:r>
            <a:endParaRPr lang="en-US" dirty="0" smtClean="0">
              <a:solidFill>
                <a:srgbClr val="610B38"/>
              </a:solidFill>
              <a:latin typeface="erdana"/>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18</a:t>
            </a:fld>
            <a:endParaRPr lang="en-US"/>
          </a:p>
        </p:txBody>
      </p:sp>
    </p:spTree>
    <p:extLst>
      <p:ext uri="{BB962C8B-B14F-4D97-AF65-F5344CB8AC3E}">
        <p14:creationId xmlns:p14="http://schemas.microsoft.com/office/powerpoint/2010/main" val="1330538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Open </a:t>
            </a:r>
            <a:r>
              <a:rPr lang="en-US" dirty="0" smtClean="0"/>
              <a:t>File/Create File </a:t>
            </a:r>
            <a:r>
              <a:rPr lang="en-US" dirty="0"/>
              <a:t>- </a:t>
            </a:r>
            <a:r>
              <a:rPr lang="en-US" dirty="0" err="1"/>
              <a:t>fopen</a:t>
            </a:r>
            <a:r>
              <a:rPr lang="en-US" dirty="0"/>
              <a:t>()</a:t>
            </a:r>
          </a:p>
        </p:txBody>
      </p:sp>
      <p:sp>
        <p:nvSpPr>
          <p:cNvPr id="4" name="Slide Number Placeholder 3"/>
          <p:cNvSpPr>
            <a:spLocks noGrp="1"/>
          </p:cNvSpPr>
          <p:nvPr>
            <p:ph type="sldNum" sz="quarter" idx="12"/>
          </p:nvPr>
        </p:nvSpPr>
        <p:spPr/>
        <p:txBody>
          <a:bodyPr/>
          <a:lstStyle/>
          <a:p>
            <a:fld id="{BDCDBBEF-AA6C-4BA6-85B2-A17D7F280E38}" type="slidenum">
              <a:rPr lang="en-US" smtClean="0"/>
              <a:t>19</a:t>
            </a:fld>
            <a:endParaRPr lang="en-US"/>
          </a:p>
        </p:txBody>
      </p:sp>
      <p:sp>
        <p:nvSpPr>
          <p:cNvPr id="5" name="Rectangle 1"/>
          <p:cNvSpPr>
            <a:spLocks noChangeArrowheads="1"/>
          </p:cNvSpPr>
          <p:nvPr/>
        </p:nvSpPr>
        <p:spPr bwMode="auto">
          <a:xfrm>
            <a:off x="0" y="0"/>
            <a:ext cx="12192000" cy="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EEEEEE"/>
                </a:solidFill>
                <a:effectLst/>
                <a:latin typeface="Helvetica Neue"/>
              </a:rPr>
              <a:t>When opening a file, there are several different modes you can use. The most common ones are </a:t>
            </a:r>
            <a:r>
              <a:rPr kumimoji="0" lang="en-US" altLang="en-US" sz="1000" b="0" i="0" u="none" strike="noStrike" cap="none" normalizeH="0" baseline="0" dirty="0" smtClean="0">
                <a:ln>
                  <a:noFill/>
                </a:ln>
                <a:solidFill>
                  <a:srgbClr val="00FAE0"/>
                </a:solidFill>
                <a:effectLst/>
                <a:latin typeface="Menlo"/>
              </a:rPr>
              <a:t>r</a:t>
            </a:r>
            <a:r>
              <a:rPr kumimoji="0" lang="en-US" altLang="en-US" sz="1200" b="0" i="0" u="none" strike="noStrike" cap="none" normalizeH="0" baseline="0" dirty="0" smtClean="0">
                <a:ln>
                  <a:noFill/>
                </a:ln>
                <a:solidFill>
                  <a:srgbClr val="EEEEEE"/>
                </a:solidFill>
                <a:effectLst/>
                <a:latin typeface="Helvetica Neue"/>
              </a:rPr>
              <a:t> and </a:t>
            </a:r>
            <a:r>
              <a:rPr kumimoji="0" lang="en-US" altLang="en-US" sz="1000" b="0" i="0" u="none" strike="noStrike" cap="none" normalizeH="0" baseline="0" dirty="0" smtClean="0">
                <a:ln>
                  <a:noFill/>
                </a:ln>
                <a:solidFill>
                  <a:srgbClr val="00FAE0"/>
                </a:solidFill>
                <a:effectLst/>
                <a:latin typeface="Menlo"/>
              </a:rPr>
              <a:t>w</a:t>
            </a:r>
            <a:r>
              <a:rPr kumimoji="0" lang="en-US" altLang="en-US" sz="1200" b="0" i="0" u="none" strike="noStrike" cap="none" normalizeH="0" baseline="0" dirty="0" smtClean="0">
                <a:ln>
                  <a:noFill/>
                </a:ln>
                <a:solidFill>
                  <a:srgbClr val="EEEEEE"/>
                </a:solidFill>
                <a:effectLst/>
                <a:latin typeface="Helvetica Neue"/>
              </a:rPr>
              <a:t> for read and write.</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Content Placeholder 7"/>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PHP </a:t>
            </a:r>
            <a:r>
              <a:rPr lang="en-US" sz="2000" dirty="0" err="1">
                <a:latin typeface="Times New Roman" panose="02020603050405020304" pitchFamily="18" charset="0"/>
                <a:cs typeface="Times New Roman" panose="02020603050405020304" pitchFamily="18" charset="0"/>
              </a:rPr>
              <a:t>fopen</a:t>
            </a:r>
            <a:r>
              <a:rPr lang="en-US" sz="2000" dirty="0">
                <a:latin typeface="Times New Roman" panose="02020603050405020304" pitchFamily="18" charset="0"/>
                <a:cs typeface="Times New Roman" panose="02020603050405020304" pitchFamily="18" charset="0"/>
              </a:rPr>
              <a:t>() function is used to open a file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fopen</a:t>
            </a:r>
            <a:r>
              <a:rPr lang="en-US" sz="2000" dirty="0">
                <a:latin typeface="Times New Roman" panose="02020603050405020304" pitchFamily="18" charset="0"/>
                <a:cs typeface="Times New Roman" panose="02020603050405020304" pitchFamily="18" charset="0"/>
              </a:rPr>
              <a:t>() function is also used to create a file</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Example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php</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myfile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fopen</a:t>
            </a:r>
            <a:r>
              <a:rPr lang="en-US" sz="2000" dirty="0">
                <a:latin typeface="Times New Roman" panose="02020603050405020304" pitchFamily="18" charset="0"/>
                <a:cs typeface="Times New Roman" panose="02020603050405020304" pitchFamily="18" charset="0"/>
              </a:rPr>
              <a:t>("webdictionary.txt", "r") or die("Unable to open file!");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echo </a:t>
            </a:r>
            <a:r>
              <a:rPr lang="en-US" sz="2000" dirty="0" err="1">
                <a:latin typeface="Times New Roman" panose="02020603050405020304" pitchFamily="18" charset="0"/>
                <a:cs typeface="Times New Roman" panose="02020603050405020304" pitchFamily="18" charset="0"/>
              </a:rPr>
              <a:t>fread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myfile,filesize</a:t>
            </a:r>
            <a:r>
              <a:rPr lang="en-US" sz="2000" dirty="0">
                <a:latin typeface="Times New Roman" panose="02020603050405020304" pitchFamily="18" charset="0"/>
                <a:cs typeface="Times New Roman" panose="02020603050405020304" pitchFamily="18" charset="0"/>
              </a:rPr>
              <a:t>("webdictionary.txt"));</a:t>
            </a: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fclose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myfile</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?&gt;</a:t>
            </a:r>
            <a:endParaRPr lang="en-US"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Example for creating a file</a:t>
            </a: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myfile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fopen</a:t>
            </a:r>
            <a:r>
              <a:rPr lang="en-US" sz="2000" dirty="0">
                <a:latin typeface="Times New Roman" panose="02020603050405020304" pitchFamily="18" charset="0"/>
                <a:cs typeface="Times New Roman" panose="02020603050405020304" pitchFamily="18" charset="0"/>
              </a:rPr>
              <a:t>("testfile.txt", </a:t>
            </a:r>
            <a:r>
              <a:rPr lang="en-US" sz="2000" dirty="0">
                <a:solidFill>
                  <a:srgbClr val="FF0000"/>
                </a:solidFill>
                <a:latin typeface="Times New Roman" panose="02020603050405020304" pitchFamily="18" charset="0"/>
                <a:cs typeface="Times New Roman" panose="02020603050405020304" pitchFamily="18" charset="0"/>
              </a:rPr>
              <a:t>"w"</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36142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US" b="1" dirty="0" smtClean="0"/>
              <a:t>Topic to be Covered</a:t>
            </a:r>
            <a:endParaRPr lang="en-IN" b="1" dirty="0"/>
          </a:p>
        </p:txBody>
      </p:sp>
      <p:sp>
        <p:nvSpPr>
          <p:cNvPr id="3" name="Content Placeholder 2"/>
          <p:cNvSpPr>
            <a:spLocks noGrp="1"/>
          </p:cNvSpPr>
          <p:nvPr>
            <p:ph idx="1"/>
          </p:nvPr>
        </p:nvSpPr>
        <p:spPr>
          <a:xfrm>
            <a:off x="838200" y="1355363"/>
            <a:ext cx="8336622" cy="4757761"/>
          </a:xfrm>
          <a:ln>
            <a:solidFill>
              <a:schemeClr val="tx1"/>
            </a:solidFill>
          </a:ln>
        </p:spPr>
        <p:txBody>
          <a:bodyPr>
            <a:normAutofit/>
          </a:bodyPr>
          <a:lstStyle/>
          <a:p>
            <a:r>
              <a:rPr lang="en-US" sz="2400" dirty="0">
                <a:latin typeface="Times New Roman" panose="02020603050405020304" pitchFamily="18" charset="0"/>
                <a:ea typeface="Times New Roman" panose="02020603050405020304" pitchFamily="18" charset="0"/>
              </a:rPr>
              <a:t>Declaring a </a:t>
            </a:r>
            <a:r>
              <a:rPr lang="en-US" sz="2400" dirty="0" smtClean="0">
                <a:latin typeface="Times New Roman" panose="02020603050405020304" pitchFamily="18" charset="0"/>
                <a:ea typeface="Times New Roman" panose="02020603050405020304" pitchFamily="18" charset="0"/>
              </a:rPr>
              <a:t>class</a:t>
            </a:r>
          </a:p>
          <a:p>
            <a:r>
              <a:rPr lang="en-US" sz="2400" dirty="0" smtClean="0">
                <a:latin typeface="Times New Roman" panose="02020603050405020304" pitchFamily="18" charset="0"/>
                <a:ea typeface="Times New Roman" panose="02020603050405020304" pitchFamily="18" charset="0"/>
              </a:rPr>
              <a:t> Creating </a:t>
            </a:r>
            <a:r>
              <a:rPr lang="en-US" sz="2400" dirty="0">
                <a:latin typeface="Times New Roman" panose="02020603050405020304" pitchFamily="18" charset="0"/>
                <a:ea typeface="Times New Roman" panose="02020603050405020304" pitchFamily="18" charset="0"/>
              </a:rPr>
              <a:t>an </a:t>
            </a:r>
            <a:r>
              <a:rPr lang="en-US" sz="2400" dirty="0" smtClean="0">
                <a:latin typeface="Times New Roman" panose="02020603050405020304" pitchFamily="18" charset="0"/>
                <a:ea typeface="Times New Roman" panose="02020603050405020304" pitchFamily="18" charset="0"/>
              </a:rPr>
              <a:t>object</a:t>
            </a:r>
          </a:p>
          <a:p>
            <a:pPr marL="0" indent="0">
              <a:buNone/>
            </a:pPr>
            <a:endParaRPr lang="en-GB" altLang="en-US" sz="2400" b="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nvPr>
        </p:nvGraphicFramePr>
        <p:xfrm>
          <a:off x="906584" y="1766275"/>
          <a:ext cx="8264309" cy="4307714"/>
        </p:xfrm>
        <a:graphic>
          <a:graphicData uri="http://schemas.openxmlformats.org/drawingml/2006/table">
            <a:tbl>
              <a:tblPr/>
              <a:tblGrid>
                <a:gridCol w="826388">
                  <a:extLst>
                    <a:ext uri="{9D8B030D-6E8A-4147-A177-3AD203B41FA5}">
                      <a16:colId xmlns:a16="http://schemas.microsoft.com/office/drawing/2014/main" val="3990116031"/>
                    </a:ext>
                  </a:extLst>
                </a:gridCol>
                <a:gridCol w="7437921">
                  <a:extLst>
                    <a:ext uri="{9D8B030D-6E8A-4147-A177-3AD203B41FA5}">
                      <a16:colId xmlns:a16="http://schemas.microsoft.com/office/drawing/2014/main" val="651608643"/>
                    </a:ext>
                  </a:extLst>
                </a:gridCol>
              </a:tblGrid>
              <a:tr h="376526">
                <a:tc>
                  <a:txBody>
                    <a:bodyPr/>
                    <a:lstStyle/>
                    <a:p>
                      <a:pPr algn="l" fontAlgn="t"/>
                      <a:r>
                        <a:rPr lang="en-US" sz="1400">
                          <a:effectLst/>
                        </a:rPr>
                        <a:t>Modes</a:t>
                      </a:r>
                    </a:p>
                  </a:txBody>
                  <a:tcPr marL="32232" marR="16116" marT="16116" marB="16116">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rPr>
                        <a:t>Description</a:t>
                      </a:r>
                    </a:p>
                  </a:txBody>
                  <a:tcPr marL="16116" marR="16116" marT="16116" marB="16116">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41278191"/>
                  </a:ext>
                </a:extLst>
              </a:tr>
              <a:tr h="376526">
                <a:tc>
                  <a:txBody>
                    <a:bodyPr/>
                    <a:lstStyle/>
                    <a:p>
                      <a:pPr algn="l" fontAlgn="t"/>
                      <a:r>
                        <a:rPr lang="en-US" sz="1400">
                          <a:effectLst/>
                        </a:rPr>
                        <a:t>r</a:t>
                      </a:r>
                    </a:p>
                  </a:txBody>
                  <a:tcPr marL="32232" marR="16116" marT="16116" marB="16116">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a:effectLst/>
                        </a:rPr>
                        <a:t>Open a file for read only</a:t>
                      </a:r>
                      <a:r>
                        <a:rPr lang="en-US" sz="1400">
                          <a:effectLst/>
                        </a:rPr>
                        <a:t>. File pointer starts at the beginning of the file</a:t>
                      </a:r>
                    </a:p>
                  </a:txBody>
                  <a:tcPr marL="16116" marR="16116" marT="16116" marB="16116">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169905863"/>
                  </a:ext>
                </a:extLst>
              </a:tr>
              <a:tr h="606271">
                <a:tc>
                  <a:txBody>
                    <a:bodyPr/>
                    <a:lstStyle/>
                    <a:p>
                      <a:pPr algn="l" fontAlgn="t"/>
                      <a:r>
                        <a:rPr lang="en-US" sz="1400">
                          <a:effectLst/>
                        </a:rPr>
                        <a:t>w</a:t>
                      </a:r>
                    </a:p>
                  </a:txBody>
                  <a:tcPr marL="32232" marR="16116" marT="16116" marB="16116">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rPr>
                        <a:t>Open a file for write only</a:t>
                      </a:r>
                      <a:r>
                        <a:rPr lang="en-US" sz="1400" dirty="0">
                          <a:effectLst/>
                        </a:rPr>
                        <a:t>. Erases the contents of the file or creates a new file if it doesn't exist. File pointer starts at the beginning of the file</a:t>
                      </a:r>
                    </a:p>
                  </a:txBody>
                  <a:tcPr marL="16116" marR="16116" marT="16116" marB="16116">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13122588"/>
                  </a:ext>
                </a:extLst>
              </a:tr>
              <a:tr h="606271">
                <a:tc>
                  <a:txBody>
                    <a:bodyPr/>
                    <a:lstStyle/>
                    <a:p>
                      <a:pPr algn="l" fontAlgn="t"/>
                      <a:r>
                        <a:rPr lang="en-US" sz="1400">
                          <a:effectLst/>
                        </a:rPr>
                        <a:t>a</a:t>
                      </a:r>
                    </a:p>
                  </a:txBody>
                  <a:tcPr marL="32232" marR="16116" marT="16116" marB="16116">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dirty="0">
                          <a:effectLst/>
                        </a:rPr>
                        <a:t>Open a file for write only</a:t>
                      </a:r>
                      <a:r>
                        <a:rPr lang="en-US" sz="1400" dirty="0">
                          <a:effectLst/>
                        </a:rPr>
                        <a:t>. The existing data in file is preserved. File pointer starts at the end of the file. Creates a new file if the file doesn't exist</a:t>
                      </a:r>
                    </a:p>
                  </a:txBody>
                  <a:tcPr marL="16116" marR="16116" marT="16116" marB="16116">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25269758"/>
                  </a:ext>
                </a:extLst>
              </a:tr>
              <a:tr h="376526">
                <a:tc>
                  <a:txBody>
                    <a:bodyPr/>
                    <a:lstStyle/>
                    <a:p>
                      <a:pPr algn="l" fontAlgn="t"/>
                      <a:r>
                        <a:rPr lang="en-US" sz="1400">
                          <a:effectLst/>
                        </a:rPr>
                        <a:t>x</a:t>
                      </a:r>
                    </a:p>
                  </a:txBody>
                  <a:tcPr marL="32232" marR="16116" marT="16116" marB="16116">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a:effectLst/>
                        </a:rPr>
                        <a:t>Creates a new file for write only</a:t>
                      </a:r>
                      <a:r>
                        <a:rPr lang="en-US" sz="1400">
                          <a:effectLst/>
                        </a:rPr>
                        <a:t>. Returns FALSE and an error if file already exists</a:t>
                      </a:r>
                    </a:p>
                  </a:txBody>
                  <a:tcPr marL="16116" marR="16116" marT="16116" marB="16116">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20048211"/>
                  </a:ext>
                </a:extLst>
              </a:tr>
              <a:tr h="376526">
                <a:tc>
                  <a:txBody>
                    <a:bodyPr/>
                    <a:lstStyle/>
                    <a:p>
                      <a:pPr algn="l" fontAlgn="t"/>
                      <a:r>
                        <a:rPr lang="en-US" sz="1400">
                          <a:effectLst/>
                        </a:rPr>
                        <a:t>r+</a:t>
                      </a:r>
                    </a:p>
                  </a:txBody>
                  <a:tcPr marL="32232" marR="16116" marT="16116" marB="16116">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a:effectLst/>
                        </a:rPr>
                        <a:t>Open a file for read/write</a:t>
                      </a:r>
                      <a:r>
                        <a:rPr lang="en-US" sz="1400">
                          <a:effectLst/>
                        </a:rPr>
                        <a:t>. File pointer starts at the beginning of the file</a:t>
                      </a:r>
                    </a:p>
                  </a:txBody>
                  <a:tcPr marL="16116" marR="16116" marT="16116" marB="16116">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715382462"/>
                  </a:ext>
                </a:extLst>
              </a:tr>
              <a:tr h="606271">
                <a:tc>
                  <a:txBody>
                    <a:bodyPr/>
                    <a:lstStyle/>
                    <a:p>
                      <a:pPr algn="l" fontAlgn="t"/>
                      <a:r>
                        <a:rPr lang="en-US" sz="1400">
                          <a:effectLst/>
                        </a:rPr>
                        <a:t>w+</a:t>
                      </a:r>
                    </a:p>
                  </a:txBody>
                  <a:tcPr marL="32232" marR="16116" marT="16116" marB="16116">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a:effectLst/>
                        </a:rPr>
                        <a:t>Open a file for read/write</a:t>
                      </a:r>
                      <a:r>
                        <a:rPr lang="en-US" sz="1400">
                          <a:effectLst/>
                        </a:rPr>
                        <a:t>. Erases the contents of the file or creates a new file if it doesn't exist. File pointer starts at the beginning of the file</a:t>
                      </a:r>
                    </a:p>
                  </a:txBody>
                  <a:tcPr marL="16116" marR="16116" marT="16116" marB="16116">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70554542"/>
                  </a:ext>
                </a:extLst>
              </a:tr>
              <a:tr h="606271">
                <a:tc>
                  <a:txBody>
                    <a:bodyPr/>
                    <a:lstStyle/>
                    <a:p>
                      <a:pPr algn="l" fontAlgn="t"/>
                      <a:r>
                        <a:rPr lang="en-US" sz="1400">
                          <a:effectLst/>
                        </a:rPr>
                        <a:t>a+</a:t>
                      </a:r>
                    </a:p>
                  </a:txBody>
                  <a:tcPr marL="32232" marR="16116" marT="16116" marB="16116">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a:effectLst/>
                        </a:rPr>
                        <a:t>Open a file for read/write</a:t>
                      </a:r>
                      <a:r>
                        <a:rPr lang="en-US" sz="1400">
                          <a:effectLst/>
                        </a:rPr>
                        <a:t>. The existing data in file is preserved. File pointer starts at the end of the file. Creates a new file if the file doesn't exist</a:t>
                      </a:r>
                    </a:p>
                  </a:txBody>
                  <a:tcPr marL="16116" marR="16116" marT="16116" marB="16116">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798605162"/>
                  </a:ext>
                </a:extLst>
              </a:tr>
              <a:tr h="376526">
                <a:tc>
                  <a:txBody>
                    <a:bodyPr/>
                    <a:lstStyle/>
                    <a:p>
                      <a:pPr algn="l" fontAlgn="t"/>
                      <a:r>
                        <a:rPr lang="en-US" sz="1400">
                          <a:effectLst/>
                        </a:rPr>
                        <a:t>x+</a:t>
                      </a:r>
                    </a:p>
                  </a:txBody>
                  <a:tcPr marL="32232" marR="16116" marT="16116" marB="16116">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effectLst/>
                        </a:rPr>
                        <a:t>Creates a new file for read/write</a:t>
                      </a:r>
                      <a:r>
                        <a:rPr lang="en-US" sz="1400" dirty="0">
                          <a:effectLst/>
                        </a:rPr>
                        <a:t>. Returns FALSE and an error if file already exists</a:t>
                      </a:r>
                    </a:p>
                  </a:txBody>
                  <a:tcPr marL="16116" marR="16116" marT="16116" marB="16116">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84299703"/>
                  </a:ext>
                </a:extLst>
              </a:tr>
            </a:tbl>
          </a:graphicData>
        </a:graphic>
      </p:graphicFrame>
      <p:sp>
        <p:nvSpPr>
          <p:cNvPr id="4" name="Slide Number Placeholder 3"/>
          <p:cNvSpPr>
            <a:spLocks noGrp="1"/>
          </p:cNvSpPr>
          <p:nvPr>
            <p:ph type="sldNum" sz="quarter" idx="12"/>
          </p:nvPr>
        </p:nvSpPr>
        <p:spPr/>
        <p:txBody>
          <a:bodyPr/>
          <a:lstStyle/>
          <a:p>
            <a:fld id="{BDCDBBEF-AA6C-4BA6-85B2-A17D7F280E38}" type="slidenum">
              <a:rPr lang="en-US" smtClean="0"/>
              <a:t>20</a:t>
            </a:fld>
            <a:endParaRPr lang="en-US"/>
          </a:p>
        </p:txBody>
      </p:sp>
    </p:spTree>
    <p:extLst>
      <p:ext uri="{BB962C8B-B14F-4D97-AF65-F5344CB8AC3E}">
        <p14:creationId xmlns:p14="http://schemas.microsoft.com/office/powerpoint/2010/main" val="37837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Read File - </a:t>
            </a:r>
            <a:r>
              <a:rPr lang="en-US" dirty="0" err="1" smtClean="0"/>
              <a:t>fread</a:t>
            </a:r>
            <a:r>
              <a:rPr lang="en-US" dirty="0" smtClean="0"/>
              <a: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21</a:t>
            </a:fld>
            <a:endParaRPr lang="en-US"/>
          </a:p>
        </p:txBody>
      </p:sp>
      <p:sp>
        <p:nvSpPr>
          <p:cNvPr id="5" name="Rectangle 1"/>
          <p:cNvSpPr>
            <a:spLocks noChangeArrowheads="1"/>
          </p:cNvSpPr>
          <p:nvPr/>
        </p:nvSpPr>
        <p:spPr bwMode="auto">
          <a:xfrm>
            <a:off x="0" y="0"/>
            <a:ext cx="12192000" cy="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EEEEEE"/>
                </a:solidFill>
                <a:effectLst/>
                <a:latin typeface="Helvetica Neue"/>
              </a:rPr>
              <a:t>When opening a file, there are several different modes you can use. The most common ones are </a:t>
            </a:r>
            <a:r>
              <a:rPr kumimoji="0" lang="en-US" altLang="en-US" sz="1000" b="0" i="0" u="none" strike="noStrike" cap="none" normalizeH="0" baseline="0" dirty="0" smtClean="0">
                <a:ln>
                  <a:noFill/>
                </a:ln>
                <a:solidFill>
                  <a:srgbClr val="00FAE0"/>
                </a:solidFill>
                <a:effectLst/>
                <a:latin typeface="Menlo"/>
              </a:rPr>
              <a:t>r</a:t>
            </a:r>
            <a:r>
              <a:rPr kumimoji="0" lang="en-US" altLang="en-US" sz="1200" b="0" i="0" u="none" strike="noStrike" cap="none" normalizeH="0" baseline="0" dirty="0" smtClean="0">
                <a:ln>
                  <a:noFill/>
                </a:ln>
                <a:solidFill>
                  <a:srgbClr val="EEEEEE"/>
                </a:solidFill>
                <a:effectLst/>
                <a:latin typeface="Helvetica Neue"/>
              </a:rPr>
              <a:t> and </a:t>
            </a:r>
            <a:r>
              <a:rPr kumimoji="0" lang="en-US" altLang="en-US" sz="1000" b="0" i="0" u="none" strike="noStrike" cap="none" normalizeH="0" baseline="0" dirty="0" smtClean="0">
                <a:ln>
                  <a:noFill/>
                </a:ln>
                <a:solidFill>
                  <a:srgbClr val="00FAE0"/>
                </a:solidFill>
                <a:effectLst/>
                <a:latin typeface="Menlo"/>
              </a:rPr>
              <a:t>w</a:t>
            </a:r>
            <a:r>
              <a:rPr kumimoji="0" lang="en-US" altLang="en-US" sz="1200" b="0" i="0" u="none" strike="noStrike" cap="none" normalizeH="0" baseline="0" dirty="0" smtClean="0">
                <a:ln>
                  <a:noFill/>
                </a:ln>
                <a:solidFill>
                  <a:srgbClr val="EEEEEE"/>
                </a:solidFill>
                <a:effectLst/>
                <a:latin typeface="Helvetica Neue"/>
              </a:rPr>
              <a:t> for read and write.</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Content Placeholder 6"/>
          <p:cNvSpPr>
            <a:spLocks noGrp="1"/>
          </p:cNvSpPr>
          <p:nvPr>
            <p:ph idx="1"/>
          </p:nvPr>
        </p:nvSpPr>
        <p:spPr/>
        <p:txBody>
          <a:bodyPr/>
          <a:lstStyle/>
          <a:p>
            <a:r>
              <a:rPr lang="en-US" dirty="0"/>
              <a:t>The </a:t>
            </a:r>
            <a:r>
              <a:rPr lang="en-US" dirty="0" err="1"/>
              <a:t>fread</a:t>
            </a:r>
            <a:r>
              <a:rPr lang="en-US" dirty="0"/>
              <a:t>() function reads from an open file.</a:t>
            </a:r>
          </a:p>
          <a:p>
            <a:pPr marL="0" indent="0">
              <a:buNone/>
            </a:pPr>
            <a:endParaRPr lang="en-US" dirty="0"/>
          </a:p>
          <a:p>
            <a:r>
              <a:rPr lang="en-US" dirty="0"/>
              <a:t>The first parameter of </a:t>
            </a:r>
            <a:r>
              <a:rPr lang="en-US" dirty="0" err="1"/>
              <a:t>fread</a:t>
            </a:r>
            <a:r>
              <a:rPr lang="en-US" dirty="0"/>
              <a:t>() contains the name of the file to read from and the second parameter specifies the maximum number of bytes to read.</a:t>
            </a:r>
          </a:p>
          <a:p>
            <a:pPr marL="0" indent="0">
              <a:buNone/>
            </a:pPr>
            <a:endParaRPr lang="en-US" dirty="0"/>
          </a:p>
          <a:p>
            <a:r>
              <a:rPr lang="en-US" dirty="0"/>
              <a:t>The following PHP code reads the "webdictionary.txt" file to the end</a:t>
            </a:r>
            <a:r>
              <a:rPr lang="en-US" dirty="0" smtClean="0"/>
              <a:t>:</a:t>
            </a:r>
          </a:p>
          <a:p>
            <a:r>
              <a:rPr lang="en-US" dirty="0" err="1"/>
              <a:t>fread</a:t>
            </a:r>
            <a:r>
              <a:rPr lang="en-US" dirty="0"/>
              <a:t>($</a:t>
            </a:r>
            <a:r>
              <a:rPr lang="en-US" dirty="0" err="1"/>
              <a:t>myfile,filesize</a:t>
            </a:r>
            <a:r>
              <a:rPr lang="en-US" dirty="0"/>
              <a:t>("webdictionary.txt"));</a:t>
            </a:r>
          </a:p>
        </p:txBody>
      </p:sp>
    </p:spTree>
    <p:extLst>
      <p:ext uri="{BB962C8B-B14F-4D97-AF65-F5344CB8AC3E}">
        <p14:creationId xmlns:p14="http://schemas.microsoft.com/office/powerpoint/2010/main" val="35903226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Close File - </a:t>
            </a:r>
            <a:r>
              <a:rPr lang="en-US" dirty="0" err="1"/>
              <a:t>fclose</a:t>
            </a:r>
            <a:r>
              <a:rPr lang="en-US" dirty="0"/>
              <a: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dirty="0" err="1"/>
              <a:t>fclose</a:t>
            </a:r>
            <a:r>
              <a:rPr lang="en-US" dirty="0"/>
              <a:t>() function is used to close an open file</a:t>
            </a:r>
            <a:r>
              <a:rPr lang="en-US" dirty="0" smtClean="0"/>
              <a:t>.</a:t>
            </a:r>
          </a:p>
          <a:p>
            <a:r>
              <a:rPr lang="en-US" dirty="0"/>
              <a:t>The </a:t>
            </a:r>
            <a:r>
              <a:rPr lang="en-US" dirty="0" err="1"/>
              <a:t>fclose</a:t>
            </a:r>
            <a:r>
              <a:rPr lang="en-US" dirty="0"/>
              <a:t>() requires the name of the file (or a variable that holds the filename) we want to close:</a:t>
            </a:r>
          </a:p>
          <a:p>
            <a:pPr marL="0" indent="0">
              <a:buNone/>
            </a:pPr>
            <a:endParaRPr lang="en-US" dirty="0"/>
          </a:p>
          <a:p>
            <a:pPr marL="0" indent="0">
              <a:buNone/>
            </a:pPr>
            <a:r>
              <a:rPr lang="en-US" dirty="0"/>
              <a:t>&lt;?</a:t>
            </a:r>
            <a:r>
              <a:rPr lang="en-US" dirty="0" err="1"/>
              <a:t>php</a:t>
            </a:r>
            <a:endParaRPr lang="en-US" dirty="0"/>
          </a:p>
          <a:p>
            <a:pPr marL="0" indent="0">
              <a:buNone/>
            </a:pPr>
            <a:r>
              <a:rPr lang="en-US" dirty="0"/>
              <a:t>$</a:t>
            </a:r>
            <a:r>
              <a:rPr lang="en-US" dirty="0" err="1"/>
              <a:t>myfile</a:t>
            </a:r>
            <a:r>
              <a:rPr lang="en-US" dirty="0"/>
              <a:t> = </a:t>
            </a:r>
            <a:r>
              <a:rPr lang="en-US" dirty="0" err="1"/>
              <a:t>fopen</a:t>
            </a:r>
            <a:r>
              <a:rPr lang="en-US" dirty="0"/>
              <a:t>("webdictionary.txt", "r");</a:t>
            </a:r>
          </a:p>
          <a:p>
            <a:pPr marL="0" indent="0">
              <a:buNone/>
            </a:pPr>
            <a:r>
              <a:rPr lang="en-US" dirty="0"/>
              <a:t>// some code to be executed....</a:t>
            </a:r>
          </a:p>
          <a:p>
            <a:pPr marL="0" indent="0">
              <a:buNone/>
            </a:pPr>
            <a:r>
              <a:rPr lang="en-US" dirty="0" err="1"/>
              <a:t>fclose</a:t>
            </a:r>
            <a:r>
              <a:rPr lang="en-US" dirty="0"/>
              <a:t>($</a:t>
            </a:r>
            <a:r>
              <a:rPr lang="en-US" dirty="0" err="1"/>
              <a:t>myfile</a:t>
            </a:r>
            <a:r>
              <a:rPr lang="en-US" dirty="0"/>
              <a:t>);</a:t>
            </a:r>
          </a:p>
          <a:p>
            <a:pPr marL="0" indent="0">
              <a:buNone/>
            </a:pPr>
            <a:r>
              <a:rPr lang="en-US" dirty="0"/>
              <a:t>?&gt;</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22</a:t>
            </a:fld>
            <a:endParaRPr lang="en-US"/>
          </a:p>
        </p:txBody>
      </p:sp>
    </p:spTree>
    <p:extLst>
      <p:ext uri="{BB962C8B-B14F-4D97-AF65-F5344CB8AC3E}">
        <p14:creationId xmlns:p14="http://schemas.microsoft.com/office/powerpoint/2010/main" val="245814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Directory </a:t>
            </a:r>
            <a:br>
              <a:rPr lang="en-US" dirty="0"/>
            </a:br>
            <a:endParaRPr lang="en-US" dirty="0"/>
          </a:p>
        </p:txBody>
      </p:sp>
      <p:sp>
        <p:nvSpPr>
          <p:cNvPr id="3" name="Content Placeholder 2"/>
          <p:cNvSpPr>
            <a:spLocks noGrp="1"/>
          </p:cNvSpPr>
          <p:nvPr>
            <p:ph idx="1"/>
          </p:nvPr>
        </p:nvSpPr>
        <p:spPr>
          <a:xfrm>
            <a:off x="806938" y="1233567"/>
            <a:ext cx="10515600" cy="4351338"/>
          </a:xfrm>
        </p:spPr>
        <p:txBody>
          <a:bodyPr/>
          <a:lstStyle/>
          <a:p>
            <a:r>
              <a:rPr lang="en-US" dirty="0"/>
              <a:t>The directory functions allow you to retrieve information about directories and their contents</a:t>
            </a:r>
            <a:r>
              <a:rPr lang="en-US" dirty="0" smtClean="0"/>
              <a:t>.</a:t>
            </a:r>
          </a:p>
          <a:p>
            <a:r>
              <a:rPr lang="en-US" dirty="0"/>
              <a:t>PHP Directory Functions</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23</a:t>
            </a:fld>
            <a:endParaRPr lang="en-US"/>
          </a:p>
        </p:txBody>
      </p:sp>
      <p:graphicFrame>
        <p:nvGraphicFramePr>
          <p:cNvPr id="5" name="Table 4"/>
          <p:cNvGraphicFramePr>
            <a:graphicFrameLocks noGrp="1"/>
          </p:cNvGraphicFramePr>
          <p:nvPr>
            <p:extLst/>
          </p:nvPr>
        </p:nvGraphicFramePr>
        <p:xfrm>
          <a:off x="1430215" y="2669164"/>
          <a:ext cx="7180385" cy="4358426"/>
        </p:xfrm>
        <a:graphic>
          <a:graphicData uri="http://schemas.openxmlformats.org/drawingml/2006/table">
            <a:tbl>
              <a:tblPr/>
              <a:tblGrid>
                <a:gridCol w="1436079">
                  <a:extLst>
                    <a:ext uri="{9D8B030D-6E8A-4147-A177-3AD203B41FA5}">
                      <a16:colId xmlns:a16="http://schemas.microsoft.com/office/drawing/2014/main" val="2872265662"/>
                    </a:ext>
                  </a:extLst>
                </a:gridCol>
                <a:gridCol w="5744306">
                  <a:extLst>
                    <a:ext uri="{9D8B030D-6E8A-4147-A177-3AD203B41FA5}">
                      <a16:colId xmlns:a16="http://schemas.microsoft.com/office/drawing/2014/main" val="2372698071"/>
                    </a:ext>
                  </a:extLst>
                </a:gridCol>
              </a:tblGrid>
              <a:tr h="435134">
                <a:tc>
                  <a:txBody>
                    <a:bodyPr/>
                    <a:lstStyle/>
                    <a:p>
                      <a:pPr algn="l" fontAlgn="t"/>
                      <a:r>
                        <a:rPr lang="en-US" sz="1300" dirty="0">
                          <a:effectLst/>
                          <a:latin typeface="Times New Roman" panose="02020603050405020304" pitchFamily="18" charset="0"/>
                          <a:cs typeface="Times New Roman" panose="02020603050405020304" pitchFamily="18" charset="0"/>
                        </a:rPr>
                        <a:t>Function</a:t>
                      </a:r>
                    </a:p>
                  </a:txBody>
                  <a:tcPr marL="53065" marR="26533" marT="26533" marB="26533">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latin typeface="Times New Roman" panose="02020603050405020304" pitchFamily="18" charset="0"/>
                          <a:cs typeface="Times New Roman" panose="02020603050405020304" pitchFamily="18" charset="0"/>
                        </a:rPr>
                        <a:t>Description</a:t>
                      </a:r>
                    </a:p>
                  </a:txBody>
                  <a:tcPr marL="26533" marR="26533" marT="26533" marB="26533">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32804365"/>
                  </a:ext>
                </a:extLst>
              </a:tr>
              <a:tr h="244099">
                <a:tc>
                  <a:txBody>
                    <a:bodyPr/>
                    <a:lstStyle/>
                    <a:p>
                      <a:pPr algn="l" fontAlgn="t"/>
                      <a:r>
                        <a:rPr lang="en-US" sz="1300" dirty="0" err="1">
                          <a:effectLst/>
                          <a:latin typeface="Times New Roman" panose="02020603050405020304" pitchFamily="18" charset="0"/>
                          <a:cs typeface="Times New Roman" panose="02020603050405020304" pitchFamily="18" charset="0"/>
                          <a:hlinkClick r:id="rId2"/>
                        </a:rPr>
                        <a:t>chdir</a:t>
                      </a:r>
                      <a:r>
                        <a:rPr lang="en-US" sz="1300" dirty="0">
                          <a:effectLst/>
                          <a:latin typeface="Times New Roman" panose="02020603050405020304" pitchFamily="18" charset="0"/>
                          <a:cs typeface="Times New Roman" panose="02020603050405020304" pitchFamily="18" charset="0"/>
                          <a:hlinkClick r:id="rId2"/>
                        </a:rPr>
                        <a:t>()</a:t>
                      </a:r>
                      <a:endParaRPr lang="en-US" sz="1300" dirty="0">
                        <a:effectLst/>
                        <a:latin typeface="Times New Roman" panose="02020603050405020304" pitchFamily="18" charset="0"/>
                        <a:cs typeface="Times New Roman" panose="02020603050405020304" pitchFamily="18" charset="0"/>
                      </a:endParaRPr>
                    </a:p>
                  </a:txBody>
                  <a:tcPr marL="53065" marR="26533" marT="26533" marB="26533">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latin typeface="Times New Roman" panose="02020603050405020304" pitchFamily="18" charset="0"/>
                          <a:cs typeface="Times New Roman" panose="02020603050405020304" pitchFamily="18" charset="0"/>
                        </a:rPr>
                        <a:t>Changes the current directory</a:t>
                      </a:r>
                    </a:p>
                  </a:txBody>
                  <a:tcPr marL="26533" marR="26533" marT="26533" marB="26533">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821775458"/>
                  </a:ext>
                </a:extLst>
              </a:tr>
              <a:tr h="435134">
                <a:tc>
                  <a:txBody>
                    <a:bodyPr/>
                    <a:lstStyle/>
                    <a:p>
                      <a:pPr algn="l" fontAlgn="t"/>
                      <a:r>
                        <a:rPr lang="en-US" sz="1300" dirty="0" err="1">
                          <a:effectLst/>
                          <a:latin typeface="Times New Roman" panose="02020603050405020304" pitchFamily="18" charset="0"/>
                          <a:cs typeface="Times New Roman" panose="02020603050405020304" pitchFamily="18" charset="0"/>
                          <a:hlinkClick r:id="rId3"/>
                        </a:rPr>
                        <a:t>chroot</a:t>
                      </a:r>
                      <a:r>
                        <a:rPr lang="en-US" sz="1300" dirty="0">
                          <a:effectLst/>
                          <a:latin typeface="Times New Roman" panose="02020603050405020304" pitchFamily="18" charset="0"/>
                          <a:cs typeface="Times New Roman" panose="02020603050405020304" pitchFamily="18" charset="0"/>
                          <a:hlinkClick r:id="rId3"/>
                        </a:rPr>
                        <a:t>()</a:t>
                      </a:r>
                      <a:endParaRPr lang="en-US" sz="1300" dirty="0">
                        <a:effectLst/>
                        <a:latin typeface="Times New Roman" panose="02020603050405020304" pitchFamily="18" charset="0"/>
                        <a:cs typeface="Times New Roman" panose="02020603050405020304" pitchFamily="18" charset="0"/>
                      </a:endParaRPr>
                    </a:p>
                  </a:txBody>
                  <a:tcPr marL="53065" marR="26533" marT="26533" marB="26533">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dirty="0">
                          <a:effectLst/>
                          <a:latin typeface="Times New Roman" panose="02020603050405020304" pitchFamily="18" charset="0"/>
                          <a:cs typeface="Times New Roman" panose="02020603050405020304" pitchFamily="18" charset="0"/>
                        </a:rPr>
                        <a:t>Changes the root directory</a:t>
                      </a:r>
                    </a:p>
                  </a:txBody>
                  <a:tcPr marL="26533" marR="26533" marT="26533" marB="26533">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98692401"/>
                  </a:ext>
                </a:extLst>
              </a:tr>
              <a:tr h="435134">
                <a:tc>
                  <a:txBody>
                    <a:bodyPr/>
                    <a:lstStyle/>
                    <a:p>
                      <a:pPr algn="l" fontAlgn="t"/>
                      <a:r>
                        <a:rPr lang="en-US" sz="1300" dirty="0" err="1">
                          <a:effectLst/>
                          <a:latin typeface="Times New Roman" panose="02020603050405020304" pitchFamily="18" charset="0"/>
                          <a:cs typeface="Times New Roman" panose="02020603050405020304" pitchFamily="18" charset="0"/>
                          <a:hlinkClick r:id="rId4"/>
                        </a:rPr>
                        <a:t>closedir</a:t>
                      </a:r>
                      <a:r>
                        <a:rPr lang="en-US" sz="1300" dirty="0">
                          <a:effectLst/>
                          <a:latin typeface="Times New Roman" panose="02020603050405020304" pitchFamily="18" charset="0"/>
                          <a:cs typeface="Times New Roman" panose="02020603050405020304" pitchFamily="18" charset="0"/>
                          <a:hlinkClick r:id="rId4"/>
                        </a:rPr>
                        <a:t>()</a:t>
                      </a:r>
                      <a:endParaRPr lang="en-US" sz="1300" dirty="0">
                        <a:effectLst/>
                        <a:latin typeface="Times New Roman" panose="02020603050405020304" pitchFamily="18" charset="0"/>
                        <a:cs typeface="Times New Roman" panose="02020603050405020304" pitchFamily="18" charset="0"/>
                      </a:endParaRPr>
                    </a:p>
                  </a:txBody>
                  <a:tcPr marL="53065" marR="26533" marT="26533" marB="26533">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dirty="0">
                          <a:effectLst/>
                          <a:latin typeface="Times New Roman" panose="02020603050405020304" pitchFamily="18" charset="0"/>
                          <a:cs typeface="Times New Roman" panose="02020603050405020304" pitchFamily="18" charset="0"/>
                        </a:rPr>
                        <a:t>Closes a directory handle</a:t>
                      </a:r>
                    </a:p>
                  </a:txBody>
                  <a:tcPr marL="26533" marR="26533" marT="26533" marB="26533">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72969313"/>
                  </a:ext>
                </a:extLst>
              </a:tr>
              <a:tr h="435134">
                <a:tc>
                  <a:txBody>
                    <a:bodyPr/>
                    <a:lstStyle/>
                    <a:p>
                      <a:pPr algn="l" fontAlgn="t"/>
                      <a:r>
                        <a:rPr lang="en-US" sz="1300" dirty="0" err="1">
                          <a:effectLst/>
                          <a:latin typeface="Times New Roman" panose="02020603050405020304" pitchFamily="18" charset="0"/>
                          <a:cs typeface="Times New Roman" panose="02020603050405020304" pitchFamily="18" charset="0"/>
                          <a:hlinkClick r:id="rId5"/>
                        </a:rPr>
                        <a:t>dir</a:t>
                      </a:r>
                      <a:r>
                        <a:rPr lang="en-US" sz="1300" dirty="0">
                          <a:effectLst/>
                          <a:latin typeface="Times New Roman" panose="02020603050405020304" pitchFamily="18" charset="0"/>
                          <a:cs typeface="Times New Roman" panose="02020603050405020304" pitchFamily="18" charset="0"/>
                          <a:hlinkClick r:id="rId5"/>
                        </a:rPr>
                        <a:t>()</a:t>
                      </a:r>
                      <a:endParaRPr lang="en-US" sz="1300" dirty="0">
                        <a:effectLst/>
                        <a:latin typeface="Times New Roman" panose="02020603050405020304" pitchFamily="18" charset="0"/>
                        <a:cs typeface="Times New Roman" panose="02020603050405020304" pitchFamily="18" charset="0"/>
                      </a:endParaRPr>
                    </a:p>
                  </a:txBody>
                  <a:tcPr marL="53065" marR="26533" marT="26533" marB="26533">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dirty="0">
                          <a:effectLst/>
                          <a:latin typeface="Times New Roman" panose="02020603050405020304" pitchFamily="18" charset="0"/>
                          <a:cs typeface="Times New Roman" panose="02020603050405020304" pitchFamily="18" charset="0"/>
                        </a:rPr>
                        <a:t>Returns an instance of the Directory class</a:t>
                      </a:r>
                    </a:p>
                  </a:txBody>
                  <a:tcPr marL="26533" marR="26533" marT="26533" marB="26533">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28037712"/>
                  </a:ext>
                </a:extLst>
              </a:tr>
              <a:tr h="435134">
                <a:tc>
                  <a:txBody>
                    <a:bodyPr/>
                    <a:lstStyle/>
                    <a:p>
                      <a:pPr algn="l" fontAlgn="t"/>
                      <a:r>
                        <a:rPr lang="en-US" sz="1300">
                          <a:effectLst/>
                          <a:latin typeface="Times New Roman" panose="02020603050405020304" pitchFamily="18" charset="0"/>
                          <a:cs typeface="Times New Roman" panose="02020603050405020304" pitchFamily="18" charset="0"/>
                          <a:hlinkClick r:id="rId6"/>
                        </a:rPr>
                        <a:t>getcwd()</a:t>
                      </a:r>
                      <a:endParaRPr lang="en-US" sz="1300">
                        <a:effectLst/>
                        <a:latin typeface="Times New Roman" panose="02020603050405020304" pitchFamily="18" charset="0"/>
                        <a:cs typeface="Times New Roman" panose="02020603050405020304" pitchFamily="18" charset="0"/>
                      </a:endParaRPr>
                    </a:p>
                  </a:txBody>
                  <a:tcPr marL="53065" marR="26533" marT="26533" marB="26533">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dirty="0">
                          <a:effectLst/>
                          <a:latin typeface="Times New Roman" panose="02020603050405020304" pitchFamily="18" charset="0"/>
                          <a:cs typeface="Times New Roman" panose="02020603050405020304" pitchFamily="18" charset="0"/>
                        </a:rPr>
                        <a:t>Returns the current working directory</a:t>
                      </a:r>
                    </a:p>
                  </a:txBody>
                  <a:tcPr marL="26533" marR="26533" marT="26533" marB="26533">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719346888"/>
                  </a:ext>
                </a:extLst>
              </a:tr>
              <a:tr h="435134">
                <a:tc>
                  <a:txBody>
                    <a:bodyPr/>
                    <a:lstStyle/>
                    <a:p>
                      <a:pPr algn="l" fontAlgn="t"/>
                      <a:r>
                        <a:rPr lang="en-US" sz="1300" dirty="0" err="1">
                          <a:effectLst/>
                          <a:latin typeface="Times New Roman" panose="02020603050405020304" pitchFamily="18" charset="0"/>
                          <a:cs typeface="Times New Roman" panose="02020603050405020304" pitchFamily="18" charset="0"/>
                          <a:hlinkClick r:id="rId7"/>
                        </a:rPr>
                        <a:t>opendir</a:t>
                      </a:r>
                      <a:r>
                        <a:rPr lang="en-US" sz="1300" dirty="0">
                          <a:effectLst/>
                          <a:latin typeface="Times New Roman" panose="02020603050405020304" pitchFamily="18" charset="0"/>
                          <a:cs typeface="Times New Roman" panose="02020603050405020304" pitchFamily="18" charset="0"/>
                          <a:hlinkClick r:id="rId7"/>
                        </a:rPr>
                        <a:t>()</a:t>
                      </a:r>
                      <a:endParaRPr lang="en-US" sz="1300" dirty="0">
                        <a:effectLst/>
                        <a:latin typeface="Times New Roman" panose="02020603050405020304" pitchFamily="18" charset="0"/>
                        <a:cs typeface="Times New Roman" panose="02020603050405020304" pitchFamily="18" charset="0"/>
                      </a:endParaRPr>
                    </a:p>
                  </a:txBody>
                  <a:tcPr marL="53065" marR="26533" marT="26533" marB="26533">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dirty="0">
                          <a:effectLst/>
                          <a:latin typeface="Times New Roman" panose="02020603050405020304" pitchFamily="18" charset="0"/>
                          <a:cs typeface="Times New Roman" panose="02020603050405020304" pitchFamily="18" charset="0"/>
                        </a:rPr>
                        <a:t>Opens a directory handle</a:t>
                      </a:r>
                    </a:p>
                  </a:txBody>
                  <a:tcPr marL="26533" marR="26533" marT="26533" marB="26533">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89981524"/>
                  </a:ext>
                </a:extLst>
              </a:tr>
              <a:tr h="435134">
                <a:tc>
                  <a:txBody>
                    <a:bodyPr/>
                    <a:lstStyle/>
                    <a:p>
                      <a:pPr algn="l" fontAlgn="t"/>
                      <a:r>
                        <a:rPr lang="en-US" sz="1300">
                          <a:effectLst/>
                          <a:latin typeface="Times New Roman" panose="02020603050405020304" pitchFamily="18" charset="0"/>
                          <a:cs typeface="Times New Roman" panose="02020603050405020304" pitchFamily="18" charset="0"/>
                          <a:hlinkClick r:id="rId8"/>
                        </a:rPr>
                        <a:t>readdir()</a:t>
                      </a:r>
                      <a:endParaRPr lang="en-US" sz="1300">
                        <a:effectLst/>
                        <a:latin typeface="Times New Roman" panose="02020603050405020304" pitchFamily="18" charset="0"/>
                        <a:cs typeface="Times New Roman" panose="02020603050405020304" pitchFamily="18" charset="0"/>
                      </a:endParaRPr>
                    </a:p>
                  </a:txBody>
                  <a:tcPr marL="53065" marR="26533" marT="26533" marB="26533">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dirty="0">
                          <a:effectLst/>
                          <a:latin typeface="Times New Roman" panose="02020603050405020304" pitchFamily="18" charset="0"/>
                          <a:cs typeface="Times New Roman" panose="02020603050405020304" pitchFamily="18" charset="0"/>
                        </a:rPr>
                        <a:t>Returns an entry from a directory handle</a:t>
                      </a:r>
                    </a:p>
                  </a:txBody>
                  <a:tcPr marL="26533" marR="26533" marT="26533" marB="26533">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703493871"/>
                  </a:ext>
                </a:extLst>
              </a:tr>
              <a:tr h="435134">
                <a:tc>
                  <a:txBody>
                    <a:bodyPr/>
                    <a:lstStyle/>
                    <a:p>
                      <a:pPr algn="l" fontAlgn="t"/>
                      <a:r>
                        <a:rPr lang="en-US" sz="1300" dirty="0" err="1">
                          <a:effectLst/>
                          <a:latin typeface="Times New Roman" panose="02020603050405020304" pitchFamily="18" charset="0"/>
                          <a:cs typeface="Times New Roman" panose="02020603050405020304" pitchFamily="18" charset="0"/>
                          <a:hlinkClick r:id="rId9"/>
                        </a:rPr>
                        <a:t>rewinddir</a:t>
                      </a:r>
                      <a:r>
                        <a:rPr lang="en-US" sz="1300" dirty="0">
                          <a:effectLst/>
                          <a:latin typeface="Times New Roman" panose="02020603050405020304" pitchFamily="18" charset="0"/>
                          <a:cs typeface="Times New Roman" panose="02020603050405020304" pitchFamily="18" charset="0"/>
                          <a:hlinkClick r:id="rId9"/>
                        </a:rPr>
                        <a:t>()</a:t>
                      </a:r>
                      <a:endParaRPr lang="en-US" sz="1300" dirty="0">
                        <a:effectLst/>
                        <a:latin typeface="Times New Roman" panose="02020603050405020304" pitchFamily="18" charset="0"/>
                        <a:cs typeface="Times New Roman" panose="02020603050405020304" pitchFamily="18" charset="0"/>
                      </a:endParaRPr>
                    </a:p>
                  </a:txBody>
                  <a:tcPr marL="53065" marR="26533" marT="26533" marB="26533">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dirty="0">
                          <a:effectLst/>
                          <a:latin typeface="Times New Roman" panose="02020603050405020304" pitchFamily="18" charset="0"/>
                          <a:cs typeface="Times New Roman" panose="02020603050405020304" pitchFamily="18" charset="0"/>
                        </a:rPr>
                        <a:t>Resets a directory handle</a:t>
                      </a:r>
                    </a:p>
                  </a:txBody>
                  <a:tcPr marL="26533" marR="26533" marT="26533" marB="26533">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03458337"/>
                  </a:ext>
                </a:extLst>
              </a:tr>
              <a:tr h="626168">
                <a:tc>
                  <a:txBody>
                    <a:bodyPr/>
                    <a:lstStyle/>
                    <a:p>
                      <a:pPr algn="l" fontAlgn="t"/>
                      <a:r>
                        <a:rPr lang="en-US" sz="1300" dirty="0" err="1">
                          <a:effectLst/>
                          <a:latin typeface="Times New Roman" panose="02020603050405020304" pitchFamily="18" charset="0"/>
                          <a:cs typeface="Times New Roman" panose="02020603050405020304" pitchFamily="18" charset="0"/>
                          <a:hlinkClick r:id="rId10"/>
                        </a:rPr>
                        <a:t>scandir</a:t>
                      </a:r>
                      <a:r>
                        <a:rPr lang="en-US" sz="1300" dirty="0">
                          <a:effectLst/>
                          <a:latin typeface="Times New Roman" panose="02020603050405020304" pitchFamily="18" charset="0"/>
                          <a:cs typeface="Times New Roman" panose="02020603050405020304" pitchFamily="18" charset="0"/>
                          <a:hlinkClick r:id="rId10"/>
                        </a:rPr>
                        <a:t>()</a:t>
                      </a:r>
                      <a:endParaRPr lang="en-US" sz="1300" dirty="0">
                        <a:effectLst/>
                        <a:latin typeface="Times New Roman" panose="02020603050405020304" pitchFamily="18" charset="0"/>
                        <a:cs typeface="Times New Roman" panose="02020603050405020304" pitchFamily="18" charset="0"/>
                      </a:endParaRPr>
                    </a:p>
                  </a:txBody>
                  <a:tcPr marL="53065" marR="26533" marT="26533" marB="26533">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300" dirty="0">
                          <a:effectLst/>
                          <a:latin typeface="Times New Roman" panose="02020603050405020304" pitchFamily="18" charset="0"/>
                          <a:cs typeface="Times New Roman" panose="02020603050405020304" pitchFamily="18" charset="0"/>
                        </a:rPr>
                        <a:t>Returns an array of files and directories of a specified directory</a:t>
                      </a:r>
                    </a:p>
                  </a:txBody>
                  <a:tcPr marL="26533" marR="26533" marT="26533" marB="26533">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818850819"/>
                  </a:ext>
                </a:extLst>
              </a:tr>
            </a:tbl>
          </a:graphicData>
        </a:graphic>
      </p:graphicFrame>
    </p:spTree>
    <p:extLst>
      <p:ext uri="{BB962C8B-B14F-4D97-AF65-F5344CB8AC3E}">
        <p14:creationId xmlns:p14="http://schemas.microsoft.com/office/powerpoint/2010/main" val="1150637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Create a New Directory</a:t>
            </a:r>
          </a:p>
        </p:txBody>
      </p:sp>
      <p:sp>
        <p:nvSpPr>
          <p:cNvPr id="3" name="Content Placeholder 2"/>
          <p:cNvSpPr>
            <a:spLocks noGrp="1"/>
          </p:cNvSpPr>
          <p:nvPr>
            <p:ph idx="1"/>
          </p:nvPr>
        </p:nvSpPr>
        <p:spPr/>
        <p:txBody>
          <a:bodyPr>
            <a:normAutofit fontScale="92500" lnSpcReduction="20000"/>
          </a:bodyPr>
          <a:lstStyle/>
          <a:p>
            <a:r>
              <a:rPr lang="en-US" dirty="0"/>
              <a:t>We use the </a:t>
            </a:r>
            <a:r>
              <a:rPr lang="en-US" dirty="0" err="1"/>
              <a:t>mkdir</a:t>
            </a:r>
            <a:r>
              <a:rPr lang="en-US" dirty="0"/>
              <a:t>() function to create a new directory in the PHP programming script</a:t>
            </a:r>
            <a:r>
              <a:rPr lang="en-US" dirty="0" smtClean="0"/>
              <a:t>.</a:t>
            </a:r>
          </a:p>
          <a:p>
            <a:pPr eaLnBrk="0" fontAlgn="base" hangingPunct="0"/>
            <a:r>
              <a:rPr lang="en-US" b="1" dirty="0"/>
              <a:t>Syntax</a:t>
            </a:r>
            <a:r>
              <a:rPr lang="en-US" dirty="0"/>
              <a:t>:</a:t>
            </a:r>
          </a:p>
          <a:p>
            <a:pPr eaLnBrk="0" fontAlgn="base" hangingPunct="0"/>
            <a:r>
              <a:rPr lang="en-US" dirty="0" smtClean="0"/>
              <a:t>         </a:t>
            </a:r>
            <a:r>
              <a:rPr lang="en-US" dirty="0" err="1" smtClean="0"/>
              <a:t>mkdir</a:t>
            </a:r>
            <a:r>
              <a:rPr lang="en-US" dirty="0"/>
              <a:t>($</a:t>
            </a:r>
            <a:r>
              <a:rPr lang="en-US" dirty="0" err="1"/>
              <a:t>dir_path,$mode,$recursive_flag,$context</a:t>
            </a:r>
            <a:r>
              <a:rPr lang="en-US" dirty="0"/>
              <a:t>); </a:t>
            </a:r>
          </a:p>
          <a:p>
            <a:endParaRPr lang="en-US" dirty="0" smtClean="0"/>
          </a:p>
          <a:p>
            <a:r>
              <a:rPr lang="en-US" b="1" dirty="0" smtClean="0"/>
              <a:t>Example</a:t>
            </a:r>
          </a:p>
          <a:p>
            <a:endParaRPr lang="en-US" b="1" dirty="0" smtClean="0"/>
          </a:p>
          <a:p>
            <a:r>
              <a:rPr lang="en-US" b="1" dirty="0" smtClean="0"/>
              <a:t>&lt;?</a:t>
            </a:r>
            <a:r>
              <a:rPr lang="en-US" b="1" dirty="0" err="1"/>
              <a:t>php</a:t>
            </a:r>
            <a:r>
              <a:rPr lang="en-US" dirty="0"/>
              <a:t> </a:t>
            </a:r>
            <a:endParaRPr lang="en-US" dirty="0" smtClean="0"/>
          </a:p>
          <a:p>
            <a:r>
              <a:rPr lang="en-US" dirty="0" err="1" smtClean="0"/>
              <a:t>mkdir</a:t>
            </a:r>
            <a:r>
              <a:rPr lang="en-US" dirty="0"/>
              <a:t>("/articles/"); </a:t>
            </a:r>
            <a:endParaRPr lang="en-US" dirty="0" smtClean="0"/>
          </a:p>
          <a:p>
            <a:r>
              <a:rPr lang="en-US" dirty="0" smtClean="0"/>
              <a:t>echo</a:t>
            </a:r>
            <a:r>
              <a:rPr lang="en-US" dirty="0"/>
              <a:t>("Directory created"); </a:t>
            </a:r>
            <a:endParaRPr lang="en-US" dirty="0" smtClean="0"/>
          </a:p>
          <a:p>
            <a:r>
              <a:rPr lang="en-US" b="1" dirty="0" smtClean="0"/>
              <a:t>?&gt;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24</a:t>
            </a:fld>
            <a:endParaRPr lang="en-US"/>
          </a:p>
        </p:txBody>
      </p:sp>
    </p:spTree>
    <p:extLst>
      <p:ext uri="{BB962C8B-B14F-4D97-AF65-F5344CB8AC3E}">
        <p14:creationId xmlns:p14="http://schemas.microsoft.com/office/powerpoint/2010/main" val="2567136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List the Contents of a Directory</a:t>
            </a:r>
            <a:br>
              <a:rPr lang="en-US" b="1" dirty="0"/>
            </a:br>
            <a:endParaRPr lang="en-US" dirty="0"/>
          </a:p>
        </p:txBody>
      </p:sp>
      <p:sp>
        <p:nvSpPr>
          <p:cNvPr id="3" name="Content Placeholder 2"/>
          <p:cNvSpPr>
            <a:spLocks noGrp="1"/>
          </p:cNvSpPr>
          <p:nvPr>
            <p:ph idx="1"/>
          </p:nvPr>
        </p:nvSpPr>
        <p:spPr>
          <a:xfrm>
            <a:off x="838200" y="1367692"/>
            <a:ext cx="10515600" cy="4809271"/>
          </a:xfrm>
        </p:spPr>
        <p:txBody>
          <a:bodyPr>
            <a:normAutofit fontScale="92500" lnSpcReduction="20000"/>
          </a:bodyPr>
          <a:lstStyle/>
          <a:p>
            <a:r>
              <a:rPr lang="en-US" dirty="0"/>
              <a:t>We use </a:t>
            </a:r>
            <a:r>
              <a:rPr lang="en-US" dirty="0" err="1"/>
              <a:t>opendir</a:t>
            </a:r>
            <a:r>
              <a:rPr lang="en-US" dirty="0"/>
              <a:t>() and </a:t>
            </a:r>
            <a:r>
              <a:rPr lang="en-US" dirty="0" err="1"/>
              <a:t>readdir</a:t>
            </a:r>
            <a:r>
              <a:rPr lang="en-US" dirty="0"/>
              <a:t>() for opening the directory link and to read it respectively. Step 1 will be to open the directory and Step 2 will be to read it</a:t>
            </a:r>
            <a:r>
              <a:rPr lang="en-US" dirty="0" smtClean="0"/>
              <a:t>.</a:t>
            </a:r>
          </a:p>
          <a:p>
            <a:r>
              <a:rPr lang="en-US" b="1" dirty="0"/>
              <a:t>Step 1:</a:t>
            </a:r>
            <a:r>
              <a:rPr lang="en-US" dirty="0"/>
              <a:t> To open the directory link, </a:t>
            </a:r>
            <a:r>
              <a:rPr lang="en-US" dirty="0" err="1"/>
              <a:t>opendir</a:t>
            </a:r>
            <a:r>
              <a:rPr lang="en-US" dirty="0"/>
              <a:t>() is the function we use to do this step. It requires two input arguments as specified below</a:t>
            </a:r>
            <a:r>
              <a:rPr lang="en-US" dirty="0" smtClean="0"/>
              <a:t>.</a:t>
            </a:r>
          </a:p>
          <a:p>
            <a:r>
              <a:rPr lang="en-US" dirty="0"/>
              <a:t>Syntax:</a:t>
            </a:r>
          </a:p>
          <a:p>
            <a:r>
              <a:rPr lang="en-US" dirty="0"/>
              <a:t> </a:t>
            </a:r>
            <a:r>
              <a:rPr lang="en-US" dirty="0" smtClean="0"/>
              <a:t>          </a:t>
            </a:r>
            <a:r>
              <a:rPr lang="en-US" dirty="0" err="1" smtClean="0"/>
              <a:t>opendir</a:t>
            </a:r>
            <a:r>
              <a:rPr lang="en-US" dirty="0"/>
              <a:t>($</a:t>
            </a:r>
            <a:r>
              <a:rPr lang="en-US" dirty="0" err="1"/>
              <a:t>dir_path,$context</a:t>
            </a:r>
            <a:r>
              <a:rPr lang="en-US" dirty="0"/>
              <a:t>);</a:t>
            </a:r>
          </a:p>
          <a:p>
            <a:r>
              <a:rPr lang="en-US" dirty="0"/>
              <a:t>$</a:t>
            </a:r>
            <a:r>
              <a:rPr lang="en-US" dirty="0" err="1"/>
              <a:t>dir_path</a:t>
            </a:r>
            <a:r>
              <a:rPr lang="en-US" dirty="0"/>
              <a:t> is the path of the directory which needs to be opened.</a:t>
            </a:r>
          </a:p>
          <a:p>
            <a:r>
              <a:rPr lang="en-US" dirty="0"/>
              <a:t>$context is an optional parameter where we can specify if a context stream is present</a:t>
            </a:r>
            <a:r>
              <a:rPr lang="en-US" dirty="0" smtClean="0"/>
              <a:t>.</a:t>
            </a:r>
          </a:p>
          <a:p>
            <a:r>
              <a:rPr lang="en-US" b="1" dirty="0"/>
              <a:t>Step 2:</a:t>
            </a:r>
            <a:r>
              <a:rPr lang="en-US" dirty="0"/>
              <a:t> To read the contents of the directory, </a:t>
            </a:r>
            <a:r>
              <a:rPr lang="en-US" dirty="0" err="1"/>
              <a:t>readdir</a:t>
            </a:r>
            <a:r>
              <a:rPr lang="en-US" dirty="0"/>
              <a:t>() is the function which is used for this purpose and it needs to be called recursively till the end of the directory is reached by the directory handle.</a:t>
            </a:r>
          </a:p>
          <a:p>
            <a:endParaRPr lang="en-US" dirty="0" smtClean="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25</a:t>
            </a:fld>
            <a:endParaRPr lang="en-US"/>
          </a:p>
        </p:txBody>
      </p:sp>
    </p:spTree>
    <p:extLst>
      <p:ext uri="{BB962C8B-B14F-4D97-AF65-F5344CB8AC3E}">
        <p14:creationId xmlns:p14="http://schemas.microsoft.com/office/powerpoint/2010/main" val="2760076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Example</a:t>
            </a:r>
          </a:p>
          <a:p>
            <a:pPr marL="0" indent="0">
              <a:buNone/>
            </a:pPr>
            <a:r>
              <a:rPr lang="en-US" b="1" dirty="0" smtClean="0"/>
              <a:t>&lt;?</a:t>
            </a:r>
            <a:r>
              <a:rPr lang="en-US" b="1" dirty="0" err="1"/>
              <a:t>php</a:t>
            </a:r>
            <a:r>
              <a:rPr lang="en-US" dirty="0"/>
              <a:t> </a:t>
            </a:r>
            <a:endParaRPr lang="en-US" dirty="0" smtClean="0"/>
          </a:p>
          <a:p>
            <a:pPr marL="0" indent="0">
              <a:buNone/>
            </a:pPr>
            <a:r>
              <a:rPr lang="en-US" dirty="0" smtClean="0"/>
              <a:t>$</a:t>
            </a:r>
            <a:r>
              <a:rPr lang="en-US" dirty="0"/>
              <a:t>direct = "/files/"; </a:t>
            </a:r>
            <a:endParaRPr lang="en-US" dirty="0" smtClean="0"/>
          </a:p>
          <a:p>
            <a:pPr marL="0" indent="0">
              <a:buNone/>
            </a:pPr>
            <a:r>
              <a:rPr lang="en-US" dirty="0" smtClean="0"/>
              <a:t>if </a:t>
            </a:r>
            <a:r>
              <a:rPr lang="en-US" dirty="0"/>
              <a:t>(</a:t>
            </a:r>
            <a:r>
              <a:rPr lang="en-US" dirty="0" err="1"/>
              <a:t>is_dir</a:t>
            </a:r>
            <a:r>
              <a:rPr lang="en-US" dirty="0"/>
              <a:t>($direct)){ </a:t>
            </a:r>
            <a:endParaRPr lang="en-US" dirty="0" smtClean="0"/>
          </a:p>
          <a:p>
            <a:pPr marL="0" indent="0">
              <a:buNone/>
            </a:pPr>
            <a:r>
              <a:rPr lang="en-US" dirty="0" smtClean="0"/>
              <a:t>if </a:t>
            </a:r>
            <a:r>
              <a:rPr lang="en-US" dirty="0"/>
              <a:t>($td = </a:t>
            </a:r>
            <a:r>
              <a:rPr lang="en-US" dirty="0" err="1"/>
              <a:t>opendir</a:t>
            </a:r>
            <a:r>
              <a:rPr lang="en-US" dirty="0"/>
              <a:t>($direct</a:t>
            </a:r>
            <a:r>
              <a:rPr lang="en-US" dirty="0" smtClean="0"/>
              <a:t>)){</a:t>
            </a:r>
          </a:p>
          <a:p>
            <a:pPr marL="0" indent="0">
              <a:buNone/>
            </a:pPr>
            <a:r>
              <a:rPr lang="en-US" dirty="0" smtClean="0"/>
              <a:t> </a:t>
            </a:r>
            <a:r>
              <a:rPr lang="en-US" dirty="0"/>
              <a:t>while (($file = </a:t>
            </a:r>
            <a:r>
              <a:rPr lang="en-US" dirty="0" err="1"/>
              <a:t>readdir</a:t>
            </a:r>
            <a:r>
              <a:rPr lang="en-US" dirty="0"/>
              <a:t>($td)) !== false</a:t>
            </a:r>
            <a:r>
              <a:rPr lang="en-US" dirty="0" smtClean="0"/>
              <a:t>){</a:t>
            </a:r>
          </a:p>
          <a:p>
            <a:pPr marL="0" indent="0">
              <a:buNone/>
            </a:pPr>
            <a:r>
              <a:rPr lang="en-US" dirty="0" smtClean="0"/>
              <a:t> </a:t>
            </a:r>
            <a:r>
              <a:rPr lang="en-US" dirty="0"/>
              <a:t>echo "filename:" . $file . "&lt;</a:t>
            </a:r>
            <a:r>
              <a:rPr lang="en-US" dirty="0" err="1"/>
              <a:t>br</a:t>
            </a:r>
            <a:r>
              <a:rPr lang="en-US" dirty="0"/>
              <a:t>&gt;"; </a:t>
            </a:r>
            <a:endParaRPr lang="en-US" dirty="0" smtClean="0"/>
          </a:p>
          <a:p>
            <a:pPr marL="0" indent="0">
              <a:buNone/>
            </a:pPr>
            <a:r>
              <a:rPr lang="en-US" dirty="0" smtClean="0"/>
              <a:t>} </a:t>
            </a:r>
          </a:p>
          <a:p>
            <a:pPr marL="0" indent="0">
              <a:buNone/>
            </a:pPr>
            <a:r>
              <a:rPr lang="en-US" dirty="0" err="1" smtClean="0"/>
              <a:t>closedir</a:t>
            </a:r>
            <a:r>
              <a:rPr lang="en-US" dirty="0"/>
              <a:t>($td); </a:t>
            </a:r>
            <a:endParaRPr lang="en-US" dirty="0" smtClean="0"/>
          </a:p>
          <a:p>
            <a:pPr marL="0" indent="0">
              <a:buNone/>
            </a:pPr>
            <a:r>
              <a:rPr lang="en-US" dirty="0" smtClean="0"/>
              <a:t>} </a:t>
            </a:r>
            <a:r>
              <a:rPr lang="en-US" dirty="0"/>
              <a:t>} </a:t>
            </a:r>
            <a:endParaRPr lang="en-US" dirty="0" smtClean="0"/>
          </a:p>
          <a:p>
            <a:pPr marL="0" indent="0">
              <a:buNone/>
            </a:pPr>
            <a:r>
              <a:rPr lang="en-US" b="1" dirty="0" smtClean="0"/>
              <a:t>?&gt;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26</a:t>
            </a:fld>
            <a:endParaRPr lang="en-US"/>
          </a:p>
        </p:txBody>
      </p:sp>
    </p:spTree>
    <p:extLst>
      <p:ext uri="{BB962C8B-B14F-4D97-AF65-F5344CB8AC3E}">
        <p14:creationId xmlns:p14="http://schemas.microsoft.com/office/powerpoint/2010/main" val="40021398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 Close a Directory</a:t>
            </a:r>
          </a:p>
        </p:txBody>
      </p:sp>
      <p:sp>
        <p:nvSpPr>
          <p:cNvPr id="3" name="Content Placeholder 2"/>
          <p:cNvSpPr>
            <a:spLocks noGrp="1"/>
          </p:cNvSpPr>
          <p:nvPr>
            <p:ph idx="1"/>
          </p:nvPr>
        </p:nvSpPr>
        <p:spPr/>
        <p:txBody>
          <a:bodyPr/>
          <a:lstStyle/>
          <a:p>
            <a:r>
              <a:rPr lang="en-US" dirty="0"/>
              <a:t>We use </a:t>
            </a:r>
            <a:r>
              <a:rPr lang="en-US" dirty="0" err="1"/>
              <a:t>closedir</a:t>
            </a:r>
            <a:r>
              <a:rPr lang="en-US" dirty="0"/>
              <a:t>() function in order to close a directory after reading its contents.</a:t>
            </a:r>
          </a:p>
          <a:p>
            <a:r>
              <a:rPr lang="en-US" b="1" dirty="0"/>
              <a:t>Syntax</a:t>
            </a:r>
            <a:r>
              <a:rPr lang="en-US" dirty="0" smtClean="0"/>
              <a:t>:</a:t>
            </a:r>
          </a:p>
          <a:p>
            <a:pPr marL="0" indent="0">
              <a:lnSpc>
                <a:spcPct val="100000"/>
              </a:lnSpc>
              <a:buNone/>
            </a:pPr>
            <a:r>
              <a:rPr lang="en-US" dirty="0"/>
              <a:t>$</a:t>
            </a:r>
            <a:r>
              <a:rPr lang="en-US" dirty="0" err="1"/>
              <a:t>dir_handle</a:t>
            </a:r>
            <a:r>
              <a:rPr lang="en-US" dirty="0"/>
              <a:t> = </a:t>
            </a:r>
            <a:r>
              <a:rPr lang="en-US" dirty="0" err="1"/>
              <a:t>opendir</a:t>
            </a:r>
            <a:r>
              <a:rPr lang="en-US" dirty="0"/>
              <a:t>($</a:t>
            </a:r>
            <a:r>
              <a:rPr lang="en-US" dirty="0" err="1"/>
              <a:t>dir_path</a:t>
            </a:r>
            <a:r>
              <a:rPr lang="en-US" dirty="0"/>
              <a:t>);</a:t>
            </a:r>
          </a:p>
          <a:p>
            <a:pPr marL="0" indent="0">
              <a:lnSpc>
                <a:spcPct val="100000"/>
              </a:lnSpc>
              <a:buNone/>
            </a:pPr>
            <a:r>
              <a:rPr lang="en-US" dirty="0"/>
              <a:t>...</a:t>
            </a:r>
          </a:p>
          <a:p>
            <a:pPr marL="0" indent="0">
              <a:lnSpc>
                <a:spcPct val="100000"/>
              </a:lnSpc>
              <a:buNone/>
            </a:pPr>
            <a:r>
              <a:rPr lang="en-US" dirty="0"/>
              <a:t>...</a:t>
            </a:r>
          </a:p>
          <a:p>
            <a:pPr marL="0" indent="0">
              <a:lnSpc>
                <a:spcPct val="100000"/>
              </a:lnSpc>
              <a:buNone/>
            </a:pPr>
            <a:r>
              <a:rPr lang="en-US" dirty="0" err="1"/>
              <a:t>closedir</a:t>
            </a:r>
            <a:r>
              <a:rPr lang="en-US" dirty="0"/>
              <a:t>($</a:t>
            </a:r>
            <a:r>
              <a:rPr lang="en-US" dirty="0" err="1"/>
              <a:t>dir_handle</a:t>
            </a:r>
            <a:r>
              <a:rPr lang="en-US" dirty="0" smtClean="0"/>
              <a:t>);</a:t>
            </a:r>
          </a:p>
          <a:p>
            <a:pPr marL="0" indent="0">
              <a:lnSpc>
                <a:spcPct val="100000"/>
              </a:lnSpc>
              <a:buNone/>
            </a:pP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27</a:t>
            </a:fld>
            <a:endParaRPr lang="en-US"/>
          </a:p>
        </p:txBody>
      </p:sp>
    </p:spTree>
    <p:extLst>
      <p:ext uri="{BB962C8B-B14F-4D97-AF65-F5344CB8AC3E}">
        <p14:creationId xmlns:p14="http://schemas.microsoft.com/office/powerpoint/2010/main" val="7863025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Example:</a:t>
            </a:r>
            <a:endParaRPr lang="en-US" dirty="0"/>
          </a:p>
          <a:p>
            <a:pPr marL="0" indent="0">
              <a:buNone/>
            </a:pPr>
            <a:r>
              <a:rPr lang="en-US" b="1" dirty="0"/>
              <a:t>&lt;?</a:t>
            </a:r>
            <a:r>
              <a:rPr lang="en-US" b="1" dirty="0" err="1"/>
              <a:t>php</a:t>
            </a:r>
            <a:endParaRPr lang="en-US" dirty="0"/>
          </a:p>
          <a:p>
            <a:pPr marL="0" indent="0">
              <a:buNone/>
            </a:pPr>
            <a:r>
              <a:rPr lang="en-US" dirty="0"/>
              <a:t>$</a:t>
            </a:r>
            <a:r>
              <a:rPr lang="en-US" dirty="0" err="1"/>
              <a:t>dir</a:t>
            </a:r>
            <a:r>
              <a:rPr lang="en-US" dirty="0"/>
              <a:t> = "/file1";</a:t>
            </a:r>
          </a:p>
          <a:p>
            <a:pPr marL="0" indent="0">
              <a:buNone/>
            </a:pPr>
            <a:r>
              <a:rPr lang="en-US" dirty="0"/>
              <a:t>if (</a:t>
            </a:r>
            <a:r>
              <a:rPr lang="en-US" dirty="0" err="1"/>
              <a:t>is_dir</a:t>
            </a:r>
            <a:r>
              <a:rPr lang="en-US" dirty="0"/>
              <a:t>($</a:t>
            </a:r>
            <a:r>
              <a:rPr lang="en-US" dirty="0" err="1"/>
              <a:t>dir</a:t>
            </a:r>
            <a:r>
              <a:rPr lang="en-US" dirty="0"/>
              <a:t>)) {</a:t>
            </a:r>
          </a:p>
          <a:p>
            <a:pPr marL="0" indent="0">
              <a:buNone/>
            </a:pPr>
            <a:r>
              <a:rPr lang="en-US" dirty="0"/>
              <a:t>if ($dh = </a:t>
            </a:r>
            <a:r>
              <a:rPr lang="en-US" dirty="0" err="1"/>
              <a:t>opendir</a:t>
            </a:r>
            <a:r>
              <a:rPr lang="en-US" dirty="0"/>
              <a:t>($</a:t>
            </a:r>
            <a:r>
              <a:rPr lang="en-US" dirty="0" err="1"/>
              <a:t>dir</a:t>
            </a:r>
            <a:r>
              <a:rPr lang="en-US" dirty="0"/>
              <a:t>)) {</a:t>
            </a:r>
          </a:p>
          <a:p>
            <a:pPr marL="0" indent="0">
              <a:buNone/>
            </a:pPr>
            <a:r>
              <a:rPr lang="en-US" dirty="0"/>
              <a:t>$</a:t>
            </a:r>
            <a:r>
              <a:rPr lang="en-US" dirty="0" err="1"/>
              <a:t>direc</a:t>
            </a:r>
            <a:r>
              <a:rPr lang="en-US" dirty="0"/>
              <a:t> = </a:t>
            </a:r>
            <a:r>
              <a:rPr lang="en-US" dirty="0" err="1"/>
              <a:t>readdir</a:t>
            </a:r>
            <a:r>
              <a:rPr lang="en-US" dirty="0"/>
              <a:t>($dh);</a:t>
            </a:r>
          </a:p>
          <a:p>
            <a:pPr marL="0" indent="0">
              <a:buNone/>
            </a:pPr>
            <a:r>
              <a:rPr lang="en-US" dirty="0"/>
              <a:t>echo("File present inside directory are:" .</a:t>
            </a:r>
            <a:r>
              <a:rPr lang="en-US" dirty="0" err="1"/>
              <a:t>direc</a:t>
            </a:r>
            <a:r>
              <a:rPr lang="en-US" dirty="0"/>
              <a:t>);</a:t>
            </a:r>
          </a:p>
          <a:p>
            <a:pPr marL="0" indent="0">
              <a:buNone/>
            </a:pPr>
            <a:r>
              <a:rPr lang="en-US" dirty="0" err="1"/>
              <a:t>closedir</a:t>
            </a:r>
            <a:r>
              <a:rPr lang="en-US" dirty="0"/>
              <a:t>($dh);</a:t>
            </a:r>
          </a:p>
          <a:p>
            <a:pPr marL="0" indent="0">
              <a:buNone/>
            </a:pPr>
            <a:r>
              <a:rPr lang="en-US" dirty="0"/>
              <a:t>echo("Closed directory");</a:t>
            </a:r>
          </a:p>
          <a:p>
            <a:pPr marL="0" indent="0">
              <a:buNone/>
            </a:pPr>
            <a:r>
              <a:rPr lang="en-US" dirty="0"/>
              <a:t>}</a:t>
            </a:r>
          </a:p>
          <a:p>
            <a:pPr marL="0" indent="0">
              <a:buNone/>
            </a:pPr>
            <a:r>
              <a:rPr lang="en-US" dirty="0"/>
              <a:t>}</a:t>
            </a:r>
          </a:p>
          <a:p>
            <a:pPr marL="0" indent="0">
              <a:buNone/>
            </a:pPr>
            <a:r>
              <a:rPr lang="en-US" b="1" dirty="0"/>
              <a:t>?&gt;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28</a:t>
            </a:fld>
            <a:endParaRPr lang="en-US"/>
          </a:p>
        </p:txBody>
      </p:sp>
    </p:spTree>
    <p:extLst>
      <p:ext uri="{BB962C8B-B14F-4D97-AF65-F5344CB8AC3E}">
        <p14:creationId xmlns:p14="http://schemas.microsoft.com/office/powerpoint/2010/main" val="22701148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US" b="1" dirty="0" smtClean="0"/>
              <a:t>Topic to be Covered</a:t>
            </a:r>
            <a:endParaRPr lang="en-IN" b="1" dirty="0"/>
          </a:p>
        </p:txBody>
      </p:sp>
      <p:sp>
        <p:nvSpPr>
          <p:cNvPr id="3" name="Content Placeholder 2"/>
          <p:cNvSpPr>
            <a:spLocks noGrp="1"/>
          </p:cNvSpPr>
          <p:nvPr>
            <p:ph idx="1"/>
          </p:nvPr>
        </p:nvSpPr>
        <p:spPr>
          <a:xfrm>
            <a:off x="838200" y="1355363"/>
            <a:ext cx="8336622" cy="4757761"/>
          </a:xfrm>
          <a:ln>
            <a:solidFill>
              <a:schemeClr val="tx1"/>
            </a:solidFill>
          </a:ln>
        </p:spPr>
        <p:txBody>
          <a:bodyPr>
            <a:normAutofit/>
          </a:bodyPr>
          <a:lstStyle/>
          <a:p>
            <a:r>
              <a:rPr lang="en-US" dirty="0" smtClean="0"/>
              <a:t>Working With Directories</a:t>
            </a:r>
          </a:p>
          <a:p>
            <a:r>
              <a:rPr lang="en-US" dirty="0" smtClean="0"/>
              <a:t>Building A Text Editor</a:t>
            </a:r>
          </a:p>
        </p:txBody>
      </p:sp>
      <p:sp>
        <p:nvSpPr>
          <p:cNvPr id="4" name="Slide Number Placeholder 3"/>
          <p:cNvSpPr>
            <a:spLocks noGrp="1"/>
          </p:cNvSpPr>
          <p:nvPr>
            <p:ph type="sldNum" sz="quarter" idx="12"/>
          </p:nvPr>
        </p:nvSpPr>
        <p:spPr/>
        <p:txBody>
          <a:bodyPr/>
          <a:lstStyle/>
          <a:p>
            <a:fld id="{BDCDBBEF-AA6C-4BA6-85B2-A17D7F280E38}" type="slidenum">
              <a:rPr lang="en-US" smtClean="0"/>
              <a:t>29</a:t>
            </a:fld>
            <a:endParaRPr lang="en-US"/>
          </a:p>
        </p:txBody>
      </p:sp>
    </p:spTree>
    <p:extLst>
      <p:ext uri="{BB962C8B-B14F-4D97-AF65-F5344CB8AC3E}">
        <p14:creationId xmlns:p14="http://schemas.microsoft.com/office/powerpoint/2010/main" val="3262231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a:t>
            </a:r>
            <a:endParaRPr lang="en-US" b="1" dirty="0"/>
          </a:p>
        </p:txBody>
      </p:sp>
      <p:sp>
        <p:nvSpPr>
          <p:cNvPr id="3" name="Content Placeholder 2"/>
          <p:cNvSpPr>
            <a:spLocks noGrp="1"/>
          </p:cNvSpPr>
          <p:nvPr>
            <p:ph idx="1"/>
          </p:nvPr>
        </p:nvSpPr>
        <p:spPr/>
        <p:txBody>
          <a:bodyPr/>
          <a:lstStyle/>
          <a:p>
            <a:r>
              <a:rPr lang="en-US" dirty="0"/>
              <a:t>An object is a data type that can store data and functions together in a single unit. Objects are created using the new keyword followed by the class name. Once an object is created, you can access its properties and methods using the arrow notation (-&gt;).</a:t>
            </a:r>
          </a:p>
          <a:p>
            <a:r>
              <a:rPr lang="en-US" dirty="0"/>
              <a:t>A class can have properties, which are variables that store data, and methods, which are functions that perform actions on the object. Classes can also have constructors, which are special methods that are called when an object is created, and destructors, which are special methods that are called when the object is destroyed.</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3</a:t>
            </a:fld>
            <a:endParaRPr lang="en-US"/>
          </a:p>
        </p:txBody>
      </p:sp>
    </p:spTree>
    <p:extLst>
      <p:ext uri="{BB962C8B-B14F-4D97-AF65-F5344CB8AC3E}">
        <p14:creationId xmlns:p14="http://schemas.microsoft.com/office/powerpoint/2010/main" val="1432376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orking </a:t>
            </a:r>
            <a:r>
              <a:rPr lang="en-US" dirty="0"/>
              <a:t>with directories</a:t>
            </a:r>
          </a:p>
        </p:txBody>
      </p:sp>
      <p:sp>
        <p:nvSpPr>
          <p:cNvPr id="3" name="Content Placeholder 2"/>
          <p:cNvSpPr>
            <a:spLocks noGrp="1"/>
          </p:cNvSpPr>
          <p:nvPr>
            <p:ph idx="1"/>
          </p:nvPr>
        </p:nvSpPr>
        <p:spPr/>
        <p:txBody>
          <a:bodyPr>
            <a:normAutofit lnSpcReduction="10000"/>
          </a:bodyPr>
          <a:lstStyle/>
          <a:p>
            <a:r>
              <a:rPr lang="en-US" dirty="0"/>
              <a:t>Working with directories in PHP involves creating, reading, renaming, deleting directories, and managing files within them. PHP provides several built-in functions to handle these operations</a:t>
            </a:r>
            <a:r>
              <a:rPr lang="en-US" dirty="0" smtClean="0"/>
              <a:t>.</a:t>
            </a:r>
          </a:p>
          <a:p>
            <a:r>
              <a:rPr lang="en-US" b="1" dirty="0"/>
              <a:t>1. Creating Directories</a:t>
            </a:r>
          </a:p>
          <a:p>
            <a:r>
              <a:rPr lang="en-US" dirty="0"/>
              <a:t>Use </a:t>
            </a:r>
            <a:r>
              <a:rPr lang="en-US" dirty="0" err="1"/>
              <a:t>mkdir</a:t>
            </a:r>
            <a:r>
              <a:rPr lang="en-US" dirty="0"/>
              <a:t>() to create a directory.</a:t>
            </a:r>
          </a:p>
          <a:p>
            <a:r>
              <a:rPr lang="en-US" dirty="0"/>
              <a:t>&lt;?</a:t>
            </a:r>
            <a:r>
              <a:rPr lang="en-US" dirty="0" err="1"/>
              <a:t>php</a:t>
            </a:r>
            <a:r>
              <a:rPr lang="en-US" dirty="0"/>
              <a:t> $</a:t>
            </a:r>
            <a:r>
              <a:rPr lang="en-US" dirty="0" err="1"/>
              <a:t>directoryName</a:t>
            </a:r>
            <a:r>
              <a:rPr lang="en-US" dirty="0"/>
              <a:t> = "</a:t>
            </a:r>
            <a:r>
              <a:rPr lang="en-US" dirty="0" err="1"/>
              <a:t>exampleDir</a:t>
            </a:r>
            <a:r>
              <a:rPr lang="en-US" dirty="0"/>
              <a:t>"; if (!</a:t>
            </a:r>
            <a:r>
              <a:rPr lang="en-US" dirty="0" err="1"/>
              <a:t>file_exists</a:t>
            </a:r>
            <a:r>
              <a:rPr lang="en-US" dirty="0"/>
              <a:t>($</a:t>
            </a:r>
            <a:r>
              <a:rPr lang="en-US" dirty="0" err="1"/>
              <a:t>directoryName</a:t>
            </a:r>
            <a:r>
              <a:rPr lang="en-US" dirty="0"/>
              <a:t>)) </a:t>
            </a:r>
            <a:endParaRPr lang="en-US" dirty="0" smtClean="0"/>
          </a:p>
          <a:p>
            <a:r>
              <a:rPr lang="en-US" dirty="0" smtClean="0"/>
              <a:t>{ </a:t>
            </a:r>
            <a:r>
              <a:rPr lang="en-US" dirty="0" err="1"/>
              <a:t>mkdir</a:t>
            </a:r>
            <a:r>
              <a:rPr lang="en-US" dirty="0"/>
              <a:t>($</a:t>
            </a:r>
            <a:r>
              <a:rPr lang="en-US" dirty="0" err="1"/>
              <a:t>directoryName</a:t>
            </a:r>
            <a:r>
              <a:rPr lang="en-US" dirty="0"/>
              <a:t>, 0777, true); // 0777 is the permission; 'true' allows recursive creation echo "Directory created successfully!"; } </a:t>
            </a:r>
            <a:endParaRPr lang="en-US" dirty="0" smtClean="0"/>
          </a:p>
          <a:p>
            <a:r>
              <a:rPr lang="en-US" dirty="0" smtClean="0"/>
              <a:t>else </a:t>
            </a:r>
            <a:r>
              <a:rPr lang="en-US" dirty="0"/>
              <a:t>{ echo "Directory already exists."; } ?&gt;</a:t>
            </a:r>
          </a:p>
        </p:txBody>
      </p:sp>
      <p:sp>
        <p:nvSpPr>
          <p:cNvPr id="4" name="Slide Number Placeholder 3"/>
          <p:cNvSpPr>
            <a:spLocks noGrp="1"/>
          </p:cNvSpPr>
          <p:nvPr>
            <p:ph type="sldNum" sz="quarter" idx="12"/>
          </p:nvPr>
        </p:nvSpPr>
        <p:spPr/>
        <p:txBody>
          <a:bodyPr/>
          <a:lstStyle/>
          <a:p>
            <a:fld id="{BDCDBBEF-AA6C-4BA6-85B2-A17D7F280E38}" type="slidenum">
              <a:rPr lang="en-US" smtClean="0"/>
              <a:t>30</a:t>
            </a:fld>
            <a:endParaRPr lang="en-US" dirty="0"/>
          </a:p>
        </p:txBody>
      </p:sp>
    </p:spTree>
    <p:extLst>
      <p:ext uri="{BB962C8B-B14F-4D97-AF65-F5344CB8AC3E}">
        <p14:creationId xmlns:p14="http://schemas.microsoft.com/office/powerpoint/2010/main" val="4241873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b="1" dirty="0"/>
              <a:t>Reading Directories</a:t>
            </a:r>
            <a:endParaRPr lang="en-US" dirty="0"/>
          </a:p>
        </p:txBody>
      </p:sp>
      <p:sp>
        <p:nvSpPr>
          <p:cNvPr id="3" name="Content Placeholder 2"/>
          <p:cNvSpPr>
            <a:spLocks noGrp="1"/>
          </p:cNvSpPr>
          <p:nvPr>
            <p:ph idx="1"/>
          </p:nvPr>
        </p:nvSpPr>
        <p:spPr/>
        <p:txBody>
          <a:bodyPr/>
          <a:lstStyle/>
          <a:p>
            <a:r>
              <a:rPr lang="en-US" dirty="0"/>
              <a:t>Use </a:t>
            </a:r>
            <a:r>
              <a:rPr lang="en-US" dirty="0" err="1"/>
              <a:t>opendir</a:t>
            </a:r>
            <a:r>
              <a:rPr lang="en-US" dirty="0"/>
              <a:t>() and </a:t>
            </a:r>
            <a:r>
              <a:rPr lang="en-US" dirty="0" err="1"/>
              <a:t>readdir</a:t>
            </a:r>
            <a:r>
              <a:rPr lang="en-US" dirty="0"/>
              <a:t>() to read the contents of a directory</a:t>
            </a:r>
            <a:r>
              <a:rPr lang="en-US" dirty="0" smtClean="0"/>
              <a:t>.</a:t>
            </a:r>
          </a:p>
          <a:p>
            <a:r>
              <a:rPr lang="en-US" dirty="0"/>
              <a:t>&lt;?</a:t>
            </a:r>
            <a:r>
              <a:rPr lang="en-US" dirty="0" err="1"/>
              <a:t>php</a:t>
            </a:r>
            <a:r>
              <a:rPr lang="en-US" dirty="0"/>
              <a:t> $directory = "</a:t>
            </a:r>
            <a:r>
              <a:rPr lang="en-US" dirty="0" err="1"/>
              <a:t>exampleDir</a:t>
            </a:r>
            <a:r>
              <a:rPr lang="en-US" dirty="0"/>
              <a:t>"; if (</a:t>
            </a:r>
            <a:r>
              <a:rPr lang="en-US" dirty="0" err="1"/>
              <a:t>is_dir</a:t>
            </a:r>
            <a:r>
              <a:rPr lang="en-US" dirty="0"/>
              <a:t>($directory)) </a:t>
            </a:r>
            <a:endParaRPr lang="en-US" dirty="0" smtClean="0"/>
          </a:p>
          <a:p>
            <a:pPr marL="0" indent="0">
              <a:buNone/>
            </a:pPr>
            <a:r>
              <a:rPr lang="en-US" dirty="0" smtClean="0"/>
              <a:t>{ </a:t>
            </a:r>
            <a:r>
              <a:rPr lang="en-US" dirty="0"/>
              <a:t>if ($handle = </a:t>
            </a:r>
            <a:r>
              <a:rPr lang="en-US" dirty="0" err="1"/>
              <a:t>opendir</a:t>
            </a:r>
            <a:r>
              <a:rPr lang="en-US" dirty="0"/>
              <a:t>($directory)) { echo "Contents of $directory:\n"; while (($file = </a:t>
            </a:r>
            <a:r>
              <a:rPr lang="en-US" dirty="0" err="1"/>
              <a:t>readdir</a:t>
            </a:r>
            <a:r>
              <a:rPr lang="en-US" dirty="0"/>
              <a:t>($handle)) !== false) </a:t>
            </a:r>
            <a:endParaRPr lang="en-US" dirty="0" smtClean="0"/>
          </a:p>
          <a:p>
            <a:pPr marL="0" indent="0">
              <a:buNone/>
            </a:pPr>
            <a:r>
              <a:rPr lang="en-US" dirty="0" smtClean="0"/>
              <a:t>{ </a:t>
            </a:r>
            <a:r>
              <a:rPr lang="en-US" dirty="0"/>
              <a:t>echo $file . "\n"; // Lists files and directories } </a:t>
            </a:r>
            <a:endParaRPr lang="en-US" dirty="0" smtClean="0"/>
          </a:p>
          <a:p>
            <a:pPr marL="0" indent="0">
              <a:buNone/>
            </a:pPr>
            <a:r>
              <a:rPr lang="en-US" dirty="0" err="1" smtClean="0"/>
              <a:t>closedir</a:t>
            </a:r>
            <a:r>
              <a:rPr lang="en-US" dirty="0"/>
              <a:t>($handle); } } else { echo "Directory does not exist."; } ?&gt;</a:t>
            </a:r>
          </a:p>
        </p:txBody>
      </p:sp>
      <p:sp>
        <p:nvSpPr>
          <p:cNvPr id="4" name="Slide Number Placeholder 3"/>
          <p:cNvSpPr>
            <a:spLocks noGrp="1"/>
          </p:cNvSpPr>
          <p:nvPr>
            <p:ph type="sldNum" sz="quarter" idx="12"/>
          </p:nvPr>
        </p:nvSpPr>
        <p:spPr/>
        <p:txBody>
          <a:bodyPr/>
          <a:lstStyle/>
          <a:p>
            <a:fld id="{BDCDBBEF-AA6C-4BA6-85B2-A17D7F280E38}" type="slidenum">
              <a:rPr lang="en-US" smtClean="0"/>
              <a:t>31</a:t>
            </a:fld>
            <a:endParaRPr lang="en-US"/>
          </a:p>
        </p:txBody>
      </p:sp>
    </p:spTree>
    <p:extLst>
      <p:ext uri="{BB962C8B-B14F-4D97-AF65-F5344CB8AC3E}">
        <p14:creationId xmlns:p14="http://schemas.microsoft.com/office/powerpoint/2010/main" val="331495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Renaming a Directory</a:t>
            </a:r>
          </a:p>
        </p:txBody>
      </p:sp>
      <p:sp>
        <p:nvSpPr>
          <p:cNvPr id="3" name="Content Placeholder 2"/>
          <p:cNvSpPr>
            <a:spLocks noGrp="1"/>
          </p:cNvSpPr>
          <p:nvPr>
            <p:ph idx="1"/>
          </p:nvPr>
        </p:nvSpPr>
        <p:spPr/>
        <p:txBody>
          <a:bodyPr/>
          <a:lstStyle/>
          <a:p>
            <a:r>
              <a:rPr lang="en-US" dirty="0"/>
              <a:t>Use rename() to rename or move a directory</a:t>
            </a:r>
            <a:r>
              <a:rPr lang="en-US" dirty="0" smtClean="0"/>
              <a:t>.</a:t>
            </a:r>
          </a:p>
          <a:p>
            <a:pPr marL="0" indent="0">
              <a:buNone/>
            </a:pPr>
            <a:r>
              <a:rPr lang="en-US" dirty="0"/>
              <a:t>&lt;?</a:t>
            </a:r>
            <a:r>
              <a:rPr lang="en-US" dirty="0" err="1"/>
              <a:t>php</a:t>
            </a:r>
            <a:r>
              <a:rPr lang="en-US" dirty="0"/>
              <a:t> $</a:t>
            </a:r>
            <a:r>
              <a:rPr lang="en-US" dirty="0" err="1"/>
              <a:t>oldName</a:t>
            </a:r>
            <a:r>
              <a:rPr lang="en-US" dirty="0"/>
              <a:t> = "</a:t>
            </a:r>
            <a:r>
              <a:rPr lang="en-US" dirty="0" err="1"/>
              <a:t>exampleDir</a:t>
            </a:r>
            <a:r>
              <a:rPr lang="en-US" dirty="0"/>
              <a:t>"; $</a:t>
            </a:r>
            <a:r>
              <a:rPr lang="en-US" dirty="0" err="1"/>
              <a:t>newName</a:t>
            </a:r>
            <a:r>
              <a:rPr lang="en-US" dirty="0"/>
              <a:t> = "</a:t>
            </a:r>
            <a:r>
              <a:rPr lang="en-US" dirty="0" err="1"/>
              <a:t>renamedDir</a:t>
            </a:r>
            <a:r>
              <a:rPr lang="en-US" dirty="0"/>
              <a:t>"; </a:t>
            </a:r>
            <a:endParaRPr lang="en-US" dirty="0" smtClean="0"/>
          </a:p>
          <a:p>
            <a:pPr marL="0" indent="0">
              <a:buNone/>
            </a:pPr>
            <a:r>
              <a:rPr lang="en-US" dirty="0" smtClean="0"/>
              <a:t>if </a:t>
            </a:r>
            <a:r>
              <a:rPr lang="en-US" dirty="0"/>
              <a:t>(</a:t>
            </a:r>
            <a:r>
              <a:rPr lang="en-US" dirty="0" err="1"/>
              <a:t>is_dir</a:t>
            </a:r>
            <a:r>
              <a:rPr lang="en-US" dirty="0"/>
              <a:t>($</a:t>
            </a:r>
            <a:r>
              <a:rPr lang="en-US" dirty="0" err="1"/>
              <a:t>oldName</a:t>
            </a:r>
            <a:r>
              <a:rPr lang="en-US" dirty="0" smtClean="0"/>
              <a:t>))</a:t>
            </a:r>
          </a:p>
          <a:p>
            <a:pPr marL="0" indent="0">
              <a:buNone/>
            </a:pPr>
            <a:r>
              <a:rPr lang="en-US" dirty="0" smtClean="0"/>
              <a:t> </a:t>
            </a:r>
            <a:r>
              <a:rPr lang="en-US" dirty="0"/>
              <a:t>{ rename($</a:t>
            </a:r>
            <a:r>
              <a:rPr lang="en-US" dirty="0" err="1"/>
              <a:t>oldName</a:t>
            </a:r>
            <a:r>
              <a:rPr lang="en-US" dirty="0"/>
              <a:t>, $</a:t>
            </a:r>
            <a:r>
              <a:rPr lang="en-US" dirty="0" err="1"/>
              <a:t>newName</a:t>
            </a:r>
            <a:r>
              <a:rPr lang="en-US" dirty="0"/>
              <a:t>); </a:t>
            </a:r>
            <a:endParaRPr lang="en-US" dirty="0" smtClean="0"/>
          </a:p>
          <a:p>
            <a:pPr marL="0" indent="0">
              <a:buNone/>
            </a:pPr>
            <a:r>
              <a:rPr lang="en-US" dirty="0" smtClean="0"/>
              <a:t>echo </a:t>
            </a:r>
            <a:r>
              <a:rPr lang="en-US" dirty="0"/>
              <a:t>"Directory renamed successfully!"; } </a:t>
            </a:r>
            <a:endParaRPr lang="en-US" dirty="0" smtClean="0"/>
          </a:p>
          <a:p>
            <a:pPr marL="0" indent="0">
              <a:buNone/>
            </a:pPr>
            <a:r>
              <a:rPr lang="en-US" dirty="0" smtClean="0"/>
              <a:t>else </a:t>
            </a:r>
            <a:r>
              <a:rPr lang="en-US" dirty="0"/>
              <a:t>{ echo "Directory does not exist."; } ?&gt;</a:t>
            </a:r>
          </a:p>
        </p:txBody>
      </p:sp>
      <p:sp>
        <p:nvSpPr>
          <p:cNvPr id="4" name="Slide Number Placeholder 3"/>
          <p:cNvSpPr>
            <a:spLocks noGrp="1"/>
          </p:cNvSpPr>
          <p:nvPr>
            <p:ph type="sldNum" sz="quarter" idx="12"/>
          </p:nvPr>
        </p:nvSpPr>
        <p:spPr/>
        <p:txBody>
          <a:bodyPr/>
          <a:lstStyle/>
          <a:p>
            <a:fld id="{BDCDBBEF-AA6C-4BA6-85B2-A17D7F280E38}" type="slidenum">
              <a:rPr lang="en-US" smtClean="0"/>
              <a:t>32</a:t>
            </a:fld>
            <a:endParaRPr lang="en-US"/>
          </a:p>
        </p:txBody>
      </p:sp>
    </p:spTree>
    <p:extLst>
      <p:ext uri="{BB962C8B-B14F-4D97-AF65-F5344CB8AC3E}">
        <p14:creationId xmlns:p14="http://schemas.microsoft.com/office/powerpoint/2010/main" val="4221444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Directory</a:t>
            </a:r>
          </a:p>
        </p:txBody>
      </p:sp>
      <p:sp>
        <p:nvSpPr>
          <p:cNvPr id="3" name="Content Placeholder 2"/>
          <p:cNvSpPr>
            <a:spLocks noGrp="1"/>
          </p:cNvSpPr>
          <p:nvPr>
            <p:ph idx="1"/>
          </p:nvPr>
        </p:nvSpPr>
        <p:spPr/>
        <p:txBody>
          <a:bodyPr/>
          <a:lstStyle/>
          <a:p>
            <a:r>
              <a:rPr lang="en-US" dirty="0"/>
              <a:t>Use </a:t>
            </a:r>
            <a:r>
              <a:rPr lang="en-US" dirty="0" err="1"/>
              <a:t>rmdir</a:t>
            </a:r>
            <a:r>
              <a:rPr lang="en-US" dirty="0"/>
              <a:t>() to delete an empty directory. For non-empty directories, use a custom function</a:t>
            </a:r>
            <a:r>
              <a:rPr lang="en-US" dirty="0" smtClean="0"/>
              <a:t>.</a:t>
            </a:r>
          </a:p>
          <a:p>
            <a:pPr marL="0" indent="0">
              <a:buNone/>
            </a:pPr>
            <a:r>
              <a:rPr lang="en-US" dirty="0"/>
              <a:t>&lt;?</a:t>
            </a:r>
            <a:r>
              <a:rPr lang="en-US" dirty="0" err="1"/>
              <a:t>php</a:t>
            </a:r>
            <a:r>
              <a:rPr lang="en-US" dirty="0"/>
              <a:t> $directory = "</a:t>
            </a:r>
            <a:r>
              <a:rPr lang="en-US" dirty="0" err="1"/>
              <a:t>renamedDir</a:t>
            </a:r>
            <a:r>
              <a:rPr lang="en-US" dirty="0"/>
              <a:t>"; </a:t>
            </a:r>
            <a:endParaRPr lang="en-US" dirty="0" smtClean="0"/>
          </a:p>
          <a:p>
            <a:pPr marL="0" indent="0">
              <a:buNone/>
            </a:pPr>
            <a:r>
              <a:rPr lang="en-US" dirty="0" smtClean="0"/>
              <a:t>if </a:t>
            </a:r>
            <a:r>
              <a:rPr lang="en-US" dirty="0"/>
              <a:t>(</a:t>
            </a:r>
            <a:r>
              <a:rPr lang="en-US" dirty="0" err="1"/>
              <a:t>is_dir</a:t>
            </a:r>
            <a:r>
              <a:rPr lang="en-US" dirty="0"/>
              <a:t>($directory)) { </a:t>
            </a:r>
            <a:r>
              <a:rPr lang="en-US" dirty="0" err="1"/>
              <a:t>rmdir</a:t>
            </a:r>
            <a:r>
              <a:rPr lang="en-US" dirty="0"/>
              <a:t>($directory); </a:t>
            </a:r>
            <a:endParaRPr lang="en-US" dirty="0" smtClean="0"/>
          </a:p>
          <a:p>
            <a:pPr marL="0" indent="0">
              <a:buNone/>
            </a:pPr>
            <a:r>
              <a:rPr lang="en-US" dirty="0" smtClean="0"/>
              <a:t>echo </a:t>
            </a:r>
            <a:r>
              <a:rPr lang="en-US" dirty="0"/>
              <a:t>"Directory deleted successfully!"; </a:t>
            </a:r>
            <a:r>
              <a:rPr lang="en-US" dirty="0" smtClean="0"/>
              <a:t>}</a:t>
            </a:r>
          </a:p>
          <a:p>
            <a:pPr marL="0" indent="0">
              <a:buNone/>
            </a:pPr>
            <a:r>
              <a:rPr lang="en-US" dirty="0" smtClean="0"/>
              <a:t> </a:t>
            </a:r>
            <a:r>
              <a:rPr lang="en-US" dirty="0"/>
              <a:t>else { echo "Directory does not exist."; } ?&gt;</a:t>
            </a:r>
          </a:p>
        </p:txBody>
      </p:sp>
      <p:sp>
        <p:nvSpPr>
          <p:cNvPr id="4" name="Slide Number Placeholder 3"/>
          <p:cNvSpPr>
            <a:spLocks noGrp="1"/>
          </p:cNvSpPr>
          <p:nvPr>
            <p:ph type="sldNum" sz="quarter" idx="12"/>
          </p:nvPr>
        </p:nvSpPr>
        <p:spPr/>
        <p:txBody>
          <a:bodyPr/>
          <a:lstStyle/>
          <a:p>
            <a:fld id="{BDCDBBEF-AA6C-4BA6-85B2-A17D7F280E38}" type="slidenum">
              <a:rPr lang="en-US" smtClean="0"/>
              <a:t>33</a:t>
            </a:fld>
            <a:endParaRPr lang="en-US"/>
          </a:p>
        </p:txBody>
      </p:sp>
    </p:spTree>
    <p:extLst>
      <p:ext uri="{BB962C8B-B14F-4D97-AF65-F5344CB8AC3E}">
        <p14:creationId xmlns:p14="http://schemas.microsoft.com/office/powerpoint/2010/main" val="586262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uilding </a:t>
            </a:r>
            <a:r>
              <a:rPr lang="en-US" dirty="0"/>
              <a:t>a text editor</a:t>
            </a:r>
          </a:p>
        </p:txBody>
      </p:sp>
      <p:sp>
        <p:nvSpPr>
          <p:cNvPr id="3" name="Content Placeholder 2"/>
          <p:cNvSpPr>
            <a:spLocks noGrp="1"/>
          </p:cNvSpPr>
          <p:nvPr>
            <p:ph idx="1"/>
          </p:nvPr>
        </p:nvSpPr>
        <p:spPr/>
        <p:txBody>
          <a:bodyPr/>
          <a:lstStyle/>
          <a:p>
            <a:r>
              <a:rPr lang="en-US" dirty="0"/>
              <a:t>Step 1: Search </a:t>
            </a:r>
            <a:r>
              <a:rPr lang="en-US" dirty="0" err="1"/>
              <a:t>ckeditor</a:t>
            </a:r>
            <a:r>
              <a:rPr lang="en-US" dirty="0"/>
              <a:t> 4 Download in your </a:t>
            </a:r>
            <a:r>
              <a:rPr lang="en-US" dirty="0" smtClean="0"/>
              <a:t>Google</a:t>
            </a:r>
          </a:p>
          <a:p>
            <a:r>
              <a:rPr lang="en-US" dirty="0"/>
              <a:t>Step 2: Click Download Button</a:t>
            </a:r>
          </a:p>
          <a:p>
            <a:r>
              <a:rPr lang="en-US" dirty="0"/>
              <a:t>Step 3: Download zip file and extract zip </a:t>
            </a:r>
            <a:r>
              <a:rPr lang="en-US" dirty="0" smtClean="0"/>
              <a:t>file</a:t>
            </a:r>
          </a:p>
          <a:p>
            <a:r>
              <a:rPr lang="en-US" dirty="0" smtClean="0"/>
              <a:t>Step </a:t>
            </a:r>
            <a:r>
              <a:rPr lang="en-US" dirty="0"/>
              <a:t>4: Create index.html File.</a:t>
            </a:r>
          </a:p>
          <a:p>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t>34</a:t>
            </a:fld>
            <a:endParaRPr lang="en-US"/>
          </a:p>
        </p:txBody>
      </p:sp>
    </p:spTree>
    <p:extLst>
      <p:ext uri="{BB962C8B-B14F-4D97-AF65-F5344CB8AC3E}">
        <p14:creationId xmlns:p14="http://schemas.microsoft.com/office/powerpoint/2010/main" val="29617623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Simple Text Editor</a:t>
            </a:r>
            <a:endParaRPr lang="en-US" dirty="0"/>
          </a:p>
        </p:txBody>
      </p:sp>
      <p:sp>
        <p:nvSpPr>
          <p:cNvPr id="3" name="Content Placeholder 2"/>
          <p:cNvSpPr>
            <a:spLocks noGrp="1"/>
          </p:cNvSpPr>
          <p:nvPr>
            <p:ph idx="1"/>
          </p:nvPr>
        </p:nvSpPr>
        <p:spPr>
          <a:xfrm>
            <a:off x="666261" y="1395778"/>
            <a:ext cx="10515600" cy="5153514"/>
          </a:xfrm>
        </p:spPr>
        <p:txBody>
          <a:bodyPr>
            <a:noAutofit/>
          </a:bodyPr>
          <a:lstStyle/>
          <a:p>
            <a:pPr lvl="0"/>
            <a:r>
              <a:rPr lang="en-US" sz="1600" dirty="0">
                <a:latin typeface="Times New Roman" panose="02020603050405020304" pitchFamily="18" charset="0"/>
                <a:cs typeface="Times New Roman" panose="02020603050405020304" pitchFamily="18" charset="0"/>
              </a:rPr>
              <a:t>&lt;!DOCTYPE html&gt;</a:t>
            </a:r>
          </a:p>
          <a:p>
            <a:pPr lvl="0"/>
            <a:r>
              <a:rPr lang="en-US" sz="1600" dirty="0">
                <a:latin typeface="Times New Roman" panose="02020603050405020304" pitchFamily="18" charset="0"/>
                <a:cs typeface="Times New Roman" panose="02020603050405020304" pitchFamily="18" charset="0"/>
              </a:rPr>
              <a:t>&lt;html&gt;</a:t>
            </a:r>
          </a:p>
          <a:p>
            <a:pPr lvl="0"/>
            <a:r>
              <a:rPr lang="en-US" sz="1600" dirty="0">
                <a:latin typeface="Times New Roman" panose="02020603050405020304" pitchFamily="18" charset="0"/>
                <a:cs typeface="Times New Roman" panose="02020603050405020304" pitchFamily="18" charset="0"/>
              </a:rPr>
              <a:t>&lt;head&gt;</a:t>
            </a:r>
          </a:p>
          <a:p>
            <a:pPr lvl="0"/>
            <a:r>
              <a:rPr lang="en-US" sz="1600" dirty="0">
                <a:latin typeface="Times New Roman" panose="02020603050405020304" pitchFamily="18" charset="0"/>
                <a:cs typeface="Times New Roman" panose="02020603050405020304" pitchFamily="18" charset="0"/>
              </a:rPr>
              <a:t>	&lt;meta charset="utf-8"&gt;</a:t>
            </a:r>
          </a:p>
          <a:p>
            <a:pPr lvl="0"/>
            <a:r>
              <a:rPr lang="en-US" sz="1600" dirty="0">
                <a:latin typeface="Times New Roman" panose="02020603050405020304" pitchFamily="18" charset="0"/>
                <a:cs typeface="Times New Roman" panose="02020603050405020304" pitchFamily="18" charset="0"/>
              </a:rPr>
              <a:t>	&lt;meta name="viewport" content="width=device-width, initial-scale=1"&gt;</a:t>
            </a:r>
          </a:p>
          <a:p>
            <a:pPr lvl="0"/>
            <a:r>
              <a:rPr lang="en-US" sz="1600" dirty="0">
                <a:latin typeface="Times New Roman" panose="02020603050405020304" pitchFamily="18" charset="0"/>
                <a:cs typeface="Times New Roman" panose="02020603050405020304" pitchFamily="18" charset="0"/>
              </a:rPr>
              <a:t>	&lt;title&gt;Simple Text Editor&lt;/title&gt;</a:t>
            </a:r>
          </a:p>
          <a:p>
            <a:pPr lvl="0"/>
            <a:r>
              <a:rPr lang="en-US" sz="1600" dirty="0">
                <a:latin typeface="Times New Roman" panose="02020603050405020304" pitchFamily="18" charset="0"/>
                <a:cs typeface="Times New Roman" panose="02020603050405020304" pitchFamily="18" charset="0"/>
              </a:rPr>
              <a:t>	&lt;script </a:t>
            </a:r>
            <a:r>
              <a:rPr lang="en-US" sz="1600" dirty="0" err="1">
                <a:latin typeface="Times New Roman" panose="02020603050405020304" pitchFamily="18" charset="0"/>
                <a:cs typeface="Times New Roman" panose="02020603050405020304" pitchFamily="18" charset="0"/>
              </a:rPr>
              <a:t>src</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ckeditor</a:t>
            </a:r>
            <a:r>
              <a:rPr lang="en-US" sz="1600" dirty="0">
                <a:latin typeface="Times New Roman" panose="02020603050405020304" pitchFamily="18" charset="0"/>
                <a:cs typeface="Times New Roman" panose="02020603050405020304" pitchFamily="18" charset="0"/>
              </a:rPr>
              <a:t>/ckeditor.js"&gt;&lt;/script&gt;</a:t>
            </a:r>
          </a:p>
          <a:p>
            <a:pPr lvl="0"/>
            <a:r>
              <a:rPr lang="en-US" sz="1600" dirty="0">
                <a:latin typeface="Times New Roman" panose="02020603050405020304" pitchFamily="18" charset="0"/>
                <a:cs typeface="Times New Roman" panose="02020603050405020304" pitchFamily="18" charset="0"/>
              </a:rPr>
              <a:t>&lt;/head&gt;</a:t>
            </a:r>
          </a:p>
          <a:p>
            <a:pPr lvl="0"/>
            <a:r>
              <a:rPr lang="en-US" sz="1600" dirty="0">
                <a:latin typeface="Times New Roman" panose="02020603050405020304" pitchFamily="18" charset="0"/>
                <a:cs typeface="Times New Roman" panose="02020603050405020304" pitchFamily="18" charset="0"/>
              </a:rPr>
              <a:t>&lt;body&gt;</a:t>
            </a:r>
          </a:p>
          <a:p>
            <a:pPr lvl="0"/>
            <a:r>
              <a:rPr lang="en-US" sz="1600" dirty="0">
                <a:latin typeface="Times New Roman" panose="02020603050405020304" pitchFamily="18" charset="0"/>
                <a:cs typeface="Times New Roman" panose="02020603050405020304" pitchFamily="18" charset="0"/>
              </a:rPr>
              <a:t>&lt;h1&gt;How to Create Simple Text Editor on Your Website&lt;/h1&gt;</a:t>
            </a:r>
          </a:p>
          <a:p>
            <a:pPr lvl="0"/>
            <a:r>
              <a:rPr lang="en-US" sz="1600" dirty="0">
                <a:latin typeface="Times New Roman" panose="02020603050405020304" pitchFamily="18" charset="0"/>
                <a:cs typeface="Times New Roman" panose="02020603050405020304" pitchFamily="18" charset="0"/>
              </a:rPr>
              <a:t>&lt;</a:t>
            </a:r>
            <a:r>
              <a:rPr lang="en-US" sz="1600" dirty="0" err="1">
                <a:latin typeface="Times New Roman" panose="02020603050405020304" pitchFamily="18" charset="0"/>
                <a:cs typeface="Times New Roman" panose="02020603050405020304" pitchFamily="18" charset="0"/>
              </a:rPr>
              <a:t>textarea</a:t>
            </a:r>
            <a:r>
              <a:rPr lang="en-US" sz="1600" dirty="0">
                <a:latin typeface="Times New Roman" panose="02020603050405020304" pitchFamily="18" charset="0"/>
                <a:cs typeface="Times New Roman" panose="02020603050405020304" pitchFamily="18" charset="0"/>
              </a:rPr>
              <a:t> id="</a:t>
            </a:r>
            <a:r>
              <a:rPr lang="en-US" sz="1600" dirty="0" err="1">
                <a:latin typeface="Times New Roman" panose="02020603050405020304" pitchFamily="18" charset="0"/>
                <a:cs typeface="Times New Roman" panose="02020603050405020304" pitchFamily="18" charset="0"/>
              </a:rPr>
              <a:t>ckeditor</a:t>
            </a:r>
            <a:r>
              <a:rPr lang="en-US" sz="1600" dirty="0">
                <a:latin typeface="Times New Roman" panose="02020603050405020304" pitchFamily="18" charset="0"/>
                <a:cs typeface="Times New Roman" panose="02020603050405020304" pitchFamily="18" charset="0"/>
              </a:rPr>
              <a:t>" name="</a:t>
            </a:r>
            <a:r>
              <a:rPr lang="en-US" sz="1600" dirty="0" err="1">
                <a:latin typeface="Times New Roman" panose="02020603050405020304" pitchFamily="18" charset="0"/>
                <a:cs typeface="Times New Roman" panose="02020603050405020304" pitchFamily="18" charset="0"/>
              </a:rPr>
              <a:t>ckeditor</a:t>
            </a:r>
            <a:r>
              <a:rPr lang="en-US" sz="1600" dirty="0" smtClean="0">
                <a:latin typeface="Times New Roman" panose="02020603050405020304" pitchFamily="18" charset="0"/>
                <a:cs typeface="Times New Roman" panose="02020603050405020304" pitchFamily="18" charset="0"/>
              </a:rPr>
              <a:t>"&gt;&lt;/</a:t>
            </a:r>
            <a:r>
              <a:rPr lang="en-US" sz="1600" dirty="0" err="1">
                <a:latin typeface="Times New Roman" panose="02020603050405020304" pitchFamily="18" charset="0"/>
                <a:cs typeface="Times New Roman" panose="02020603050405020304" pitchFamily="18" charset="0"/>
              </a:rPr>
              <a:t>textarea</a:t>
            </a:r>
            <a:r>
              <a:rPr lang="en-US" sz="1600" dirty="0">
                <a:latin typeface="Times New Roman" panose="02020603050405020304" pitchFamily="18" charset="0"/>
                <a:cs typeface="Times New Roman" panose="02020603050405020304" pitchFamily="18" charset="0"/>
              </a:rPr>
              <a:t>&gt;</a:t>
            </a:r>
          </a:p>
          <a:p>
            <a:pPr lvl="0"/>
            <a:r>
              <a:rPr lang="en-US" sz="1600" dirty="0">
                <a:latin typeface="Times New Roman" panose="02020603050405020304" pitchFamily="18" charset="0"/>
                <a:cs typeface="Times New Roman" panose="02020603050405020304" pitchFamily="18" charset="0"/>
              </a:rPr>
              <a:t>&lt;script&gt;</a:t>
            </a:r>
          </a:p>
          <a:p>
            <a:pPr lvl="0"/>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CKEDITOR.replace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ckeditor</a:t>
            </a:r>
            <a:r>
              <a:rPr lang="en-US" sz="1600" dirty="0">
                <a:latin typeface="Times New Roman" panose="02020603050405020304" pitchFamily="18" charset="0"/>
                <a:cs typeface="Times New Roman" panose="02020603050405020304" pitchFamily="18" charset="0"/>
              </a:rPr>
              <a:t>');</a:t>
            </a:r>
          </a:p>
          <a:p>
            <a:pPr lvl="0"/>
            <a:r>
              <a:rPr lang="en-US" sz="1600" dirty="0">
                <a:latin typeface="Times New Roman" panose="02020603050405020304" pitchFamily="18" charset="0"/>
                <a:cs typeface="Times New Roman" panose="02020603050405020304" pitchFamily="18" charset="0"/>
              </a:rPr>
              <a:t>&lt;/script</a:t>
            </a:r>
            <a:r>
              <a:rPr lang="en-US" sz="1600" dirty="0" smtClean="0">
                <a:latin typeface="Times New Roman" panose="02020603050405020304" pitchFamily="18" charset="0"/>
                <a:cs typeface="Times New Roman" panose="02020603050405020304" pitchFamily="18" charset="0"/>
              </a:rPr>
              <a:t>&gt;&lt;/</a:t>
            </a:r>
            <a:r>
              <a:rPr lang="en-US" sz="1600" dirty="0">
                <a:latin typeface="Times New Roman" panose="02020603050405020304" pitchFamily="18" charset="0"/>
                <a:cs typeface="Times New Roman" panose="02020603050405020304" pitchFamily="18" charset="0"/>
              </a:rPr>
              <a:t>body</a:t>
            </a:r>
            <a:r>
              <a:rPr lang="en-US" sz="1600" dirty="0" smtClean="0">
                <a:latin typeface="Times New Roman" panose="02020603050405020304" pitchFamily="18" charset="0"/>
                <a:cs typeface="Times New Roman" panose="02020603050405020304" pitchFamily="18" charset="0"/>
              </a:rPr>
              <a:t>&gt;&lt;/</a:t>
            </a:r>
            <a:r>
              <a:rPr lang="en-US" sz="1600" dirty="0">
                <a:latin typeface="Times New Roman" panose="02020603050405020304" pitchFamily="18" charset="0"/>
                <a:cs typeface="Times New Roman" panose="02020603050405020304" pitchFamily="18" charset="0"/>
              </a:rPr>
              <a:t>html&gt;</a:t>
            </a:r>
          </a:p>
        </p:txBody>
      </p:sp>
      <p:sp>
        <p:nvSpPr>
          <p:cNvPr id="4" name="Slide Number Placeholder 3"/>
          <p:cNvSpPr>
            <a:spLocks noGrp="1"/>
          </p:cNvSpPr>
          <p:nvPr>
            <p:ph type="sldNum" sz="quarter" idx="12"/>
          </p:nvPr>
        </p:nvSpPr>
        <p:spPr/>
        <p:txBody>
          <a:bodyPr/>
          <a:lstStyle/>
          <a:p>
            <a:fld id="{BDCDBBEF-AA6C-4BA6-85B2-A17D7F280E38}" type="slidenum">
              <a:rPr lang="en-US" smtClean="0"/>
              <a:t>35</a:t>
            </a:fld>
            <a:endParaRPr lang="en-US"/>
          </a:p>
        </p:txBody>
      </p:sp>
    </p:spTree>
    <p:extLst>
      <p:ext uri="{BB962C8B-B14F-4D97-AF65-F5344CB8AC3E}">
        <p14:creationId xmlns:p14="http://schemas.microsoft.com/office/powerpoint/2010/main" val="753381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US" b="1" dirty="0" smtClean="0"/>
              <a:t>Topic to be Covered</a:t>
            </a:r>
            <a:endParaRPr lang="en-IN" b="1" dirty="0"/>
          </a:p>
        </p:txBody>
      </p:sp>
      <p:sp>
        <p:nvSpPr>
          <p:cNvPr id="3" name="Content Placeholder 2"/>
          <p:cNvSpPr>
            <a:spLocks noGrp="1"/>
          </p:cNvSpPr>
          <p:nvPr>
            <p:ph idx="1"/>
          </p:nvPr>
        </p:nvSpPr>
        <p:spPr>
          <a:xfrm>
            <a:off x="838200" y="1355363"/>
            <a:ext cx="8336622" cy="4757761"/>
          </a:xfrm>
          <a:ln>
            <a:solidFill>
              <a:schemeClr val="tx1"/>
            </a:solidFill>
          </a:ln>
        </p:spPr>
        <p:txBody>
          <a:bodyPr>
            <a:normAutofit/>
          </a:bodyPr>
          <a:lstStyle/>
          <a:p>
            <a:r>
              <a:rPr lang="en-US" dirty="0" smtClean="0"/>
              <a:t>File Uploading &amp; Downloading</a:t>
            </a:r>
            <a:endParaRPr lang="en-GB" altLang="en-US" sz="2400" b="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36</a:t>
            </a:fld>
            <a:endParaRPr lang="en-US"/>
          </a:p>
        </p:txBody>
      </p:sp>
    </p:spTree>
    <p:extLst>
      <p:ext uri="{BB962C8B-B14F-4D97-AF65-F5344CB8AC3E}">
        <p14:creationId xmlns:p14="http://schemas.microsoft.com/office/powerpoint/2010/main" val="24136359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File Upload</a:t>
            </a:r>
          </a:p>
        </p:txBody>
      </p:sp>
      <p:sp>
        <p:nvSpPr>
          <p:cNvPr id="3" name="Content Placeholder 2"/>
          <p:cNvSpPr>
            <a:spLocks noGrp="1"/>
          </p:cNvSpPr>
          <p:nvPr>
            <p:ph idx="1"/>
          </p:nvPr>
        </p:nvSpPr>
        <p:spPr>
          <a:xfrm>
            <a:off x="838200" y="1477108"/>
            <a:ext cx="10515600" cy="4699855"/>
          </a:xfrm>
        </p:spPr>
        <p:txBody>
          <a:bodyPr>
            <a:normAutofit fontScale="85000" lnSpcReduction="10000"/>
          </a:bodyPr>
          <a:lstStyle/>
          <a:p>
            <a:r>
              <a:rPr lang="en-US" dirty="0" smtClean="0"/>
              <a:t>PHP </a:t>
            </a:r>
            <a:r>
              <a:rPr lang="en-US" dirty="0"/>
              <a:t>allows you to upload single and multiple files through few lines of code only.</a:t>
            </a:r>
          </a:p>
          <a:p>
            <a:r>
              <a:rPr lang="en-US" dirty="0"/>
              <a:t>PHP file upload features allows you to upload binary and text files both. </a:t>
            </a:r>
            <a:endParaRPr lang="en-US" dirty="0" smtClean="0"/>
          </a:p>
          <a:p>
            <a:r>
              <a:rPr lang="en-US" dirty="0"/>
              <a:t>PHP $_FILES</a:t>
            </a:r>
          </a:p>
          <a:p>
            <a:r>
              <a:rPr lang="en-US" dirty="0"/>
              <a:t>The PHP global $_FILES contains all the information of file. By the help of $_FILES global, we can get file name, file type, file size, temp file name and errors associated with file.</a:t>
            </a:r>
          </a:p>
          <a:p>
            <a:r>
              <a:rPr lang="en-US" dirty="0"/>
              <a:t>$_FILES['filename']['name</a:t>
            </a:r>
            <a:r>
              <a:rPr lang="en-US" dirty="0" smtClean="0"/>
              <a:t>']-returns </a:t>
            </a:r>
            <a:r>
              <a:rPr lang="en-US" dirty="0"/>
              <a:t>file name.</a:t>
            </a:r>
          </a:p>
          <a:p>
            <a:r>
              <a:rPr lang="en-US" dirty="0"/>
              <a:t>$_FILES['filename']['type</a:t>
            </a:r>
            <a:r>
              <a:rPr lang="en-US" dirty="0" smtClean="0"/>
              <a:t>']-returns </a:t>
            </a:r>
            <a:r>
              <a:rPr lang="en-US" dirty="0"/>
              <a:t>MIME type of the file.</a:t>
            </a:r>
          </a:p>
          <a:p>
            <a:r>
              <a:rPr lang="en-US" dirty="0"/>
              <a:t>$_FILES['filename']['size</a:t>
            </a:r>
            <a:r>
              <a:rPr lang="en-US" dirty="0" smtClean="0"/>
              <a:t>']-returns </a:t>
            </a:r>
            <a:r>
              <a:rPr lang="en-US" dirty="0"/>
              <a:t>size of the file (in bytes).</a:t>
            </a:r>
          </a:p>
          <a:p>
            <a:r>
              <a:rPr lang="en-US" dirty="0"/>
              <a:t>$_FILES['filename']['</a:t>
            </a:r>
            <a:r>
              <a:rPr lang="en-US" dirty="0" err="1"/>
              <a:t>tmp_name</a:t>
            </a:r>
            <a:r>
              <a:rPr lang="en-US" dirty="0" smtClean="0"/>
              <a:t>']-returns </a:t>
            </a:r>
            <a:r>
              <a:rPr lang="en-US" dirty="0"/>
              <a:t>temporary file name of the file which was stored on the server</a:t>
            </a:r>
            <a:r>
              <a:rPr lang="en-US" dirty="0" smtClean="0"/>
              <a:t>.</a:t>
            </a:r>
          </a:p>
          <a:p>
            <a:r>
              <a:rPr lang="en-US" dirty="0"/>
              <a:t>$_FILES['filename']['error</a:t>
            </a:r>
            <a:r>
              <a:rPr lang="en-US" dirty="0" smtClean="0"/>
              <a:t>']-returns </a:t>
            </a:r>
            <a:r>
              <a:rPr lang="en-US" dirty="0"/>
              <a:t>error code associated with this file.</a:t>
            </a:r>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37</a:t>
            </a:fld>
            <a:endParaRPr lang="en-US"/>
          </a:p>
        </p:txBody>
      </p:sp>
    </p:spTree>
    <p:extLst>
      <p:ext uri="{BB962C8B-B14F-4D97-AF65-F5344CB8AC3E}">
        <p14:creationId xmlns:p14="http://schemas.microsoft.com/office/powerpoint/2010/main" val="2106700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File Upload Example</a:t>
            </a:r>
          </a:p>
        </p:txBody>
      </p:sp>
      <p:sp>
        <p:nvSpPr>
          <p:cNvPr id="3" name="Content Placeholder 2"/>
          <p:cNvSpPr>
            <a:spLocks noGrp="1"/>
          </p:cNvSpPr>
          <p:nvPr>
            <p:ph idx="1"/>
          </p:nvPr>
        </p:nvSpPr>
        <p:spPr/>
        <p:txBody>
          <a:bodyPr/>
          <a:lstStyle/>
          <a:p>
            <a:r>
              <a:rPr lang="en-US" dirty="0"/>
              <a:t>File: uploadform.html</a:t>
            </a:r>
          </a:p>
          <a:p>
            <a:r>
              <a:rPr lang="en-US" dirty="0"/>
              <a:t>&lt;form action="</a:t>
            </a:r>
            <a:r>
              <a:rPr lang="en-US" dirty="0" err="1"/>
              <a:t>uploader.php</a:t>
            </a:r>
            <a:r>
              <a:rPr lang="en-US" dirty="0"/>
              <a:t>" method="post" </a:t>
            </a:r>
            <a:r>
              <a:rPr lang="en-US" dirty="0" err="1"/>
              <a:t>enctype</a:t>
            </a:r>
            <a:r>
              <a:rPr lang="en-US" dirty="0"/>
              <a:t>="multipart/form-data"&gt;  </a:t>
            </a:r>
          </a:p>
          <a:p>
            <a:r>
              <a:rPr lang="en-US" dirty="0"/>
              <a:t>    Select File:  </a:t>
            </a:r>
          </a:p>
          <a:p>
            <a:r>
              <a:rPr lang="en-US" dirty="0"/>
              <a:t>    &lt;input type="file" name="</a:t>
            </a:r>
            <a:r>
              <a:rPr lang="en-US" dirty="0" err="1"/>
              <a:t>fileToUpload</a:t>
            </a:r>
            <a:r>
              <a:rPr lang="en-US" dirty="0"/>
              <a:t>"/&gt;  </a:t>
            </a:r>
          </a:p>
          <a:p>
            <a:r>
              <a:rPr lang="en-US" dirty="0"/>
              <a:t>    &lt;input type="submit" value="Upload Image" name="submit"/&gt;  </a:t>
            </a:r>
          </a:p>
          <a:p>
            <a:r>
              <a:rPr lang="en-US" dirty="0"/>
              <a:t>&lt;/form&gt; </a:t>
            </a:r>
          </a:p>
        </p:txBody>
      </p:sp>
      <p:sp>
        <p:nvSpPr>
          <p:cNvPr id="4" name="Slide Number Placeholder 3"/>
          <p:cNvSpPr>
            <a:spLocks noGrp="1"/>
          </p:cNvSpPr>
          <p:nvPr>
            <p:ph type="sldNum" sz="quarter" idx="12"/>
          </p:nvPr>
        </p:nvSpPr>
        <p:spPr/>
        <p:txBody>
          <a:bodyPr/>
          <a:lstStyle/>
          <a:p>
            <a:fld id="{BDCDBBEF-AA6C-4BA6-85B2-A17D7F280E38}" type="slidenum">
              <a:rPr lang="en-US" smtClean="0"/>
              <a:t>38</a:t>
            </a:fld>
            <a:endParaRPr lang="en-US"/>
          </a:p>
        </p:txBody>
      </p:sp>
    </p:spTree>
    <p:extLst>
      <p:ext uri="{BB962C8B-B14F-4D97-AF65-F5344CB8AC3E}">
        <p14:creationId xmlns:p14="http://schemas.microsoft.com/office/powerpoint/2010/main" val="2807421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a:t>File: </a:t>
            </a:r>
            <a:r>
              <a:rPr lang="en-US" dirty="0" err="1"/>
              <a:t>uploader.php</a:t>
            </a:r>
            <a:endParaRPr lang="en-US" dirty="0"/>
          </a:p>
          <a:p>
            <a:r>
              <a:rPr lang="en-US" dirty="0"/>
              <a:t>&lt;?</a:t>
            </a:r>
            <a:r>
              <a:rPr lang="en-US" dirty="0" err="1"/>
              <a:t>php</a:t>
            </a:r>
            <a:r>
              <a:rPr lang="en-US" dirty="0"/>
              <a:t>  </a:t>
            </a:r>
          </a:p>
          <a:p>
            <a:r>
              <a:rPr lang="en-US" dirty="0"/>
              <a:t>$</a:t>
            </a:r>
            <a:r>
              <a:rPr lang="en-US" dirty="0" err="1"/>
              <a:t>target_path</a:t>
            </a:r>
            <a:r>
              <a:rPr lang="en-US" dirty="0"/>
              <a:t> = "e:/";  </a:t>
            </a:r>
          </a:p>
          <a:p>
            <a:r>
              <a:rPr lang="en-US" dirty="0"/>
              <a:t>$</a:t>
            </a:r>
            <a:r>
              <a:rPr lang="en-US" dirty="0" err="1"/>
              <a:t>target_path</a:t>
            </a:r>
            <a:r>
              <a:rPr lang="en-US" dirty="0"/>
              <a:t> = $</a:t>
            </a:r>
            <a:r>
              <a:rPr lang="en-US" dirty="0" err="1"/>
              <a:t>target_path.basename</a:t>
            </a:r>
            <a:r>
              <a:rPr lang="en-US" dirty="0"/>
              <a:t>( $_FILES['</a:t>
            </a:r>
            <a:r>
              <a:rPr lang="en-US" dirty="0" err="1"/>
              <a:t>fileToUpload</a:t>
            </a:r>
            <a:r>
              <a:rPr lang="en-US" dirty="0"/>
              <a:t>']['name']);   </a:t>
            </a:r>
          </a:p>
          <a:p>
            <a:r>
              <a:rPr lang="en-US" dirty="0"/>
              <a:t>  </a:t>
            </a:r>
          </a:p>
          <a:p>
            <a:r>
              <a:rPr lang="en-US" dirty="0"/>
              <a:t>if(</a:t>
            </a:r>
            <a:r>
              <a:rPr lang="en-US" dirty="0" err="1"/>
              <a:t>move_uploaded_file</a:t>
            </a:r>
            <a:r>
              <a:rPr lang="en-US" dirty="0"/>
              <a:t>($_FILES['</a:t>
            </a:r>
            <a:r>
              <a:rPr lang="en-US" dirty="0" err="1"/>
              <a:t>fileToUpload</a:t>
            </a:r>
            <a:r>
              <a:rPr lang="en-US" dirty="0"/>
              <a:t>']['</a:t>
            </a:r>
            <a:r>
              <a:rPr lang="en-US" dirty="0" err="1"/>
              <a:t>tmp_name</a:t>
            </a:r>
            <a:r>
              <a:rPr lang="en-US" dirty="0"/>
              <a:t>'], $</a:t>
            </a:r>
            <a:r>
              <a:rPr lang="en-US" dirty="0" err="1"/>
              <a:t>target_path</a:t>
            </a:r>
            <a:r>
              <a:rPr lang="en-US" dirty="0"/>
              <a:t>)) {  </a:t>
            </a:r>
          </a:p>
          <a:p>
            <a:r>
              <a:rPr lang="en-US" dirty="0"/>
              <a:t>    echo "File uploaded successfully!";  </a:t>
            </a:r>
          </a:p>
          <a:p>
            <a:r>
              <a:rPr lang="en-US" dirty="0"/>
              <a:t>} else{  </a:t>
            </a:r>
          </a:p>
          <a:p>
            <a:r>
              <a:rPr lang="en-US" dirty="0"/>
              <a:t>    echo "Sorry, file not uploaded, please try again!";  </a:t>
            </a:r>
          </a:p>
          <a:p>
            <a:r>
              <a:rPr lang="en-US" dirty="0"/>
              <a:t>}  </a:t>
            </a:r>
          </a:p>
          <a:p>
            <a:r>
              <a:rPr lang="en-US" dirty="0"/>
              <a:t>?&gt;  </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39</a:t>
            </a:fld>
            <a:endParaRPr lang="en-US"/>
          </a:p>
        </p:txBody>
      </p:sp>
    </p:spTree>
    <p:extLst>
      <p:ext uri="{BB962C8B-B14F-4D97-AF65-F5344CB8AC3E}">
        <p14:creationId xmlns:p14="http://schemas.microsoft.com/office/powerpoint/2010/main" val="2852347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616" y="0"/>
            <a:ext cx="8332694" cy="989748"/>
          </a:xfrm>
        </p:spPr>
        <p:txBody>
          <a:bodyPr>
            <a:normAutofit fontScale="90000"/>
          </a:bodyPr>
          <a:lstStyle/>
          <a:p>
            <a:r>
              <a:rPr lang="en-US" b="1" dirty="0"/>
              <a:t>PHP: Creating classes and Instantiation</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4</a:t>
            </a:fld>
            <a:endParaRPr lang="en-US"/>
          </a:p>
        </p:txBody>
      </p:sp>
      <p:sp>
        <p:nvSpPr>
          <p:cNvPr id="5" name="Rectangle 1"/>
          <p:cNvSpPr>
            <a:spLocks noGrp="1" noChangeArrowheads="1"/>
          </p:cNvSpPr>
          <p:nvPr>
            <p:ph idx="1"/>
          </p:nvPr>
        </p:nvSpPr>
        <p:spPr bwMode="auto">
          <a:xfrm>
            <a:off x="642816" y="1226545"/>
            <a:ext cx="1122875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A class is a template for objects, and an object is an instance of class</a:t>
            </a:r>
            <a:r>
              <a:rPr lang="en-US" sz="2400" dirty="0" smtClean="0">
                <a:latin typeface="Times New Roman" panose="02020603050405020304" pitchFamily="18" charset="0"/>
                <a:cs typeface="Times New Roman" panose="02020603050405020304" pitchFamily="18" charset="0"/>
              </a:rPr>
              <a:t>.</a:t>
            </a:r>
          </a:p>
          <a:p>
            <a:pPr marL="0" indent="0">
              <a:lnSpc>
                <a:spcPct val="100000"/>
              </a:lnSpc>
              <a:buNone/>
            </a:pPr>
            <a:endParaRPr lang="en-US" sz="2400" dirty="0" smtClean="0">
              <a:latin typeface="Times New Roman" panose="02020603050405020304" pitchFamily="18" charset="0"/>
              <a:cs typeface="Times New Roman" panose="02020603050405020304" pitchFamily="18" charset="0"/>
            </a:endParaRPr>
          </a:p>
          <a:p>
            <a:pPr>
              <a:lnSpc>
                <a:spcPct val="100000"/>
              </a:lnSpc>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 class is defined by using the </a:t>
            </a:r>
            <a:r>
              <a:rPr kumimoji="0" lang="en-US" altLang="en-US" sz="24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class</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keyword, followed by the name of the class </a:t>
            </a:r>
          </a:p>
          <a:p>
            <a:pPr marL="0" indent="0">
              <a:lnSpc>
                <a:spcPct val="100000"/>
              </a:lnSpc>
              <a:buNone/>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and a pair of curly braces ({}). All its properties and methods go inside the braces:</a:t>
            </a:r>
          </a:p>
          <a:p>
            <a:pPr marL="0" marR="0" lvl="0" indent="0" algn="l" defTabSz="914400" rtl="0" eaLnBrk="0" fontAlgn="base" latinLnBrk="0" hangingPunct="0">
              <a:lnSpc>
                <a:spcPct val="100000"/>
              </a:lnSpc>
              <a:spcBef>
                <a:spcPct val="0"/>
              </a:spcBef>
              <a:spcAft>
                <a:spcPct val="0"/>
              </a:spcAft>
              <a:buClrTx/>
              <a:buSzTx/>
              <a:buFontTx/>
              <a:buNone/>
            </a:pPr>
            <a:endParaRPr lang="en-US" altLang="en-US" sz="2000" dirty="0" smtClean="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2000" dirty="0" smtClean="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sz="2000" dirty="0" smtClean="0">
                <a:solidFill>
                  <a:srgbClr val="000000"/>
                </a:solidFill>
                <a:latin typeface="Times New Roman" panose="02020603050405020304" pitchFamily="18" charset="0"/>
                <a:cs typeface="Times New Roman" panose="02020603050405020304" pitchFamily="18" charset="0"/>
              </a:rPr>
              <a:t>Syntax:-</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Rectangle 5"/>
          <p:cNvSpPr/>
          <p:nvPr/>
        </p:nvSpPr>
        <p:spPr>
          <a:xfrm>
            <a:off x="2438400" y="4292143"/>
            <a:ext cx="6096000" cy="2246769"/>
          </a:xfrm>
          <a:prstGeom prst="rect">
            <a:avLst/>
          </a:prstGeom>
        </p:spPr>
        <p:txBody>
          <a:bodyPr>
            <a:spAutoFit/>
          </a:bodyPr>
          <a:lstStyle/>
          <a:p>
            <a:r>
              <a:rPr lang="en-US" sz="2000" dirty="0">
                <a:solidFill>
                  <a:srgbClr val="FF0000"/>
                </a:solidFill>
                <a:latin typeface="Times New Roman" panose="02020603050405020304" pitchFamily="18" charset="0"/>
                <a:cs typeface="Times New Roman" panose="02020603050405020304" pitchFamily="18" charset="0"/>
              </a:rPr>
              <a:t>&lt;?</a:t>
            </a:r>
            <a:r>
              <a:rPr lang="en-US" sz="2000" dirty="0" err="1">
                <a:solidFill>
                  <a:srgbClr val="FF0000"/>
                </a:solidFill>
                <a:latin typeface="Times New Roman" panose="02020603050405020304" pitchFamily="18" charset="0"/>
                <a:cs typeface="Times New Roman" panose="02020603050405020304" pitchFamily="18" charset="0"/>
              </a:rPr>
              <a:t>php</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Class_name</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//properties and methods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t>
            </a:r>
          </a:p>
          <a:p>
            <a:r>
              <a:rPr lang="en-US" sz="2000" dirty="0" smtClean="0">
                <a:solidFill>
                  <a:srgbClr val="FF0000"/>
                </a:solidFill>
                <a:latin typeface="Times New Roman" panose="02020603050405020304" pitchFamily="18" charset="0"/>
                <a:cs typeface="Times New Roman" panose="02020603050405020304" pitchFamily="18" charset="0"/>
              </a:rPr>
              <a:t>?&gt;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Download File</a:t>
            </a:r>
          </a:p>
        </p:txBody>
      </p:sp>
      <p:sp>
        <p:nvSpPr>
          <p:cNvPr id="3" name="Content Placeholder 2"/>
          <p:cNvSpPr>
            <a:spLocks noGrp="1"/>
          </p:cNvSpPr>
          <p:nvPr>
            <p:ph idx="1"/>
          </p:nvPr>
        </p:nvSpPr>
        <p:spPr/>
        <p:txBody>
          <a:bodyPr>
            <a:normAutofit/>
          </a:bodyPr>
          <a:lstStyle/>
          <a:p>
            <a:r>
              <a:rPr lang="en-US" dirty="0"/>
              <a:t>PHP enables you to download file easily using built-in </a:t>
            </a:r>
            <a:r>
              <a:rPr lang="en-US" dirty="0" err="1"/>
              <a:t>readfile</a:t>
            </a:r>
            <a:r>
              <a:rPr lang="en-US" dirty="0"/>
              <a:t>() function. The </a:t>
            </a:r>
            <a:r>
              <a:rPr lang="en-US" dirty="0" err="1"/>
              <a:t>readfile</a:t>
            </a:r>
            <a:r>
              <a:rPr lang="en-US" dirty="0"/>
              <a:t>() function reads a file and writes it to the output buffer</a:t>
            </a:r>
            <a:r>
              <a:rPr lang="en-US" dirty="0" smtClean="0"/>
              <a:t>.</a:t>
            </a:r>
          </a:p>
          <a:p>
            <a:r>
              <a:rPr lang="en-US" sz="2200" b="1" dirty="0"/>
              <a:t>&lt;?</a:t>
            </a:r>
            <a:r>
              <a:rPr lang="en-US" sz="2200" b="1" dirty="0" err="1"/>
              <a:t>php</a:t>
            </a:r>
            <a:r>
              <a:rPr lang="en-US" sz="2200" dirty="0"/>
              <a:t>  </a:t>
            </a:r>
          </a:p>
          <a:p>
            <a:r>
              <a:rPr lang="en-US" sz="2200" dirty="0"/>
              <a:t>$</a:t>
            </a:r>
            <a:r>
              <a:rPr lang="en-US" sz="2200" dirty="0" err="1"/>
              <a:t>file_url</a:t>
            </a:r>
            <a:r>
              <a:rPr lang="en-US" sz="2200" dirty="0"/>
              <a:t> = 'http://</a:t>
            </a:r>
            <a:r>
              <a:rPr lang="en-US" sz="2200" dirty="0" smtClean="0"/>
              <a:t>www.abc.com/f.txt</a:t>
            </a:r>
            <a:r>
              <a:rPr lang="en-US" sz="2200" dirty="0"/>
              <a:t>';  </a:t>
            </a:r>
          </a:p>
          <a:p>
            <a:r>
              <a:rPr lang="en-US" sz="2200" dirty="0"/>
              <a:t>header('Content-Type: application/octet-stream');  </a:t>
            </a:r>
          </a:p>
          <a:p>
            <a:r>
              <a:rPr lang="en-US" sz="2200" dirty="0"/>
              <a:t>header("Content-Transfer-Encoding: utf-8");   </a:t>
            </a:r>
          </a:p>
          <a:p>
            <a:r>
              <a:rPr lang="en-US" sz="2200" dirty="0"/>
              <a:t>header("</a:t>
            </a:r>
            <a:r>
              <a:rPr lang="en-US" sz="2200" dirty="0" smtClean="0"/>
              <a:t>Content-disposition</a:t>
            </a:r>
            <a:r>
              <a:rPr lang="en-US" sz="2200" dirty="0"/>
              <a:t>: attachment; filename=\"" . </a:t>
            </a:r>
            <a:r>
              <a:rPr lang="en-US" sz="2200" dirty="0" err="1"/>
              <a:t>basename</a:t>
            </a:r>
            <a:r>
              <a:rPr lang="en-US" sz="2200" dirty="0"/>
              <a:t>($</a:t>
            </a:r>
            <a:r>
              <a:rPr lang="en-US" sz="2200" dirty="0" err="1"/>
              <a:t>file_url</a:t>
            </a:r>
            <a:r>
              <a:rPr lang="en-US" sz="2200" dirty="0"/>
              <a:t>) . "\"");   </a:t>
            </a:r>
          </a:p>
          <a:p>
            <a:r>
              <a:rPr lang="en-US" sz="2200" dirty="0" err="1"/>
              <a:t>readfile</a:t>
            </a:r>
            <a:r>
              <a:rPr lang="en-US" sz="2200" dirty="0"/>
              <a:t>($</a:t>
            </a:r>
            <a:r>
              <a:rPr lang="en-US" sz="2200" dirty="0" err="1"/>
              <a:t>file_url</a:t>
            </a:r>
            <a:r>
              <a:rPr lang="en-US" sz="2200" dirty="0"/>
              <a:t>);  </a:t>
            </a:r>
          </a:p>
          <a:p>
            <a:r>
              <a:rPr lang="en-US" b="1" dirty="0"/>
              <a:t>?&gt;</a:t>
            </a:r>
            <a:r>
              <a:rPr lang="en-US" dirty="0"/>
              <a:t>  </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40</a:t>
            </a:fld>
            <a:endParaRPr lang="en-US"/>
          </a:p>
        </p:txBody>
      </p:sp>
    </p:spTree>
    <p:extLst>
      <p:ext uri="{BB962C8B-B14F-4D97-AF65-F5344CB8AC3E}">
        <p14:creationId xmlns:p14="http://schemas.microsoft.com/office/powerpoint/2010/main" val="42357029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Downloading</a:t>
            </a:r>
            <a:r>
              <a:rPr lang="en-US" dirty="0"/>
              <a: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&lt;?</a:t>
            </a:r>
            <a:r>
              <a:rPr lang="en-US" dirty="0" err="1"/>
              <a:t>php</a:t>
            </a:r>
            <a:r>
              <a:rPr lang="en-US" dirty="0"/>
              <a:t> $file = "uploads/example.txt"; // Path to the file if (</a:t>
            </a:r>
            <a:r>
              <a:rPr lang="en-US" dirty="0" err="1"/>
              <a:t>file_exists</a:t>
            </a:r>
            <a:r>
              <a:rPr lang="en-US" dirty="0"/>
              <a:t>($file</a:t>
            </a:r>
            <a:r>
              <a:rPr lang="en-US" dirty="0" smtClean="0"/>
              <a:t>))</a:t>
            </a:r>
          </a:p>
          <a:p>
            <a:pPr marL="0" indent="0">
              <a:buNone/>
            </a:pPr>
            <a:r>
              <a:rPr lang="en-US" dirty="0" smtClean="0"/>
              <a:t> </a:t>
            </a:r>
            <a:r>
              <a:rPr lang="en-US" dirty="0"/>
              <a:t>{ // Set headers for file download header('Content-Description: File Transfer'); </a:t>
            </a:r>
            <a:endParaRPr lang="en-US" dirty="0" smtClean="0"/>
          </a:p>
          <a:p>
            <a:pPr marL="0" indent="0">
              <a:buNone/>
            </a:pPr>
            <a:r>
              <a:rPr lang="en-US" dirty="0" smtClean="0"/>
              <a:t>header</a:t>
            </a:r>
            <a:r>
              <a:rPr lang="en-US" dirty="0"/>
              <a:t>('Content-Type: application/octet-stream'); </a:t>
            </a:r>
            <a:endParaRPr lang="en-US" dirty="0" smtClean="0"/>
          </a:p>
          <a:p>
            <a:pPr marL="0" indent="0">
              <a:buNone/>
            </a:pPr>
            <a:r>
              <a:rPr lang="en-US" dirty="0" smtClean="0"/>
              <a:t>header</a:t>
            </a:r>
            <a:r>
              <a:rPr lang="en-US" dirty="0"/>
              <a:t>('Content-Disposition: attachment; filename="' . </a:t>
            </a:r>
            <a:r>
              <a:rPr lang="en-US" dirty="0" err="1"/>
              <a:t>basename</a:t>
            </a:r>
            <a:r>
              <a:rPr lang="en-US" dirty="0"/>
              <a:t>($file) . '"'); </a:t>
            </a:r>
            <a:endParaRPr lang="en-US" dirty="0" smtClean="0"/>
          </a:p>
          <a:p>
            <a:pPr marL="0" indent="0">
              <a:buNone/>
            </a:pPr>
            <a:r>
              <a:rPr lang="en-US" dirty="0" smtClean="0"/>
              <a:t>header</a:t>
            </a:r>
            <a:r>
              <a:rPr lang="en-US" dirty="0"/>
              <a:t>('Expires: 0'); header('Cache-Control: must-revalidate'); header('Pragma: public'); header('Content-Length: ' . </a:t>
            </a:r>
            <a:r>
              <a:rPr lang="en-US" dirty="0" err="1"/>
              <a:t>filesize</a:t>
            </a:r>
            <a:r>
              <a:rPr lang="en-US" dirty="0"/>
              <a:t>($file)); // Read the file and send it to the output buffer </a:t>
            </a:r>
            <a:r>
              <a:rPr lang="en-US" dirty="0" err="1"/>
              <a:t>readfile</a:t>
            </a:r>
            <a:r>
              <a:rPr lang="en-US" dirty="0"/>
              <a:t>($file); exit</a:t>
            </a:r>
            <a:r>
              <a:rPr lang="en-US" dirty="0" smtClean="0"/>
              <a:t>;</a:t>
            </a:r>
          </a:p>
          <a:p>
            <a:pPr marL="0" indent="0">
              <a:buNone/>
            </a:pPr>
            <a:r>
              <a:rPr lang="en-US" dirty="0" smtClean="0"/>
              <a:t> </a:t>
            </a:r>
            <a:r>
              <a:rPr lang="en-US" dirty="0"/>
              <a:t>} else </a:t>
            </a:r>
            <a:endParaRPr lang="en-US" dirty="0" smtClean="0"/>
          </a:p>
          <a:p>
            <a:pPr marL="0" indent="0">
              <a:buNone/>
            </a:pPr>
            <a:r>
              <a:rPr lang="en-US" dirty="0" smtClean="0"/>
              <a:t>{ </a:t>
            </a:r>
            <a:r>
              <a:rPr lang="en-US" dirty="0"/>
              <a:t>echo "File does not exist."; } ?&gt;</a:t>
            </a:r>
          </a:p>
        </p:txBody>
      </p:sp>
      <p:sp>
        <p:nvSpPr>
          <p:cNvPr id="4" name="Slide Number Placeholder 3"/>
          <p:cNvSpPr>
            <a:spLocks noGrp="1"/>
          </p:cNvSpPr>
          <p:nvPr>
            <p:ph type="sldNum" sz="quarter" idx="12"/>
          </p:nvPr>
        </p:nvSpPr>
        <p:spPr/>
        <p:txBody>
          <a:bodyPr/>
          <a:lstStyle/>
          <a:p>
            <a:fld id="{BDCDBBEF-AA6C-4BA6-85B2-A17D7F280E38}" type="slidenum">
              <a:rPr lang="en-US" smtClean="0"/>
              <a:t>41</a:t>
            </a:fld>
            <a:endParaRPr lang="en-US"/>
          </a:p>
        </p:txBody>
      </p:sp>
    </p:spTree>
    <p:extLst>
      <p:ext uri="{BB962C8B-B14F-4D97-AF65-F5344CB8AC3E}">
        <p14:creationId xmlns:p14="http://schemas.microsoft.com/office/powerpoint/2010/main" val="15984541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US" b="1" dirty="0" smtClean="0"/>
              <a:t>Topic to be Covered</a:t>
            </a:r>
            <a:endParaRPr lang="en-IN" b="1" dirty="0"/>
          </a:p>
        </p:txBody>
      </p:sp>
      <p:sp>
        <p:nvSpPr>
          <p:cNvPr id="3" name="Content Placeholder 2"/>
          <p:cNvSpPr>
            <a:spLocks noGrp="1"/>
          </p:cNvSpPr>
          <p:nvPr>
            <p:ph idx="1"/>
          </p:nvPr>
        </p:nvSpPr>
        <p:spPr>
          <a:xfrm>
            <a:off x="838200" y="1355363"/>
            <a:ext cx="8336622" cy="4757761"/>
          </a:xfrm>
          <a:ln>
            <a:solidFill>
              <a:schemeClr val="tx1"/>
            </a:solidFill>
          </a:ln>
        </p:spPr>
        <p:txBody>
          <a:bodyPr>
            <a:normAutofit/>
          </a:bodyPr>
          <a:lstStyle/>
          <a:p>
            <a:r>
              <a:rPr lang="en-US" dirty="0"/>
              <a:t>Starting &amp; Destroying PHP </a:t>
            </a:r>
            <a:r>
              <a:rPr lang="en-US" dirty="0" smtClean="0"/>
              <a:t>Session </a:t>
            </a:r>
          </a:p>
          <a:p>
            <a:r>
              <a:rPr lang="en-US" dirty="0"/>
              <a:t>T</a:t>
            </a:r>
            <a:r>
              <a:rPr lang="en-US" dirty="0" smtClean="0"/>
              <a:t>urning </a:t>
            </a:r>
            <a:r>
              <a:rPr lang="en-US" dirty="0"/>
              <a:t>on auto </a:t>
            </a:r>
            <a:r>
              <a:rPr lang="en-US" dirty="0" smtClean="0"/>
              <a:t>session </a:t>
            </a:r>
          </a:p>
        </p:txBody>
      </p:sp>
      <p:sp>
        <p:nvSpPr>
          <p:cNvPr id="4" name="Slide Number Placeholder 3"/>
          <p:cNvSpPr>
            <a:spLocks noGrp="1"/>
          </p:cNvSpPr>
          <p:nvPr>
            <p:ph type="sldNum" sz="quarter" idx="12"/>
          </p:nvPr>
        </p:nvSpPr>
        <p:spPr/>
        <p:txBody>
          <a:bodyPr/>
          <a:lstStyle/>
          <a:p>
            <a:fld id="{BDCDBBEF-AA6C-4BA6-85B2-A17D7F280E38}" type="slidenum">
              <a:rPr lang="en-US" smtClean="0"/>
              <a:t>42</a:t>
            </a:fld>
            <a:endParaRPr lang="en-US"/>
          </a:p>
        </p:txBody>
      </p:sp>
    </p:spTree>
    <p:extLst>
      <p:ext uri="{BB962C8B-B14F-4D97-AF65-F5344CB8AC3E}">
        <p14:creationId xmlns:p14="http://schemas.microsoft.com/office/powerpoint/2010/main" val="4222797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t>
            </a:r>
            <a:r>
              <a:rPr lang="en-US" dirty="0"/>
              <a:t>Session </a:t>
            </a:r>
          </a:p>
        </p:txBody>
      </p:sp>
      <p:sp>
        <p:nvSpPr>
          <p:cNvPr id="3" name="Content Placeholder 2"/>
          <p:cNvSpPr>
            <a:spLocks noGrp="1"/>
          </p:cNvSpPr>
          <p:nvPr>
            <p:ph idx="1"/>
          </p:nvPr>
        </p:nvSpPr>
        <p:spPr/>
        <p:txBody>
          <a:bodyPr>
            <a:normAutofit fontScale="85000" lnSpcReduction="20000"/>
          </a:bodyPr>
          <a:lstStyle/>
          <a:p>
            <a:r>
              <a:rPr lang="en-US" dirty="0"/>
              <a:t>A session is a global variable stored on the server.</a:t>
            </a:r>
          </a:p>
          <a:p>
            <a:r>
              <a:rPr lang="en-US" dirty="0"/>
              <a:t>Each session is assigned a unique id which is used to retrieve stored values.</a:t>
            </a:r>
          </a:p>
          <a:p>
            <a:r>
              <a:rPr lang="en-US" dirty="0"/>
              <a:t>Whenever a session is created, a cookie containing the unique session id is stored on the user’s computer and returned with every request to the server. If the client browser does not support cookies, the unique </a:t>
            </a:r>
            <a:r>
              <a:rPr lang="en-US" dirty="0" err="1"/>
              <a:t>php</a:t>
            </a:r>
            <a:r>
              <a:rPr lang="en-US" dirty="0"/>
              <a:t> session id is displayed in the URL</a:t>
            </a:r>
          </a:p>
          <a:p>
            <a:r>
              <a:rPr lang="en-US" dirty="0"/>
              <a:t>Sessions have the capacity to store relatively large data compared to cookies.</a:t>
            </a:r>
          </a:p>
          <a:p>
            <a:r>
              <a:rPr lang="en-US" dirty="0"/>
              <a:t>The session values are automatically deleted when the browser is closed. If you want to store the values permanently, then you should store them in the database.</a:t>
            </a:r>
          </a:p>
          <a:p>
            <a:r>
              <a:rPr lang="en-US" dirty="0"/>
              <a:t>Just like the $_COOKIE array variable, session variables are stored in the $_SESSION array variable. Just like cookies, the session must be started before any HTML tags.</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43</a:t>
            </a:fld>
            <a:endParaRPr lang="en-US"/>
          </a:p>
        </p:txBody>
      </p:sp>
    </p:spTree>
    <p:extLst>
      <p:ext uri="{BB962C8B-B14F-4D97-AF65-F5344CB8AC3E}">
        <p14:creationId xmlns:p14="http://schemas.microsoft.com/office/powerpoint/2010/main" val="2780972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and when to use Sessions?</a:t>
            </a:r>
          </a:p>
        </p:txBody>
      </p:sp>
      <p:sp>
        <p:nvSpPr>
          <p:cNvPr id="3" name="Content Placeholder 2"/>
          <p:cNvSpPr>
            <a:spLocks noGrp="1"/>
          </p:cNvSpPr>
          <p:nvPr>
            <p:ph idx="1"/>
          </p:nvPr>
        </p:nvSpPr>
        <p:spPr/>
        <p:txBody>
          <a:bodyPr>
            <a:normAutofit lnSpcReduction="10000"/>
          </a:bodyPr>
          <a:lstStyle/>
          <a:p>
            <a:r>
              <a:rPr lang="en-US" dirty="0" smtClean="0"/>
              <a:t>You </a:t>
            </a:r>
            <a:r>
              <a:rPr lang="en-US" dirty="0"/>
              <a:t>want to store important information such as the user id more securely on the server where malicious users cannot temper with them.</a:t>
            </a:r>
          </a:p>
          <a:p>
            <a:r>
              <a:rPr lang="en-US" dirty="0"/>
              <a:t>You want to pass values from one page to another.</a:t>
            </a:r>
          </a:p>
          <a:p>
            <a:r>
              <a:rPr lang="en-US" dirty="0"/>
              <a:t>You want the alternative to cookies on browsers that do not support cookies.</a:t>
            </a:r>
          </a:p>
          <a:p>
            <a:r>
              <a:rPr lang="en-US" dirty="0"/>
              <a:t>You want to store global variables in an efficient and more secure way compared to passing them in the URL</a:t>
            </a:r>
          </a:p>
          <a:p>
            <a:r>
              <a:rPr lang="en-US" dirty="0"/>
              <a:t>You are developing an application such as a shopping cart that has to temporary store information with a capacity larger than 4KB.</a:t>
            </a:r>
          </a:p>
        </p:txBody>
      </p:sp>
      <p:sp>
        <p:nvSpPr>
          <p:cNvPr id="4" name="Slide Number Placeholder 3"/>
          <p:cNvSpPr>
            <a:spLocks noGrp="1"/>
          </p:cNvSpPr>
          <p:nvPr>
            <p:ph type="sldNum" sz="quarter" idx="12"/>
          </p:nvPr>
        </p:nvSpPr>
        <p:spPr/>
        <p:txBody>
          <a:bodyPr/>
          <a:lstStyle/>
          <a:p>
            <a:fld id="{BDCDBBEF-AA6C-4BA6-85B2-A17D7F280E38}" type="slidenum">
              <a:rPr lang="en-US" smtClean="0"/>
              <a:t>44</a:t>
            </a:fld>
            <a:endParaRPr lang="en-US" dirty="0"/>
          </a:p>
        </p:txBody>
      </p:sp>
    </p:spTree>
    <p:extLst>
      <p:ext uri="{BB962C8B-B14F-4D97-AF65-F5344CB8AC3E}">
        <p14:creationId xmlns:p14="http://schemas.microsoft.com/office/powerpoint/2010/main" val="11208809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a PHP Session</a:t>
            </a:r>
          </a:p>
        </p:txBody>
      </p:sp>
      <p:sp>
        <p:nvSpPr>
          <p:cNvPr id="3" name="Content Placeholder 2"/>
          <p:cNvSpPr>
            <a:spLocks noGrp="1"/>
          </p:cNvSpPr>
          <p:nvPr>
            <p:ph idx="1"/>
          </p:nvPr>
        </p:nvSpPr>
        <p:spPr/>
        <p:txBody>
          <a:bodyPr>
            <a:normAutofit fontScale="92500" lnSpcReduction="20000"/>
          </a:bodyPr>
          <a:lstStyle/>
          <a:p>
            <a:pPr fontAlgn="base"/>
            <a:r>
              <a:rPr lang="en-US" dirty="0"/>
              <a:t>Before you can store any information in session variables, you must first start up the session. To begin a new session, simply call the PHP </a:t>
            </a:r>
            <a:r>
              <a:rPr lang="en-US" dirty="0" err="1"/>
              <a:t>session_start</a:t>
            </a:r>
            <a:r>
              <a:rPr lang="en-US" dirty="0"/>
              <a:t>() function. It will create a new session and generate a unique session ID for the user.</a:t>
            </a:r>
          </a:p>
          <a:p>
            <a:r>
              <a:rPr lang="en-US" dirty="0"/>
              <a:t>The PHP code in the example below simply starts a new </a:t>
            </a:r>
            <a:r>
              <a:rPr lang="en-US" dirty="0" smtClean="0"/>
              <a:t>session</a:t>
            </a:r>
          </a:p>
          <a:p>
            <a:pPr fontAlgn="base"/>
            <a:r>
              <a:rPr lang="en-US" b="1" dirty="0"/>
              <a:t>Example</a:t>
            </a:r>
            <a:endParaRPr lang="en-US" dirty="0"/>
          </a:p>
          <a:p>
            <a:pPr marL="0" indent="0">
              <a:buNone/>
            </a:pPr>
            <a:endParaRPr lang="en-US" dirty="0"/>
          </a:p>
          <a:p>
            <a:pPr fontAlgn="base"/>
            <a:r>
              <a:rPr lang="en-US" dirty="0"/>
              <a:t>&lt;?</a:t>
            </a:r>
            <a:r>
              <a:rPr lang="en-US" dirty="0" err="1"/>
              <a:t>php</a:t>
            </a:r>
            <a:endParaRPr lang="en-US" dirty="0"/>
          </a:p>
          <a:p>
            <a:pPr fontAlgn="base"/>
            <a:r>
              <a:rPr lang="en-US" dirty="0"/>
              <a:t>// Starting session</a:t>
            </a:r>
          </a:p>
          <a:p>
            <a:pPr fontAlgn="base"/>
            <a:r>
              <a:rPr lang="en-US" dirty="0" err="1"/>
              <a:t>session_start</a:t>
            </a:r>
            <a:r>
              <a:rPr lang="en-US" dirty="0"/>
              <a:t>();</a:t>
            </a:r>
          </a:p>
          <a:p>
            <a:pPr fontAlgn="base"/>
            <a:r>
              <a:rPr lang="en-US" dirty="0"/>
              <a:t>?&gt;</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45</a:t>
            </a:fld>
            <a:endParaRPr lang="en-US"/>
          </a:p>
        </p:txBody>
      </p:sp>
    </p:spTree>
    <p:extLst>
      <p:ext uri="{BB962C8B-B14F-4D97-AF65-F5344CB8AC3E}">
        <p14:creationId xmlns:p14="http://schemas.microsoft.com/office/powerpoint/2010/main" val="825766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Storing and Accessing Session Data</a:t>
            </a:r>
          </a:p>
        </p:txBody>
      </p:sp>
      <p:sp>
        <p:nvSpPr>
          <p:cNvPr id="3" name="Content Placeholder 2"/>
          <p:cNvSpPr>
            <a:spLocks noGrp="1"/>
          </p:cNvSpPr>
          <p:nvPr>
            <p:ph idx="1"/>
          </p:nvPr>
        </p:nvSpPr>
        <p:spPr/>
        <p:txBody>
          <a:bodyPr>
            <a:normAutofit fontScale="85000" lnSpcReduction="20000"/>
          </a:bodyPr>
          <a:lstStyle/>
          <a:p>
            <a:pPr fontAlgn="base"/>
            <a:r>
              <a:rPr lang="en-US" dirty="0"/>
              <a:t>You can store all your session data as key-value pairs in the $_SESSION[] </a:t>
            </a:r>
            <a:r>
              <a:rPr lang="en-US" dirty="0" err="1"/>
              <a:t>superglobal</a:t>
            </a:r>
            <a:r>
              <a:rPr lang="en-US" dirty="0"/>
              <a:t> array. The stored data can be accessed during lifetime of a session. Consider the following script, which creates a new session and registers two session variables</a:t>
            </a:r>
            <a:r>
              <a:rPr lang="en-US" dirty="0" smtClean="0"/>
              <a:t>.</a:t>
            </a:r>
          </a:p>
          <a:p>
            <a:pPr fontAlgn="base"/>
            <a:r>
              <a:rPr lang="en-US" b="1" dirty="0"/>
              <a:t>Example</a:t>
            </a:r>
            <a:endParaRPr lang="en-US" dirty="0"/>
          </a:p>
          <a:p>
            <a:pPr marL="0" indent="0" fontAlgn="base">
              <a:buNone/>
            </a:pPr>
            <a:r>
              <a:rPr lang="en-US" dirty="0"/>
              <a:t>&lt;?</a:t>
            </a:r>
            <a:r>
              <a:rPr lang="en-US" dirty="0" err="1"/>
              <a:t>php</a:t>
            </a:r>
            <a:endParaRPr lang="en-US" dirty="0"/>
          </a:p>
          <a:p>
            <a:pPr marL="0" indent="0" fontAlgn="base">
              <a:buNone/>
            </a:pPr>
            <a:r>
              <a:rPr lang="en-US" dirty="0"/>
              <a:t>// Starting session</a:t>
            </a:r>
          </a:p>
          <a:p>
            <a:pPr marL="0" indent="0" fontAlgn="base">
              <a:buNone/>
            </a:pPr>
            <a:r>
              <a:rPr lang="en-US" dirty="0" err="1"/>
              <a:t>session_start</a:t>
            </a:r>
            <a:r>
              <a:rPr lang="en-US" dirty="0"/>
              <a:t>();</a:t>
            </a:r>
          </a:p>
          <a:p>
            <a:pPr marL="0" indent="0" fontAlgn="base">
              <a:buNone/>
            </a:pPr>
            <a:r>
              <a:rPr lang="en-US" dirty="0" smtClean="0"/>
              <a:t>// </a:t>
            </a:r>
            <a:r>
              <a:rPr lang="en-US" dirty="0"/>
              <a:t>Storing session data</a:t>
            </a:r>
          </a:p>
          <a:p>
            <a:pPr marL="0" indent="0" fontAlgn="base">
              <a:buNone/>
            </a:pPr>
            <a:r>
              <a:rPr lang="en-US" dirty="0"/>
              <a:t>$_SESSION["</a:t>
            </a:r>
            <a:r>
              <a:rPr lang="en-US" dirty="0" err="1"/>
              <a:t>firstname</a:t>
            </a:r>
            <a:r>
              <a:rPr lang="en-US" dirty="0"/>
              <a:t>"] = "Peter";</a:t>
            </a:r>
          </a:p>
          <a:p>
            <a:pPr marL="0" indent="0" fontAlgn="base">
              <a:buNone/>
            </a:pPr>
            <a:r>
              <a:rPr lang="en-US" dirty="0"/>
              <a:t>$_SESSION["</a:t>
            </a:r>
            <a:r>
              <a:rPr lang="en-US" dirty="0" err="1"/>
              <a:t>lastname</a:t>
            </a:r>
            <a:r>
              <a:rPr lang="en-US" dirty="0"/>
              <a:t>"] = "Parker";</a:t>
            </a:r>
          </a:p>
          <a:p>
            <a:pPr marL="0" indent="0" fontAlgn="base">
              <a:buNone/>
            </a:pPr>
            <a:r>
              <a:rPr lang="en-US" dirty="0"/>
              <a:t>?&gt;</a:t>
            </a:r>
          </a:p>
          <a:p>
            <a:pPr fontAlgn="base"/>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46</a:t>
            </a:fld>
            <a:endParaRPr lang="en-US"/>
          </a:p>
        </p:txBody>
      </p:sp>
    </p:spTree>
    <p:extLst>
      <p:ext uri="{BB962C8B-B14F-4D97-AF65-F5344CB8AC3E}">
        <p14:creationId xmlns:p14="http://schemas.microsoft.com/office/powerpoint/2010/main" val="2899657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Destroying a Session</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If you want to remove certain session data, simply unset the corresponding key of the $_SESSION associative array, as shown in the following example</a:t>
            </a:r>
            <a:r>
              <a:rPr lang="en-US" dirty="0" smtClean="0"/>
              <a:t>:</a:t>
            </a:r>
          </a:p>
          <a:p>
            <a:pPr fontAlgn="base"/>
            <a:r>
              <a:rPr lang="en-US" b="1" dirty="0"/>
              <a:t>Example</a:t>
            </a:r>
            <a:endParaRPr lang="en-US" dirty="0"/>
          </a:p>
          <a:p>
            <a:pPr marL="0" indent="0" fontAlgn="base">
              <a:buNone/>
            </a:pPr>
            <a:r>
              <a:rPr lang="en-US" dirty="0"/>
              <a:t>&lt;?</a:t>
            </a:r>
            <a:r>
              <a:rPr lang="en-US" dirty="0" err="1"/>
              <a:t>php</a:t>
            </a:r>
            <a:endParaRPr lang="en-US" dirty="0"/>
          </a:p>
          <a:p>
            <a:pPr marL="0" indent="0" fontAlgn="base">
              <a:buNone/>
            </a:pPr>
            <a:r>
              <a:rPr lang="en-US" dirty="0"/>
              <a:t>// Starting session</a:t>
            </a:r>
          </a:p>
          <a:p>
            <a:pPr marL="0" indent="0" fontAlgn="base">
              <a:buNone/>
            </a:pPr>
            <a:r>
              <a:rPr lang="en-US" dirty="0" err="1"/>
              <a:t>session_start</a:t>
            </a:r>
            <a:r>
              <a:rPr lang="en-US" dirty="0"/>
              <a:t>();</a:t>
            </a:r>
          </a:p>
          <a:p>
            <a:pPr marL="0" indent="0" fontAlgn="base">
              <a:buNone/>
            </a:pPr>
            <a:r>
              <a:rPr lang="en-US" dirty="0"/>
              <a:t> </a:t>
            </a:r>
          </a:p>
          <a:p>
            <a:pPr marL="0" indent="0" fontAlgn="base">
              <a:buNone/>
            </a:pPr>
            <a:r>
              <a:rPr lang="en-US" dirty="0"/>
              <a:t>// Removing session data</a:t>
            </a:r>
          </a:p>
          <a:p>
            <a:pPr marL="0" indent="0" fontAlgn="base">
              <a:buNone/>
            </a:pPr>
            <a:r>
              <a:rPr lang="en-US" dirty="0"/>
              <a:t>if(</a:t>
            </a:r>
            <a:r>
              <a:rPr lang="en-US" dirty="0" err="1"/>
              <a:t>isset</a:t>
            </a:r>
            <a:r>
              <a:rPr lang="en-US" dirty="0"/>
              <a:t>($_SESSION["</a:t>
            </a:r>
            <a:r>
              <a:rPr lang="en-US" dirty="0" err="1"/>
              <a:t>lastname</a:t>
            </a:r>
            <a:r>
              <a:rPr lang="en-US" dirty="0"/>
              <a:t>"])){</a:t>
            </a:r>
          </a:p>
          <a:p>
            <a:pPr marL="0" indent="0" fontAlgn="base">
              <a:buNone/>
            </a:pPr>
            <a:r>
              <a:rPr lang="en-US" dirty="0"/>
              <a:t>    unset($_SESSION["</a:t>
            </a:r>
            <a:r>
              <a:rPr lang="en-US" dirty="0" err="1"/>
              <a:t>lastname</a:t>
            </a:r>
            <a:r>
              <a:rPr lang="en-US" dirty="0"/>
              <a:t>"]);</a:t>
            </a:r>
          </a:p>
          <a:p>
            <a:pPr marL="0" indent="0" fontAlgn="base">
              <a:buNone/>
            </a:pPr>
            <a:r>
              <a:rPr lang="en-US" dirty="0"/>
              <a:t>}</a:t>
            </a:r>
          </a:p>
          <a:p>
            <a:pPr marL="0" indent="0" fontAlgn="base">
              <a:buNone/>
            </a:pPr>
            <a:r>
              <a:rPr lang="en-US" dirty="0" smtClean="0"/>
              <a:t>?&gt;</a:t>
            </a:r>
          </a:p>
          <a:p>
            <a:pPr marL="0" indent="0" fontAlgn="base">
              <a:buNone/>
            </a:pPr>
            <a:endParaRPr lang="en-US" dirty="0"/>
          </a:p>
          <a:p>
            <a:pPr fontAlgn="base"/>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47</a:t>
            </a:fld>
            <a:endParaRPr lang="en-US"/>
          </a:p>
        </p:txBody>
      </p:sp>
    </p:spTree>
    <p:extLst>
      <p:ext uri="{BB962C8B-B14F-4D97-AF65-F5344CB8AC3E}">
        <p14:creationId xmlns:p14="http://schemas.microsoft.com/office/powerpoint/2010/main" val="2657741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However, to destroy a session completely, simply call the </a:t>
            </a:r>
            <a:r>
              <a:rPr lang="en-US" dirty="0" err="1"/>
              <a:t>session_destroy</a:t>
            </a:r>
            <a:r>
              <a:rPr lang="en-US" dirty="0"/>
              <a:t>() function. This function does not need any argument and a single call destroys all the session data.</a:t>
            </a:r>
          </a:p>
          <a:p>
            <a:pPr fontAlgn="base"/>
            <a:r>
              <a:rPr lang="en-US" b="1" dirty="0"/>
              <a:t>Example</a:t>
            </a:r>
            <a:endParaRPr lang="en-US" dirty="0"/>
          </a:p>
          <a:p>
            <a:pPr marL="0" indent="0" fontAlgn="base">
              <a:buNone/>
            </a:pPr>
            <a:r>
              <a:rPr lang="en-US" dirty="0"/>
              <a:t>&lt;?</a:t>
            </a:r>
            <a:r>
              <a:rPr lang="en-US" dirty="0" err="1"/>
              <a:t>php</a:t>
            </a:r>
            <a:endParaRPr lang="en-US" dirty="0"/>
          </a:p>
          <a:p>
            <a:pPr marL="0" indent="0" fontAlgn="base">
              <a:buNone/>
            </a:pPr>
            <a:r>
              <a:rPr lang="en-US" dirty="0"/>
              <a:t>// Starting session</a:t>
            </a:r>
          </a:p>
          <a:p>
            <a:pPr marL="0" indent="0" fontAlgn="base">
              <a:buNone/>
            </a:pPr>
            <a:r>
              <a:rPr lang="en-US" dirty="0" err="1"/>
              <a:t>session_start</a:t>
            </a:r>
            <a:r>
              <a:rPr lang="en-US" dirty="0"/>
              <a:t>();</a:t>
            </a:r>
          </a:p>
          <a:p>
            <a:pPr marL="0" indent="0" fontAlgn="base">
              <a:buNone/>
            </a:pPr>
            <a:r>
              <a:rPr lang="en-US" dirty="0"/>
              <a:t> </a:t>
            </a:r>
          </a:p>
          <a:p>
            <a:pPr marL="0" indent="0" fontAlgn="base">
              <a:buNone/>
            </a:pPr>
            <a:r>
              <a:rPr lang="en-US" dirty="0"/>
              <a:t>// Destroying session</a:t>
            </a:r>
          </a:p>
          <a:p>
            <a:pPr marL="0" indent="0" fontAlgn="base">
              <a:buNone/>
            </a:pPr>
            <a:r>
              <a:rPr lang="en-US" dirty="0" err="1"/>
              <a:t>session_destroy</a:t>
            </a:r>
            <a:r>
              <a:rPr lang="en-US" dirty="0"/>
              <a:t>();</a:t>
            </a:r>
          </a:p>
          <a:p>
            <a:pPr marL="0" indent="0" fontAlgn="base">
              <a:buNone/>
            </a:pPr>
            <a:r>
              <a:rPr lang="en-US" dirty="0"/>
              <a:t>?&gt;</a:t>
            </a:r>
          </a:p>
          <a:p>
            <a:pPr marL="0" indent="0">
              <a:buNone/>
            </a:pPr>
            <a:r>
              <a:rPr lang="en-US" dirty="0"/>
              <a:t> </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48</a:t>
            </a:fld>
            <a:endParaRPr lang="en-US"/>
          </a:p>
        </p:txBody>
      </p:sp>
    </p:spTree>
    <p:extLst>
      <p:ext uri="{BB962C8B-B14F-4D97-AF65-F5344CB8AC3E}">
        <p14:creationId xmlns:p14="http://schemas.microsoft.com/office/powerpoint/2010/main" val="15997393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US" b="1" dirty="0" smtClean="0"/>
              <a:t>Topic to be Covered</a:t>
            </a:r>
            <a:endParaRPr lang="en-IN" b="1" dirty="0"/>
          </a:p>
        </p:txBody>
      </p:sp>
      <p:sp>
        <p:nvSpPr>
          <p:cNvPr id="3" name="Content Placeholder 2"/>
          <p:cNvSpPr>
            <a:spLocks noGrp="1"/>
          </p:cNvSpPr>
          <p:nvPr>
            <p:ph idx="1"/>
          </p:nvPr>
        </p:nvSpPr>
        <p:spPr>
          <a:xfrm>
            <a:off x="838200" y="1355363"/>
            <a:ext cx="8336622" cy="4757761"/>
          </a:xfrm>
          <a:ln>
            <a:solidFill>
              <a:schemeClr val="tx1"/>
            </a:solidFill>
          </a:ln>
        </p:spPr>
        <p:txBody>
          <a:bodyPr>
            <a:normAutofit/>
          </a:bodyPr>
          <a:lstStyle/>
          <a:p>
            <a:r>
              <a:rPr lang="en-US" dirty="0"/>
              <a:t>Starting &amp; Destroying PHP </a:t>
            </a:r>
            <a:r>
              <a:rPr lang="en-US" dirty="0" smtClean="0"/>
              <a:t>Session </a:t>
            </a:r>
          </a:p>
          <a:p>
            <a:r>
              <a:rPr lang="en-US" dirty="0"/>
              <a:t>T</a:t>
            </a:r>
            <a:r>
              <a:rPr lang="en-US" dirty="0" smtClean="0"/>
              <a:t>urning </a:t>
            </a:r>
            <a:r>
              <a:rPr lang="en-US" dirty="0"/>
              <a:t>on auto </a:t>
            </a:r>
            <a:r>
              <a:rPr lang="en-US" dirty="0" smtClean="0"/>
              <a:t>session </a:t>
            </a:r>
          </a:p>
        </p:txBody>
      </p:sp>
      <p:sp>
        <p:nvSpPr>
          <p:cNvPr id="4" name="Slide Number Placeholder 3"/>
          <p:cNvSpPr>
            <a:spLocks noGrp="1"/>
          </p:cNvSpPr>
          <p:nvPr>
            <p:ph type="sldNum" sz="quarter" idx="12"/>
          </p:nvPr>
        </p:nvSpPr>
        <p:spPr/>
        <p:txBody>
          <a:bodyPr/>
          <a:lstStyle/>
          <a:p>
            <a:fld id="{BDCDBBEF-AA6C-4BA6-85B2-A17D7F280E38}" type="slidenum">
              <a:rPr lang="en-US" smtClean="0"/>
              <a:t>49</a:t>
            </a:fld>
            <a:endParaRPr lang="en-US"/>
          </a:p>
        </p:txBody>
      </p:sp>
    </p:spTree>
    <p:extLst>
      <p:ext uri="{BB962C8B-B14F-4D97-AF65-F5344CB8AC3E}">
        <p14:creationId xmlns:p14="http://schemas.microsoft.com/office/powerpoint/2010/main" val="3641281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IN" b="1" dirty="0" err="1" smtClean="0"/>
              <a:t>Cntd</a:t>
            </a:r>
            <a:r>
              <a:rPr lang="en-IN" b="1" dirty="0" smtClean="0"/>
              <a:t>..</a:t>
            </a:r>
            <a:endParaRPr lang="en-IN" b="1" dirty="0"/>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sp>
        <p:nvSpPr>
          <p:cNvPr id="5" name="Content Placeholder 2"/>
          <p:cNvSpPr txBox="1"/>
          <p:nvPr/>
        </p:nvSpPr>
        <p:spPr>
          <a:xfrm>
            <a:off x="838200" y="1205571"/>
            <a:ext cx="8959835" cy="5592439"/>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20000"/>
              </a:lnSpc>
            </a:pPr>
            <a:endParaRPr lang="en-US" sz="22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090295" y="1624965"/>
            <a:ext cx="7950835" cy="1015663"/>
          </a:xfrm>
          <a:prstGeom prst="rect">
            <a:avLst/>
          </a:prstGeom>
          <a:noFill/>
        </p:spPr>
        <p:txBody>
          <a:bodyPr wrap="square" rtlCol="0" anchor="t">
            <a:spAutoFit/>
          </a:bodyPr>
          <a:lstStyle/>
          <a:p>
            <a:pPr algn="just"/>
            <a:r>
              <a:rPr lang="en-US" sz="2000" dirty="0">
                <a:latin typeface="Times New Roman" panose="02020603050405020304" pitchFamily="18" charset="0"/>
                <a:cs typeface="Times New Roman" panose="02020603050405020304" pitchFamily="18" charset="0"/>
              </a:rPr>
              <a:t>Below we declare a class named Fruit consisting of two properties ($name and $color) and two methods </a:t>
            </a:r>
            <a:r>
              <a:rPr lang="en-US" sz="2000" dirty="0" err="1">
                <a:latin typeface="Times New Roman" panose="02020603050405020304" pitchFamily="18" charset="0"/>
                <a:cs typeface="Times New Roman" panose="02020603050405020304" pitchFamily="18" charset="0"/>
              </a:rPr>
              <a:t>set_name</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get_name</a:t>
            </a:r>
            <a:r>
              <a:rPr lang="en-US" sz="2000" dirty="0">
                <a:latin typeface="Times New Roman" panose="02020603050405020304" pitchFamily="18" charset="0"/>
                <a:cs typeface="Times New Roman" panose="02020603050405020304" pitchFamily="18" charset="0"/>
              </a:rPr>
              <a:t>() for setting and getting the $name property:</a:t>
            </a:r>
          </a:p>
        </p:txBody>
      </p:sp>
      <p:sp>
        <p:nvSpPr>
          <p:cNvPr id="6" name="Rectangle 5"/>
          <p:cNvSpPr/>
          <p:nvPr/>
        </p:nvSpPr>
        <p:spPr>
          <a:xfrm>
            <a:off x="1676400" y="2640628"/>
            <a:ext cx="6096000" cy="4247317"/>
          </a:xfrm>
          <a:prstGeom prst="rect">
            <a:avLst/>
          </a:prstGeom>
        </p:spPr>
        <p:txBody>
          <a:bodyPr>
            <a:spAutoFit/>
          </a:bodyPr>
          <a:lstStyle/>
          <a:p>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t/>
            </a:r>
            <a:br>
              <a:rPr lang="en-US" dirty="0"/>
            </a:br>
            <a:r>
              <a:rPr lang="en-US" dirty="0">
                <a:solidFill>
                  <a:srgbClr val="0000CD"/>
                </a:solidFill>
                <a:latin typeface="Consolas" panose="020B0609020204030204" pitchFamily="49" charset="0"/>
              </a:rPr>
              <a:t>class</a:t>
            </a:r>
            <a:r>
              <a:rPr lang="en-US" dirty="0">
                <a:solidFill>
                  <a:srgbClr val="000000"/>
                </a:solidFill>
                <a:latin typeface="Consolas" panose="020B0609020204030204" pitchFamily="49" charset="0"/>
              </a:rPr>
              <a:t> Fruit {</a:t>
            </a:r>
            <a:r>
              <a:rPr lang="en-US" dirty="0"/>
              <a:t/>
            </a:r>
            <a:br>
              <a:rPr lang="en-US" dirty="0"/>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Properties</a:t>
            </a:r>
            <a:br>
              <a:rPr lang="en-US" dirty="0">
                <a:solidFill>
                  <a:srgbClr val="008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public</a:t>
            </a:r>
            <a:r>
              <a:rPr lang="en-US" dirty="0">
                <a:solidFill>
                  <a:srgbClr val="000000"/>
                </a:solidFill>
                <a:latin typeface="Consolas" panose="020B0609020204030204" pitchFamily="49" charset="0"/>
              </a:rPr>
              <a:t> $name;</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public</a:t>
            </a:r>
            <a:r>
              <a:rPr lang="en-US" dirty="0">
                <a:solidFill>
                  <a:srgbClr val="000000"/>
                </a:solidFill>
                <a:latin typeface="Consolas" panose="020B0609020204030204" pitchFamily="49" charset="0"/>
              </a:rPr>
              <a:t> $color;</a:t>
            </a:r>
            <a:r>
              <a:rPr lang="en-US" dirty="0"/>
              <a:t/>
            </a:r>
            <a:br>
              <a:rPr lang="en-US" dirty="0"/>
            </a:br>
            <a:r>
              <a:rPr lang="en-US" dirty="0"/>
              <a:t/>
            </a:r>
            <a:br>
              <a:rPr lang="en-US" dirty="0"/>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Methods</a:t>
            </a:r>
            <a:br>
              <a:rPr lang="en-US" dirty="0">
                <a:solidFill>
                  <a:srgbClr val="008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set_name</a:t>
            </a:r>
            <a:r>
              <a:rPr lang="en-US" dirty="0">
                <a:solidFill>
                  <a:srgbClr val="000000"/>
                </a:solidFill>
                <a:latin typeface="Consolas" panose="020B0609020204030204" pitchFamily="49" charset="0"/>
              </a:rPr>
              <a:t>($name) {</a:t>
            </a:r>
            <a:r>
              <a:rPr lang="en-US" dirty="0"/>
              <a:t/>
            </a:r>
            <a:br>
              <a:rPr lang="en-US" dirty="0"/>
            </a:br>
            <a:r>
              <a:rPr lang="en-US" dirty="0">
                <a:solidFill>
                  <a:srgbClr val="000000"/>
                </a:solidFill>
                <a:latin typeface="Consolas" panose="020B0609020204030204" pitchFamily="49" charset="0"/>
              </a:rPr>
              <a:t>    $this-&gt;name = $name;</a:t>
            </a:r>
            <a:r>
              <a:rPr lang="en-US" dirty="0"/>
              <a:t/>
            </a:r>
            <a:br>
              <a:rPr lang="en-US" dirty="0"/>
            </a:b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get_name</a:t>
            </a: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return</a:t>
            </a:r>
            <a:r>
              <a:rPr lang="en-US" dirty="0">
                <a:solidFill>
                  <a:srgbClr val="000000"/>
                </a:solidFill>
                <a:latin typeface="Consolas" panose="020B0609020204030204" pitchFamily="49" charset="0"/>
              </a:rPr>
              <a:t> $this-&gt;name;</a:t>
            </a:r>
            <a:r>
              <a:rPr lang="en-US" dirty="0"/>
              <a:t/>
            </a:r>
            <a:br>
              <a:rPr lang="en-US" dirty="0"/>
            </a:b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a:t>
            </a:r>
            <a:r>
              <a:rPr lang="en-US" dirty="0"/>
              <a:t/>
            </a:r>
            <a:br>
              <a:rPr lang="en-US" dirty="0"/>
            </a:br>
            <a:r>
              <a:rPr lang="en-US" dirty="0">
                <a:solidFill>
                  <a:srgbClr val="FF0000"/>
                </a:solidFill>
                <a:latin typeface="Consolas" panose="020B0609020204030204" pitchFamily="49" charset="0"/>
              </a:rPr>
              <a:t>?&gt;</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t>
            </a:r>
            <a:r>
              <a:rPr lang="en-US" dirty="0"/>
              <a:t>Session </a:t>
            </a:r>
          </a:p>
        </p:txBody>
      </p:sp>
      <p:sp>
        <p:nvSpPr>
          <p:cNvPr id="3" name="Content Placeholder 2"/>
          <p:cNvSpPr>
            <a:spLocks noGrp="1"/>
          </p:cNvSpPr>
          <p:nvPr>
            <p:ph idx="1"/>
          </p:nvPr>
        </p:nvSpPr>
        <p:spPr/>
        <p:txBody>
          <a:bodyPr>
            <a:normAutofit fontScale="85000" lnSpcReduction="20000"/>
          </a:bodyPr>
          <a:lstStyle/>
          <a:p>
            <a:r>
              <a:rPr lang="en-US" dirty="0"/>
              <a:t>A session is a global variable stored on the server.</a:t>
            </a:r>
          </a:p>
          <a:p>
            <a:r>
              <a:rPr lang="en-US" dirty="0"/>
              <a:t>Each session is assigned a unique id which is used to retrieve stored values.</a:t>
            </a:r>
          </a:p>
          <a:p>
            <a:r>
              <a:rPr lang="en-US" dirty="0"/>
              <a:t>Whenever a session is created, a cookie containing the unique session id is stored on the user’s computer and returned with every request to the server. If the client browser does not support cookies, the unique </a:t>
            </a:r>
            <a:r>
              <a:rPr lang="en-US" dirty="0" err="1"/>
              <a:t>php</a:t>
            </a:r>
            <a:r>
              <a:rPr lang="en-US" dirty="0"/>
              <a:t> session id is displayed in the URL</a:t>
            </a:r>
          </a:p>
          <a:p>
            <a:r>
              <a:rPr lang="en-US" dirty="0"/>
              <a:t>Sessions have the capacity to store relatively large data compared to cookies.</a:t>
            </a:r>
          </a:p>
          <a:p>
            <a:r>
              <a:rPr lang="en-US" dirty="0"/>
              <a:t>The session values are automatically deleted when the browser is closed. If you want to store the values permanently, then you should store them in the database.</a:t>
            </a:r>
          </a:p>
          <a:p>
            <a:r>
              <a:rPr lang="en-US" dirty="0"/>
              <a:t>Just like the $_COOKIE array variable, session variables are stored in the $_SESSION array variable. Just like cookies, the session must be started before any HTML tags.</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50</a:t>
            </a:fld>
            <a:endParaRPr lang="en-US"/>
          </a:p>
        </p:txBody>
      </p:sp>
    </p:spTree>
    <p:extLst>
      <p:ext uri="{BB962C8B-B14F-4D97-AF65-F5344CB8AC3E}">
        <p14:creationId xmlns:p14="http://schemas.microsoft.com/office/powerpoint/2010/main" val="21910887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and when to use Sessions?</a:t>
            </a:r>
          </a:p>
        </p:txBody>
      </p:sp>
      <p:sp>
        <p:nvSpPr>
          <p:cNvPr id="3" name="Content Placeholder 2"/>
          <p:cNvSpPr>
            <a:spLocks noGrp="1"/>
          </p:cNvSpPr>
          <p:nvPr>
            <p:ph idx="1"/>
          </p:nvPr>
        </p:nvSpPr>
        <p:spPr/>
        <p:txBody>
          <a:bodyPr>
            <a:normAutofit lnSpcReduction="10000"/>
          </a:bodyPr>
          <a:lstStyle/>
          <a:p>
            <a:r>
              <a:rPr lang="en-US" dirty="0" smtClean="0"/>
              <a:t>You </a:t>
            </a:r>
            <a:r>
              <a:rPr lang="en-US" dirty="0"/>
              <a:t>want to store important information such as the user id more securely on the server where malicious users cannot temper with them.</a:t>
            </a:r>
          </a:p>
          <a:p>
            <a:r>
              <a:rPr lang="en-US" dirty="0"/>
              <a:t>You want to pass values from one page to another.</a:t>
            </a:r>
          </a:p>
          <a:p>
            <a:r>
              <a:rPr lang="en-US" dirty="0"/>
              <a:t>You want the alternative to cookies on browsers that do not support cookies.</a:t>
            </a:r>
          </a:p>
          <a:p>
            <a:r>
              <a:rPr lang="en-US" dirty="0"/>
              <a:t>You want to store global variables in an efficient and more secure way compared to passing them in the URL</a:t>
            </a:r>
          </a:p>
          <a:p>
            <a:r>
              <a:rPr lang="en-US" dirty="0"/>
              <a:t>You are developing an application such as a shopping cart that has to temporary store information with a capacity larger than 4KB.</a:t>
            </a:r>
          </a:p>
        </p:txBody>
      </p:sp>
      <p:sp>
        <p:nvSpPr>
          <p:cNvPr id="4" name="Slide Number Placeholder 3"/>
          <p:cNvSpPr>
            <a:spLocks noGrp="1"/>
          </p:cNvSpPr>
          <p:nvPr>
            <p:ph type="sldNum" sz="quarter" idx="12"/>
          </p:nvPr>
        </p:nvSpPr>
        <p:spPr/>
        <p:txBody>
          <a:bodyPr/>
          <a:lstStyle/>
          <a:p>
            <a:fld id="{BDCDBBEF-AA6C-4BA6-85B2-A17D7F280E38}" type="slidenum">
              <a:rPr lang="en-US" smtClean="0"/>
              <a:t>51</a:t>
            </a:fld>
            <a:endParaRPr lang="en-US" dirty="0"/>
          </a:p>
        </p:txBody>
      </p:sp>
    </p:spTree>
    <p:extLst>
      <p:ext uri="{BB962C8B-B14F-4D97-AF65-F5344CB8AC3E}">
        <p14:creationId xmlns:p14="http://schemas.microsoft.com/office/powerpoint/2010/main" val="11023431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a PHP Session</a:t>
            </a:r>
          </a:p>
        </p:txBody>
      </p:sp>
      <p:sp>
        <p:nvSpPr>
          <p:cNvPr id="3" name="Content Placeholder 2"/>
          <p:cNvSpPr>
            <a:spLocks noGrp="1"/>
          </p:cNvSpPr>
          <p:nvPr>
            <p:ph idx="1"/>
          </p:nvPr>
        </p:nvSpPr>
        <p:spPr/>
        <p:txBody>
          <a:bodyPr>
            <a:normAutofit fontScale="92500" lnSpcReduction="20000"/>
          </a:bodyPr>
          <a:lstStyle/>
          <a:p>
            <a:pPr fontAlgn="base"/>
            <a:r>
              <a:rPr lang="en-US" dirty="0"/>
              <a:t>Before you can store any information in session variables, you must first start up the session. To begin a new session, simply call the PHP </a:t>
            </a:r>
            <a:r>
              <a:rPr lang="en-US" dirty="0" err="1"/>
              <a:t>session_start</a:t>
            </a:r>
            <a:r>
              <a:rPr lang="en-US" dirty="0"/>
              <a:t>() function. It will create a new session and generate a unique session ID for the user.</a:t>
            </a:r>
          </a:p>
          <a:p>
            <a:r>
              <a:rPr lang="en-US" dirty="0"/>
              <a:t>The PHP code in the example below simply starts a new </a:t>
            </a:r>
            <a:r>
              <a:rPr lang="en-US" dirty="0" smtClean="0"/>
              <a:t>session</a:t>
            </a:r>
          </a:p>
          <a:p>
            <a:pPr fontAlgn="base"/>
            <a:r>
              <a:rPr lang="en-US" b="1" dirty="0"/>
              <a:t>Example</a:t>
            </a:r>
            <a:endParaRPr lang="en-US" dirty="0"/>
          </a:p>
          <a:p>
            <a:pPr marL="0" indent="0">
              <a:buNone/>
            </a:pPr>
            <a:endParaRPr lang="en-US" dirty="0"/>
          </a:p>
          <a:p>
            <a:pPr fontAlgn="base"/>
            <a:r>
              <a:rPr lang="en-US" dirty="0"/>
              <a:t>&lt;?</a:t>
            </a:r>
            <a:r>
              <a:rPr lang="en-US" dirty="0" err="1"/>
              <a:t>php</a:t>
            </a:r>
            <a:endParaRPr lang="en-US" dirty="0"/>
          </a:p>
          <a:p>
            <a:pPr fontAlgn="base"/>
            <a:r>
              <a:rPr lang="en-US" dirty="0"/>
              <a:t>// Starting session</a:t>
            </a:r>
          </a:p>
          <a:p>
            <a:pPr fontAlgn="base"/>
            <a:r>
              <a:rPr lang="en-US" dirty="0" err="1"/>
              <a:t>session_start</a:t>
            </a:r>
            <a:r>
              <a:rPr lang="en-US" dirty="0"/>
              <a:t>();</a:t>
            </a:r>
          </a:p>
          <a:p>
            <a:pPr fontAlgn="base"/>
            <a:r>
              <a:rPr lang="en-US" dirty="0"/>
              <a:t>?&gt;</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52</a:t>
            </a:fld>
            <a:endParaRPr lang="en-US"/>
          </a:p>
        </p:txBody>
      </p:sp>
    </p:spTree>
    <p:extLst>
      <p:ext uri="{BB962C8B-B14F-4D97-AF65-F5344CB8AC3E}">
        <p14:creationId xmlns:p14="http://schemas.microsoft.com/office/powerpoint/2010/main" val="37093312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Storing and Accessing Session Data</a:t>
            </a:r>
          </a:p>
        </p:txBody>
      </p:sp>
      <p:sp>
        <p:nvSpPr>
          <p:cNvPr id="3" name="Content Placeholder 2"/>
          <p:cNvSpPr>
            <a:spLocks noGrp="1"/>
          </p:cNvSpPr>
          <p:nvPr>
            <p:ph idx="1"/>
          </p:nvPr>
        </p:nvSpPr>
        <p:spPr/>
        <p:txBody>
          <a:bodyPr>
            <a:normAutofit fontScale="85000" lnSpcReduction="20000"/>
          </a:bodyPr>
          <a:lstStyle/>
          <a:p>
            <a:pPr fontAlgn="base"/>
            <a:r>
              <a:rPr lang="en-US" dirty="0"/>
              <a:t>You can store all your session data as key-value pairs in the $_SESSION[] </a:t>
            </a:r>
            <a:r>
              <a:rPr lang="en-US" dirty="0" err="1"/>
              <a:t>superglobal</a:t>
            </a:r>
            <a:r>
              <a:rPr lang="en-US" dirty="0"/>
              <a:t> array. The stored data can be accessed during lifetime of a session. Consider the following script, which creates a new session and registers two session variables</a:t>
            </a:r>
            <a:r>
              <a:rPr lang="en-US" dirty="0" smtClean="0"/>
              <a:t>.</a:t>
            </a:r>
          </a:p>
          <a:p>
            <a:pPr fontAlgn="base"/>
            <a:r>
              <a:rPr lang="en-US" b="1" dirty="0"/>
              <a:t>Example</a:t>
            </a:r>
            <a:endParaRPr lang="en-US" dirty="0"/>
          </a:p>
          <a:p>
            <a:pPr marL="0" indent="0" fontAlgn="base">
              <a:buNone/>
            </a:pPr>
            <a:r>
              <a:rPr lang="en-US" dirty="0"/>
              <a:t>&lt;?</a:t>
            </a:r>
            <a:r>
              <a:rPr lang="en-US" dirty="0" err="1"/>
              <a:t>php</a:t>
            </a:r>
            <a:endParaRPr lang="en-US" dirty="0"/>
          </a:p>
          <a:p>
            <a:pPr marL="0" indent="0" fontAlgn="base">
              <a:buNone/>
            </a:pPr>
            <a:r>
              <a:rPr lang="en-US" dirty="0"/>
              <a:t>// Starting session</a:t>
            </a:r>
          </a:p>
          <a:p>
            <a:pPr marL="0" indent="0" fontAlgn="base">
              <a:buNone/>
            </a:pPr>
            <a:r>
              <a:rPr lang="en-US" dirty="0" err="1"/>
              <a:t>session_start</a:t>
            </a:r>
            <a:r>
              <a:rPr lang="en-US" dirty="0"/>
              <a:t>();</a:t>
            </a:r>
          </a:p>
          <a:p>
            <a:pPr marL="0" indent="0" fontAlgn="base">
              <a:buNone/>
            </a:pPr>
            <a:r>
              <a:rPr lang="en-US" dirty="0" smtClean="0"/>
              <a:t>// </a:t>
            </a:r>
            <a:r>
              <a:rPr lang="en-US" dirty="0"/>
              <a:t>Storing session data</a:t>
            </a:r>
          </a:p>
          <a:p>
            <a:pPr marL="0" indent="0" fontAlgn="base">
              <a:buNone/>
            </a:pPr>
            <a:r>
              <a:rPr lang="en-US" dirty="0"/>
              <a:t>$_SESSION["</a:t>
            </a:r>
            <a:r>
              <a:rPr lang="en-US" dirty="0" err="1"/>
              <a:t>firstname</a:t>
            </a:r>
            <a:r>
              <a:rPr lang="en-US" dirty="0"/>
              <a:t>"] = "Peter";</a:t>
            </a:r>
          </a:p>
          <a:p>
            <a:pPr marL="0" indent="0" fontAlgn="base">
              <a:buNone/>
            </a:pPr>
            <a:r>
              <a:rPr lang="en-US" dirty="0"/>
              <a:t>$_SESSION["</a:t>
            </a:r>
            <a:r>
              <a:rPr lang="en-US" dirty="0" err="1"/>
              <a:t>lastname</a:t>
            </a:r>
            <a:r>
              <a:rPr lang="en-US" dirty="0"/>
              <a:t>"] = "Parker";</a:t>
            </a:r>
          </a:p>
          <a:p>
            <a:pPr marL="0" indent="0" fontAlgn="base">
              <a:buNone/>
            </a:pPr>
            <a:r>
              <a:rPr lang="en-US" dirty="0"/>
              <a:t>?&gt;</a:t>
            </a:r>
          </a:p>
          <a:p>
            <a:pPr fontAlgn="base"/>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53</a:t>
            </a:fld>
            <a:endParaRPr lang="en-US"/>
          </a:p>
        </p:txBody>
      </p:sp>
    </p:spTree>
    <p:extLst>
      <p:ext uri="{BB962C8B-B14F-4D97-AF65-F5344CB8AC3E}">
        <p14:creationId xmlns:p14="http://schemas.microsoft.com/office/powerpoint/2010/main" val="5539302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Destroying a Session</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If you want to remove certain session data, simply unset the corresponding key of the $_SESSION associative array, as shown in the following example</a:t>
            </a:r>
            <a:r>
              <a:rPr lang="en-US" dirty="0" smtClean="0"/>
              <a:t>:</a:t>
            </a:r>
          </a:p>
          <a:p>
            <a:pPr fontAlgn="base"/>
            <a:r>
              <a:rPr lang="en-US" b="1" dirty="0"/>
              <a:t>Example</a:t>
            </a:r>
            <a:endParaRPr lang="en-US" dirty="0"/>
          </a:p>
          <a:p>
            <a:pPr marL="0" indent="0" fontAlgn="base">
              <a:buNone/>
            </a:pPr>
            <a:r>
              <a:rPr lang="en-US" dirty="0"/>
              <a:t>&lt;?</a:t>
            </a:r>
            <a:r>
              <a:rPr lang="en-US" dirty="0" err="1"/>
              <a:t>php</a:t>
            </a:r>
            <a:endParaRPr lang="en-US" dirty="0"/>
          </a:p>
          <a:p>
            <a:pPr marL="0" indent="0" fontAlgn="base">
              <a:buNone/>
            </a:pPr>
            <a:r>
              <a:rPr lang="en-US" dirty="0"/>
              <a:t>// Starting session</a:t>
            </a:r>
          </a:p>
          <a:p>
            <a:pPr marL="0" indent="0" fontAlgn="base">
              <a:buNone/>
            </a:pPr>
            <a:r>
              <a:rPr lang="en-US" dirty="0" err="1"/>
              <a:t>session_start</a:t>
            </a:r>
            <a:r>
              <a:rPr lang="en-US" dirty="0"/>
              <a:t>();</a:t>
            </a:r>
          </a:p>
          <a:p>
            <a:pPr marL="0" indent="0" fontAlgn="base">
              <a:buNone/>
            </a:pPr>
            <a:r>
              <a:rPr lang="en-US" dirty="0"/>
              <a:t> </a:t>
            </a:r>
          </a:p>
          <a:p>
            <a:pPr marL="0" indent="0" fontAlgn="base">
              <a:buNone/>
            </a:pPr>
            <a:r>
              <a:rPr lang="en-US" dirty="0"/>
              <a:t>// Removing session data</a:t>
            </a:r>
          </a:p>
          <a:p>
            <a:pPr marL="0" indent="0" fontAlgn="base">
              <a:buNone/>
            </a:pPr>
            <a:r>
              <a:rPr lang="en-US" dirty="0"/>
              <a:t>if(</a:t>
            </a:r>
            <a:r>
              <a:rPr lang="en-US" dirty="0" err="1"/>
              <a:t>isset</a:t>
            </a:r>
            <a:r>
              <a:rPr lang="en-US" dirty="0"/>
              <a:t>($_SESSION["</a:t>
            </a:r>
            <a:r>
              <a:rPr lang="en-US" dirty="0" err="1"/>
              <a:t>lastname</a:t>
            </a:r>
            <a:r>
              <a:rPr lang="en-US" dirty="0"/>
              <a:t>"])){</a:t>
            </a:r>
          </a:p>
          <a:p>
            <a:pPr marL="0" indent="0" fontAlgn="base">
              <a:buNone/>
            </a:pPr>
            <a:r>
              <a:rPr lang="en-US" dirty="0"/>
              <a:t>    unset($_SESSION["</a:t>
            </a:r>
            <a:r>
              <a:rPr lang="en-US" dirty="0" err="1"/>
              <a:t>lastname</a:t>
            </a:r>
            <a:r>
              <a:rPr lang="en-US" dirty="0"/>
              <a:t>"]);</a:t>
            </a:r>
          </a:p>
          <a:p>
            <a:pPr marL="0" indent="0" fontAlgn="base">
              <a:buNone/>
            </a:pPr>
            <a:r>
              <a:rPr lang="en-US" dirty="0"/>
              <a:t>}</a:t>
            </a:r>
          </a:p>
          <a:p>
            <a:pPr marL="0" indent="0" fontAlgn="base">
              <a:buNone/>
            </a:pPr>
            <a:r>
              <a:rPr lang="en-US" dirty="0" smtClean="0"/>
              <a:t>?&gt;</a:t>
            </a:r>
          </a:p>
          <a:p>
            <a:pPr marL="0" indent="0" fontAlgn="base">
              <a:buNone/>
            </a:pPr>
            <a:endParaRPr lang="en-US" dirty="0"/>
          </a:p>
          <a:p>
            <a:pPr fontAlgn="base"/>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54</a:t>
            </a:fld>
            <a:endParaRPr lang="en-US"/>
          </a:p>
        </p:txBody>
      </p:sp>
    </p:spTree>
    <p:extLst>
      <p:ext uri="{BB962C8B-B14F-4D97-AF65-F5344CB8AC3E}">
        <p14:creationId xmlns:p14="http://schemas.microsoft.com/office/powerpoint/2010/main" val="7132990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However, to destroy a session completely, simply call the </a:t>
            </a:r>
            <a:r>
              <a:rPr lang="en-US" dirty="0" err="1"/>
              <a:t>session_destroy</a:t>
            </a:r>
            <a:r>
              <a:rPr lang="en-US" dirty="0"/>
              <a:t>() function. This function does not need any argument and a single call destroys all the session data.</a:t>
            </a:r>
          </a:p>
          <a:p>
            <a:pPr fontAlgn="base"/>
            <a:r>
              <a:rPr lang="en-US" b="1" dirty="0"/>
              <a:t>Example</a:t>
            </a:r>
            <a:endParaRPr lang="en-US" dirty="0"/>
          </a:p>
          <a:p>
            <a:pPr marL="0" indent="0" fontAlgn="base">
              <a:buNone/>
            </a:pPr>
            <a:r>
              <a:rPr lang="en-US" dirty="0"/>
              <a:t>&lt;?</a:t>
            </a:r>
            <a:r>
              <a:rPr lang="en-US" dirty="0" err="1"/>
              <a:t>php</a:t>
            </a:r>
            <a:endParaRPr lang="en-US" dirty="0"/>
          </a:p>
          <a:p>
            <a:pPr marL="0" indent="0" fontAlgn="base">
              <a:buNone/>
            </a:pPr>
            <a:r>
              <a:rPr lang="en-US" dirty="0"/>
              <a:t>// Starting session</a:t>
            </a:r>
          </a:p>
          <a:p>
            <a:pPr marL="0" indent="0" fontAlgn="base">
              <a:buNone/>
            </a:pPr>
            <a:r>
              <a:rPr lang="en-US" dirty="0" err="1"/>
              <a:t>session_start</a:t>
            </a:r>
            <a:r>
              <a:rPr lang="en-US" dirty="0"/>
              <a:t>();</a:t>
            </a:r>
          </a:p>
          <a:p>
            <a:pPr marL="0" indent="0" fontAlgn="base">
              <a:buNone/>
            </a:pPr>
            <a:r>
              <a:rPr lang="en-US" dirty="0"/>
              <a:t> </a:t>
            </a:r>
          </a:p>
          <a:p>
            <a:pPr marL="0" indent="0" fontAlgn="base">
              <a:buNone/>
            </a:pPr>
            <a:r>
              <a:rPr lang="en-US" dirty="0"/>
              <a:t>// Destroying session</a:t>
            </a:r>
          </a:p>
          <a:p>
            <a:pPr marL="0" indent="0" fontAlgn="base">
              <a:buNone/>
            </a:pPr>
            <a:r>
              <a:rPr lang="en-US" dirty="0" err="1"/>
              <a:t>session_destroy</a:t>
            </a:r>
            <a:r>
              <a:rPr lang="en-US" dirty="0"/>
              <a:t>();</a:t>
            </a:r>
          </a:p>
          <a:p>
            <a:pPr marL="0" indent="0" fontAlgn="base">
              <a:buNone/>
            </a:pPr>
            <a:r>
              <a:rPr lang="en-US" dirty="0"/>
              <a:t>?&gt;</a:t>
            </a:r>
          </a:p>
          <a:p>
            <a:pPr marL="0" indent="0">
              <a:buNone/>
            </a:pPr>
            <a:r>
              <a:rPr lang="en-US" dirty="0"/>
              <a:t> </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55</a:t>
            </a:fld>
            <a:endParaRPr lang="en-US"/>
          </a:p>
        </p:txBody>
      </p:sp>
    </p:spTree>
    <p:extLst>
      <p:ext uri="{BB962C8B-B14F-4D97-AF65-F5344CB8AC3E}">
        <p14:creationId xmlns:p14="http://schemas.microsoft.com/office/powerpoint/2010/main" val="508979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US" b="1" dirty="0" smtClean="0"/>
              <a:t>Topic to be Covered</a:t>
            </a:r>
            <a:endParaRPr lang="en-IN" b="1" dirty="0"/>
          </a:p>
        </p:txBody>
      </p:sp>
      <p:sp>
        <p:nvSpPr>
          <p:cNvPr id="3" name="Content Placeholder 2"/>
          <p:cNvSpPr>
            <a:spLocks noGrp="1"/>
          </p:cNvSpPr>
          <p:nvPr>
            <p:ph idx="1"/>
          </p:nvPr>
        </p:nvSpPr>
        <p:spPr>
          <a:xfrm>
            <a:off x="838200" y="1355363"/>
            <a:ext cx="8336622" cy="4757761"/>
          </a:xfrm>
          <a:ln>
            <a:solidFill>
              <a:schemeClr val="tx1"/>
            </a:solidFill>
          </a:ln>
        </p:spPr>
        <p:txBody>
          <a:bodyPr>
            <a:normAutofit/>
          </a:bodyPr>
          <a:lstStyle/>
          <a:p>
            <a:r>
              <a:rPr lang="en-US" dirty="0"/>
              <a:t>Connection with MYSQL </a:t>
            </a:r>
            <a:r>
              <a:rPr lang="en-US" dirty="0" smtClean="0"/>
              <a:t>database</a:t>
            </a:r>
          </a:p>
          <a:p>
            <a:r>
              <a:rPr lang="en-US" dirty="0" smtClean="0"/>
              <a:t> </a:t>
            </a:r>
            <a:r>
              <a:rPr lang="en-US" dirty="0"/>
              <a:t>CRUD </a:t>
            </a:r>
            <a:r>
              <a:rPr lang="en-US" dirty="0" smtClean="0"/>
              <a:t>Operations</a:t>
            </a:r>
          </a:p>
          <a:p>
            <a:r>
              <a:rPr lang="en-US" dirty="0" smtClean="0"/>
              <a:t> </a:t>
            </a:r>
            <a:r>
              <a:rPr lang="en-US" dirty="0"/>
              <a:t>setting query </a:t>
            </a:r>
            <a:r>
              <a:rPr lang="en-US" dirty="0" smtClean="0"/>
              <a:t>parameter</a:t>
            </a:r>
          </a:p>
          <a:p>
            <a:r>
              <a:rPr lang="en-US" dirty="0" smtClean="0"/>
              <a:t> </a:t>
            </a:r>
            <a:r>
              <a:rPr lang="en-US" dirty="0"/>
              <a:t>executing query on </a:t>
            </a:r>
            <a:r>
              <a:rPr lang="en-US" dirty="0" smtClean="0"/>
              <a:t>MYSQL</a:t>
            </a:r>
          </a:p>
          <a:p>
            <a:pPr marL="0" indent="0">
              <a:buNone/>
            </a:pPr>
            <a:endParaRPr lang="en-US" dirty="0" smtClean="0"/>
          </a:p>
        </p:txBody>
      </p:sp>
      <p:sp>
        <p:nvSpPr>
          <p:cNvPr id="4" name="Slide Number Placeholder 3"/>
          <p:cNvSpPr>
            <a:spLocks noGrp="1"/>
          </p:cNvSpPr>
          <p:nvPr>
            <p:ph type="sldNum" sz="quarter" idx="12"/>
          </p:nvPr>
        </p:nvSpPr>
        <p:spPr/>
        <p:txBody>
          <a:bodyPr/>
          <a:lstStyle/>
          <a:p>
            <a:fld id="{BDCDBBEF-AA6C-4BA6-85B2-A17D7F280E38}" type="slidenum">
              <a:rPr lang="en-US" smtClean="0"/>
              <a:t>56</a:t>
            </a:fld>
            <a:endParaRPr lang="en-US"/>
          </a:p>
        </p:txBody>
      </p:sp>
    </p:spTree>
    <p:extLst>
      <p:ext uri="{BB962C8B-B14F-4D97-AF65-F5344CB8AC3E}">
        <p14:creationId xmlns:p14="http://schemas.microsoft.com/office/powerpoint/2010/main" val="39954381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 with MYSQL database</a:t>
            </a:r>
          </a:p>
        </p:txBody>
      </p:sp>
      <p:sp>
        <p:nvSpPr>
          <p:cNvPr id="3" name="Content Placeholder 2"/>
          <p:cNvSpPr>
            <a:spLocks noGrp="1"/>
          </p:cNvSpPr>
          <p:nvPr>
            <p:ph idx="1"/>
          </p:nvPr>
        </p:nvSpPr>
        <p:spPr/>
        <p:txBody>
          <a:bodyPr>
            <a:normAutofit lnSpcReduction="10000"/>
          </a:bodyPr>
          <a:lstStyle/>
          <a:p>
            <a:r>
              <a:rPr lang="en-US" dirty="0"/>
              <a:t>PHP </a:t>
            </a:r>
            <a:r>
              <a:rPr lang="en-US" dirty="0" err="1"/>
              <a:t>mysqli_connect</a:t>
            </a:r>
            <a:r>
              <a:rPr lang="en-US" dirty="0"/>
              <a:t>()</a:t>
            </a:r>
          </a:p>
          <a:p>
            <a:r>
              <a:rPr lang="en-US" dirty="0"/>
              <a:t>PHP </a:t>
            </a:r>
            <a:r>
              <a:rPr lang="en-US" b="1" dirty="0" err="1"/>
              <a:t>mysqli_connect</a:t>
            </a:r>
            <a:r>
              <a:rPr lang="en-US" b="1" dirty="0"/>
              <a:t>() function</a:t>
            </a:r>
            <a:r>
              <a:rPr lang="en-US" dirty="0"/>
              <a:t> is used to connect with MySQL database. It returns </a:t>
            </a:r>
            <a:r>
              <a:rPr lang="en-US" i="1" dirty="0"/>
              <a:t>resource</a:t>
            </a:r>
            <a:r>
              <a:rPr lang="en-US" dirty="0"/>
              <a:t> if connection is established or </a:t>
            </a:r>
            <a:r>
              <a:rPr lang="en-US" i="1" dirty="0"/>
              <a:t>null</a:t>
            </a:r>
            <a:r>
              <a:rPr lang="en-US" dirty="0" smtClean="0"/>
              <a:t>.</a:t>
            </a:r>
            <a:r>
              <a:rPr lang="en-US" b="1" dirty="0"/>
              <a:t> Syntax</a:t>
            </a:r>
            <a:endParaRPr lang="en-US" dirty="0"/>
          </a:p>
          <a:p>
            <a:r>
              <a:rPr lang="en-US" dirty="0"/>
              <a:t>resource </a:t>
            </a:r>
            <a:r>
              <a:rPr lang="en-US" dirty="0" err="1"/>
              <a:t>mysqli_connect</a:t>
            </a:r>
            <a:r>
              <a:rPr lang="en-US" dirty="0"/>
              <a:t> (server, username, password)  </a:t>
            </a:r>
          </a:p>
          <a:p>
            <a:r>
              <a:rPr lang="en-US" dirty="0"/>
              <a:t>PHP </a:t>
            </a:r>
            <a:r>
              <a:rPr lang="en-US" dirty="0" err="1"/>
              <a:t>mysqli_close</a:t>
            </a:r>
            <a:r>
              <a:rPr lang="en-US" dirty="0"/>
              <a:t>()</a:t>
            </a:r>
          </a:p>
          <a:p>
            <a:r>
              <a:rPr lang="en-US" dirty="0"/>
              <a:t>PHP </a:t>
            </a:r>
            <a:r>
              <a:rPr lang="en-US" b="1" dirty="0" err="1"/>
              <a:t>mysqli_close</a:t>
            </a:r>
            <a:r>
              <a:rPr lang="en-US" b="1" dirty="0"/>
              <a:t>() function</a:t>
            </a:r>
            <a:r>
              <a:rPr lang="en-US" dirty="0"/>
              <a:t> is used to disconnect with MySQL database. It returns </a:t>
            </a:r>
            <a:r>
              <a:rPr lang="en-US" i="1" dirty="0"/>
              <a:t>true</a:t>
            </a:r>
            <a:r>
              <a:rPr lang="en-US" dirty="0"/>
              <a:t> if connection is closed or </a:t>
            </a:r>
            <a:r>
              <a:rPr lang="en-US" i="1" dirty="0"/>
              <a:t>false</a:t>
            </a:r>
            <a:r>
              <a:rPr lang="en-US" dirty="0"/>
              <a:t>.</a:t>
            </a:r>
          </a:p>
          <a:p>
            <a:r>
              <a:rPr lang="en-US" b="1" dirty="0"/>
              <a:t>Syntax</a:t>
            </a:r>
            <a:endParaRPr lang="en-US" dirty="0"/>
          </a:p>
          <a:p>
            <a:r>
              <a:rPr lang="en-US" dirty="0"/>
              <a:t>bool </a:t>
            </a:r>
            <a:r>
              <a:rPr lang="en-US" dirty="0" err="1"/>
              <a:t>mysqli_close</a:t>
            </a:r>
            <a:r>
              <a:rPr lang="en-US" dirty="0"/>
              <a:t>(resource $</a:t>
            </a:r>
            <a:r>
              <a:rPr lang="en-US" dirty="0" err="1"/>
              <a:t>resource_link</a:t>
            </a:r>
            <a:r>
              <a:rPr lang="en-US" dirty="0"/>
              <a:t>)  </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57</a:t>
            </a:fld>
            <a:endParaRPr lang="en-US"/>
          </a:p>
        </p:txBody>
      </p:sp>
    </p:spTree>
    <p:extLst>
      <p:ext uri="{BB962C8B-B14F-4D97-AF65-F5344CB8AC3E}">
        <p14:creationId xmlns:p14="http://schemas.microsoft.com/office/powerpoint/2010/main" val="31593788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MySQL Connect Example</a:t>
            </a:r>
          </a:p>
        </p:txBody>
      </p:sp>
      <p:sp>
        <p:nvSpPr>
          <p:cNvPr id="3" name="Content Placeholder 2"/>
          <p:cNvSpPr>
            <a:spLocks noGrp="1"/>
          </p:cNvSpPr>
          <p:nvPr>
            <p:ph idx="1"/>
          </p:nvPr>
        </p:nvSpPr>
        <p:spPr>
          <a:xfrm>
            <a:off x="674077" y="1126273"/>
            <a:ext cx="10515600" cy="4871794"/>
          </a:xfrm>
        </p:spPr>
        <p:txBody>
          <a:bodyPr>
            <a:noAutofit/>
          </a:bodyPr>
          <a:lstStyle/>
          <a:p>
            <a:r>
              <a:rPr lang="en-US" sz="2000" dirty="0"/>
              <a:t>&lt;?</a:t>
            </a:r>
            <a:r>
              <a:rPr lang="en-US" sz="2000" dirty="0" err="1"/>
              <a:t>php</a:t>
            </a:r>
            <a:r>
              <a:rPr lang="en-US" sz="2000" dirty="0"/>
              <a:t>  </a:t>
            </a:r>
          </a:p>
          <a:p>
            <a:r>
              <a:rPr lang="en-US" sz="2000" dirty="0"/>
              <a:t>$host = 'localhost:3306';  </a:t>
            </a:r>
          </a:p>
          <a:p>
            <a:r>
              <a:rPr lang="en-US" sz="2000" dirty="0"/>
              <a:t>$user = '';  </a:t>
            </a:r>
          </a:p>
          <a:p>
            <a:r>
              <a:rPr lang="en-US" sz="2000" dirty="0"/>
              <a:t>$pass = '';  </a:t>
            </a:r>
          </a:p>
          <a:p>
            <a:r>
              <a:rPr lang="en-US" sz="2000" dirty="0"/>
              <a:t>$conn = </a:t>
            </a:r>
            <a:r>
              <a:rPr lang="en-US" sz="2000" dirty="0" err="1"/>
              <a:t>mysqli_connect</a:t>
            </a:r>
            <a:r>
              <a:rPr lang="en-US" sz="2000" dirty="0"/>
              <a:t>($host, $user, $pass);  </a:t>
            </a:r>
          </a:p>
          <a:p>
            <a:r>
              <a:rPr lang="en-US" sz="2000" dirty="0"/>
              <a:t>if(! $conn )  </a:t>
            </a:r>
          </a:p>
          <a:p>
            <a:r>
              <a:rPr lang="en-US" sz="2000" dirty="0"/>
              <a:t>{  </a:t>
            </a:r>
          </a:p>
          <a:p>
            <a:r>
              <a:rPr lang="en-US" sz="2000" dirty="0"/>
              <a:t>  die('Could not connect: ' . </a:t>
            </a:r>
            <a:r>
              <a:rPr lang="en-US" sz="2000" dirty="0" err="1"/>
              <a:t>mysqli_error</a:t>
            </a:r>
            <a:r>
              <a:rPr lang="en-US" sz="2000" dirty="0"/>
              <a:t>());  </a:t>
            </a:r>
          </a:p>
          <a:p>
            <a:r>
              <a:rPr lang="en-US" sz="2000" dirty="0"/>
              <a:t>}  </a:t>
            </a:r>
          </a:p>
          <a:p>
            <a:r>
              <a:rPr lang="en-US" sz="2000" dirty="0"/>
              <a:t>echo 'Connected successfully';  </a:t>
            </a:r>
          </a:p>
          <a:p>
            <a:r>
              <a:rPr lang="en-US" sz="2000" dirty="0" err="1"/>
              <a:t>mysqli_close</a:t>
            </a:r>
            <a:r>
              <a:rPr lang="en-US" sz="2000" dirty="0"/>
              <a:t>($conn);  </a:t>
            </a:r>
          </a:p>
          <a:p>
            <a:r>
              <a:rPr lang="en-US" sz="2000" dirty="0" smtClean="0"/>
              <a:t>?&gt;</a:t>
            </a: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t>58</a:t>
            </a:fld>
            <a:endParaRPr lang="en-US"/>
          </a:p>
        </p:txBody>
      </p:sp>
      <p:sp>
        <p:nvSpPr>
          <p:cNvPr id="6" name="Rectangle 5"/>
          <p:cNvSpPr/>
          <p:nvPr/>
        </p:nvSpPr>
        <p:spPr>
          <a:xfrm>
            <a:off x="6994769" y="4786143"/>
            <a:ext cx="3751385" cy="646331"/>
          </a:xfrm>
          <a:prstGeom prst="rect">
            <a:avLst/>
          </a:prstGeom>
        </p:spPr>
        <p:txBody>
          <a:bodyPr wrap="square">
            <a:spAutoFit/>
          </a:bodyPr>
          <a:lstStyle/>
          <a:p>
            <a:r>
              <a:rPr lang="en-US" dirty="0"/>
              <a:t>Output:</a:t>
            </a:r>
          </a:p>
          <a:p>
            <a:r>
              <a:rPr lang="en-US" dirty="0"/>
              <a:t> Connected successfully</a:t>
            </a:r>
          </a:p>
        </p:txBody>
      </p:sp>
    </p:spTree>
    <p:extLst>
      <p:ext uri="{BB962C8B-B14F-4D97-AF65-F5344CB8AC3E}">
        <p14:creationId xmlns:p14="http://schemas.microsoft.com/office/powerpoint/2010/main" val="18598634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a:t>
            </a:r>
            <a:r>
              <a:rPr lang="en-US" dirty="0" err="1"/>
              <a:t>MySQLi</a:t>
            </a:r>
            <a:r>
              <a:rPr lang="en-US" dirty="0"/>
              <a:t> Create Database</a:t>
            </a:r>
          </a:p>
        </p:txBody>
      </p:sp>
      <p:sp>
        <p:nvSpPr>
          <p:cNvPr id="3" name="Content Placeholder 2"/>
          <p:cNvSpPr>
            <a:spLocks noGrp="1"/>
          </p:cNvSpPr>
          <p:nvPr>
            <p:ph idx="1"/>
          </p:nvPr>
        </p:nvSpPr>
        <p:spPr/>
        <p:txBody>
          <a:bodyPr>
            <a:normAutofit fontScale="55000" lnSpcReduction="20000"/>
          </a:bodyPr>
          <a:lstStyle/>
          <a:p>
            <a:r>
              <a:rPr lang="en-US" dirty="0"/>
              <a:t>&lt;?</a:t>
            </a:r>
            <a:r>
              <a:rPr lang="en-US" dirty="0" err="1"/>
              <a:t>php</a:t>
            </a:r>
            <a:r>
              <a:rPr lang="en-US" dirty="0"/>
              <a:t/>
            </a:r>
            <a:br>
              <a:rPr lang="en-US" dirty="0"/>
            </a:br>
            <a:r>
              <a:rPr lang="en-US" dirty="0"/>
              <a:t>$</a:t>
            </a:r>
            <a:r>
              <a:rPr lang="en-US" dirty="0" err="1"/>
              <a:t>servername</a:t>
            </a:r>
            <a:r>
              <a:rPr lang="en-US" dirty="0"/>
              <a:t> = "localhost";</a:t>
            </a:r>
            <a:br>
              <a:rPr lang="en-US" dirty="0"/>
            </a:br>
            <a:r>
              <a:rPr lang="en-US" dirty="0"/>
              <a:t>$username = "username";</a:t>
            </a:r>
            <a:br>
              <a:rPr lang="en-US" dirty="0"/>
            </a:br>
            <a:r>
              <a:rPr lang="en-US" dirty="0"/>
              <a:t>$password = "password";</a:t>
            </a:r>
            <a:br>
              <a:rPr lang="en-US" dirty="0"/>
            </a:br>
            <a:r>
              <a:rPr lang="en-US" dirty="0"/>
              <a:t/>
            </a:r>
            <a:br>
              <a:rPr lang="en-US" dirty="0"/>
            </a:br>
            <a:r>
              <a:rPr lang="en-US" dirty="0"/>
              <a:t>// Create connection</a:t>
            </a:r>
            <a:br>
              <a:rPr lang="en-US" dirty="0"/>
            </a:br>
            <a:r>
              <a:rPr lang="en-US" dirty="0"/>
              <a:t>$conn = new </a:t>
            </a:r>
            <a:r>
              <a:rPr lang="en-US" dirty="0" err="1"/>
              <a:t>mysqli</a:t>
            </a:r>
            <a:r>
              <a:rPr lang="en-US" dirty="0"/>
              <a:t>($</a:t>
            </a:r>
            <a:r>
              <a:rPr lang="en-US" dirty="0" err="1"/>
              <a:t>servername</a:t>
            </a:r>
            <a:r>
              <a:rPr lang="en-US" dirty="0"/>
              <a:t>, $username, $password);</a:t>
            </a:r>
            <a:br>
              <a:rPr lang="en-US" dirty="0"/>
            </a:br>
            <a:r>
              <a:rPr lang="en-US" dirty="0"/>
              <a:t>// Check connection</a:t>
            </a:r>
            <a:br>
              <a:rPr lang="en-US" dirty="0"/>
            </a:br>
            <a:r>
              <a:rPr lang="en-US" dirty="0"/>
              <a:t>if ($conn-&gt;</a:t>
            </a:r>
            <a:r>
              <a:rPr lang="en-US" dirty="0" err="1"/>
              <a:t>connect_error</a:t>
            </a:r>
            <a:r>
              <a:rPr lang="en-US" dirty="0"/>
              <a:t>) {</a:t>
            </a:r>
            <a:br>
              <a:rPr lang="en-US" dirty="0"/>
            </a:br>
            <a:r>
              <a:rPr lang="en-US" dirty="0"/>
              <a:t>  die("Connection failed: " . $conn-&gt;</a:t>
            </a:r>
            <a:r>
              <a:rPr lang="en-US" dirty="0" err="1"/>
              <a:t>connect_error</a:t>
            </a:r>
            <a:r>
              <a:rPr lang="en-US" dirty="0"/>
              <a:t>);</a:t>
            </a:r>
            <a:br>
              <a:rPr lang="en-US" dirty="0"/>
            </a:br>
            <a:r>
              <a:rPr lang="en-US" dirty="0"/>
              <a:t>}</a:t>
            </a:r>
            <a:br>
              <a:rPr lang="en-US" dirty="0"/>
            </a:br>
            <a:r>
              <a:rPr lang="en-US" dirty="0"/>
              <a:t/>
            </a:r>
            <a:br>
              <a:rPr lang="en-US" dirty="0"/>
            </a:br>
            <a:r>
              <a:rPr lang="en-US" dirty="0"/>
              <a:t>// Create database</a:t>
            </a:r>
            <a:br>
              <a:rPr lang="en-US" dirty="0"/>
            </a:br>
            <a:r>
              <a:rPr lang="en-US" dirty="0"/>
              <a:t>$</a:t>
            </a:r>
            <a:r>
              <a:rPr lang="en-US" dirty="0" err="1"/>
              <a:t>sql</a:t>
            </a:r>
            <a:r>
              <a:rPr lang="en-US" dirty="0"/>
              <a:t> = "CREATE DATABASE </a:t>
            </a:r>
            <a:r>
              <a:rPr lang="en-US" dirty="0" err="1"/>
              <a:t>myDB</a:t>
            </a:r>
            <a:r>
              <a:rPr lang="en-US" dirty="0"/>
              <a:t>";</a:t>
            </a:r>
            <a:br>
              <a:rPr lang="en-US" dirty="0"/>
            </a:br>
            <a:r>
              <a:rPr lang="en-US" dirty="0"/>
              <a:t>if ($conn-&gt;query($</a:t>
            </a:r>
            <a:r>
              <a:rPr lang="en-US" dirty="0" err="1"/>
              <a:t>sql</a:t>
            </a:r>
            <a:r>
              <a:rPr lang="en-US" dirty="0"/>
              <a:t>) === TRUE) {</a:t>
            </a:r>
            <a:br>
              <a:rPr lang="en-US" dirty="0"/>
            </a:br>
            <a:r>
              <a:rPr lang="en-US" dirty="0"/>
              <a:t>  echo "Database created successfully";</a:t>
            </a:r>
            <a:br>
              <a:rPr lang="en-US" dirty="0"/>
            </a:br>
            <a:r>
              <a:rPr lang="en-US" dirty="0"/>
              <a:t>} else {</a:t>
            </a:r>
            <a:br>
              <a:rPr lang="en-US" dirty="0"/>
            </a:br>
            <a:r>
              <a:rPr lang="en-US" dirty="0"/>
              <a:t>  echo "Error creating database: " . $conn-&gt;error;</a:t>
            </a:r>
            <a:br>
              <a:rPr lang="en-US" dirty="0"/>
            </a:br>
            <a:r>
              <a:rPr lang="en-US" dirty="0"/>
              <a:t>}</a:t>
            </a:r>
            <a:br>
              <a:rPr lang="en-US" dirty="0"/>
            </a:br>
            <a:r>
              <a:rPr lang="en-US" dirty="0"/>
              <a:t/>
            </a:r>
            <a:br>
              <a:rPr lang="en-US" dirty="0"/>
            </a:br>
            <a:r>
              <a:rPr lang="en-US" dirty="0"/>
              <a:t>$conn-&gt;close();</a:t>
            </a:r>
            <a:br>
              <a:rPr lang="en-US" dirty="0"/>
            </a:br>
            <a:r>
              <a:rPr lang="en-US" dirty="0"/>
              <a:t>?&gt;</a:t>
            </a:r>
          </a:p>
          <a:p>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59</a:t>
            </a:fld>
            <a:endParaRPr lang="en-US"/>
          </a:p>
        </p:txBody>
      </p:sp>
    </p:spTree>
    <p:extLst>
      <p:ext uri="{BB962C8B-B14F-4D97-AF65-F5344CB8AC3E}">
        <p14:creationId xmlns:p14="http://schemas.microsoft.com/office/powerpoint/2010/main" val="363768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354" y="113079"/>
            <a:ext cx="8332694" cy="989748"/>
          </a:xfrm>
          <a:ln>
            <a:solidFill>
              <a:schemeClr val="tx1"/>
            </a:solidFill>
          </a:ln>
        </p:spPr>
        <p:txBody>
          <a:bodyPr>
            <a:normAutofit/>
          </a:bodyPr>
          <a:lstStyle/>
          <a:p>
            <a:r>
              <a:rPr lang="en-US" dirty="0"/>
              <a:t>Define Objects</a:t>
            </a:r>
          </a:p>
        </p:txBody>
      </p:sp>
      <p:sp>
        <p:nvSpPr>
          <p:cNvPr id="4" name="Slide Number Placeholder 3"/>
          <p:cNvSpPr>
            <a:spLocks noGrp="1"/>
          </p:cNvSpPr>
          <p:nvPr>
            <p:ph type="sldNum" sz="quarter" idx="12"/>
          </p:nvPr>
        </p:nvSpPr>
        <p:spPr/>
        <p:txBody>
          <a:bodyPr/>
          <a:lstStyle/>
          <a:p>
            <a:fld id="{BDCDBBEF-AA6C-4BA6-85B2-A17D7F280E38}" type="slidenum">
              <a:rPr lang="en-US" smtClean="0"/>
              <a:t>6</a:t>
            </a:fld>
            <a:endParaRPr lang="en-US"/>
          </a:p>
        </p:txBody>
      </p:sp>
      <p:sp>
        <p:nvSpPr>
          <p:cNvPr id="9" name="Rectangle 8"/>
          <p:cNvSpPr/>
          <p:nvPr/>
        </p:nvSpPr>
        <p:spPr>
          <a:xfrm>
            <a:off x="1250462" y="1339170"/>
            <a:ext cx="9894276" cy="2954655"/>
          </a:xfrm>
          <a:prstGeom prst="rect">
            <a:avLst/>
          </a:prstGeom>
        </p:spPr>
        <p:txBody>
          <a:bodyPr wrap="square">
            <a:spAutoFit/>
          </a:bodyPr>
          <a:lstStyle/>
          <a:p>
            <a:pPr marL="285750" indent="-285750" fontAlgn="base">
              <a:buFont typeface="Arial" panose="020B0604020202020204" pitchFamily="34" charset="0"/>
              <a:buChar char="•"/>
            </a:pPr>
            <a:r>
              <a:rPr lang="en-US" sz="2400" dirty="0">
                <a:solidFill>
                  <a:srgbClr val="444444"/>
                </a:solidFill>
                <a:latin typeface="Times New Roman" panose="02020603050405020304" pitchFamily="18" charset="0"/>
                <a:cs typeface="Times New Roman" panose="02020603050405020304" pitchFamily="18" charset="0"/>
              </a:rPr>
              <a:t>The object is declared to use the properties of a class. </a:t>
            </a:r>
            <a:endParaRPr lang="en-US" sz="2400" dirty="0" smtClean="0">
              <a:solidFill>
                <a:srgbClr val="444444"/>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400" dirty="0" smtClean="0">
                <a:solidFill>
                  <a:srgbClr val="444444"/>
                </a:solidFill>
                <a:latin typeface="Times New Roman" panose="02020603050405020304" pitchFamily="18" charset="0"/>
                <a:cs typeface="Times New Roman" panose="02020603050405020304" pitchFamily="18" charset="0"/>
              </a:rPr>
              <a:t>The </a:t>
            </a:r>
            <a:r>
              <a:rPr lang="en-US" sz="2400" dirty="0">
                <a:solidFill>
                  <a:srgbClr val="444444"/>
                </a:solidFill>
                <a:latin typeface="Times New Roman" panose="02020603050405020304" pitchFamily="18" charset="0"/>
                <a:cs typeface="Times New Roman" panose="02020603050405020304" pitchFamily="18" charset="0"/>
              </a:rPr>
              <a:t>object variable is declared by using the </a:t>
            </a:r>
            <a:r>
              <a:rPr lang="en-US" sz="2400" b="1" dirty="0">
                <a:solidFill>
                  <a:srgbClr val="444444"/>
                </a:solidFill>
                <a:latin typeface="Times New Roman" panose="02020603050405020304" pitchFamily="18" charset="0"/>
                <a:cs typeface="Times New Roman" panose="02020603050405020304" pitchFamily="18" charset="0"/>
              </a:rPr>
              <a:t>new </a:t>
            </a:r>
            <a:r>
              <a:rPr lang="en-US" sz="2400" dirty="0">
                <a:solidFill>
                  <a:srgbClr val="444444"/>
                </a:solidFill>
                <a:latin typeface="Times New Roman" panose="02020603050405020304" pitchFamily="18" charset="0"/>
                <a:cs typeface="Times New Roman" panose="02020603050405020304" pitchFamily="18" charset="0"/>
              </a:rPr>
              <a:t>keyword followed by the class name. </a:t>
            </a:r>
            <a:endParaRPr lang="en-US" sz="2400" dirty="0" smtClean="0">
              <a:solidFill>
                <a:srgbClr val="444444"/>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400" dirty="0" smtClean="0">
                <a:solidFill>
                  <a:srgbClr val="444444"/>
                </a:solidFill>
                <a:latin typeface="Times New Roman" panose="02020603050405020304" pitchFamily="18" charset="0"/>
                <a:cs typeface="Times New Roman" panose="02020603050405020304" pitchFamily="18" charset="0"/>
              </a:rPr>
              <a:t>Multiple </a:t>
            </a:r>
            <a:r>
              <a:rPr lang="en-US" sz="2400" dirty="0">
                <a:solidFill>
                  <a:srgbClr val="444444"/>
                </a:solidFill>
                <a:latin typeface="Times New Roman" panose="02020603050405020304" pitchFamily="18" charset="0"/>
                <a:cs typeface="Times New Roman" panose="02020603050405020304" pitchFamily="18" charset="0"/>
              </a:rPr>
              <a:t>object variables can be declared for a class. </a:t>
            </a:r>
            <a:endParaRPr lang="en-US" sz="2400" dirty="0" smtClean="0">
              <a:solidFill>
                <a:srgbClr val="444444"/>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400" dirty="0" smtClean="0">
                <a:solidFill>
                  <a:srgbClr val="444444"/>
                </a:solidFill>
                <a:latin typeface="Times New Roman" panose="02020603050405020304" pitchFamily="18" charset="0"/>
                <a:cs typeface="Times New Roman" panose="02020603050405020304" pitchFamily="18" charset="0"/>
              </a:rPr>
              <a:t>The </a:t>
            </a:r>
            <a:r>
              <a:rPr lang="en-US" sz="2400" dirty="0">
                <a:solidFill>
                  <a:srgbClr val="444444"/>
                </a:solidFill>
                <a:latin typeface="Times New Roman" panose="02020603050405020304" pitchFamily="18" charset="0"/>
                <a:cs typeface="Times New Roman" panose="02020603050405020304" pitchFamily="18" charset="0"/>
              </a:rPr>
              <a:t>object variables are work as a reference variable. So, if the property value of any class is modified by one object then the property value of another object of the same class will be changed at a time.</a:t>
            </a:r>
          </a:p>
          <a:p>
            <a:endParaRPr lang="en-US" dirty="0"/>
          </a:p>
        </p:txBody>
      </p:sp>
      <p:sp>
        <p:nvSpPr>
          <p:cNvPr id="10" name="Rectangle 9"/>
          <p:cNvSpPr/>
          <p:nvPr/>
        </p:nvSpPr>
        <p:spPr>
          <a:xfrm>
            <a:off x="1383323" y="4176542"/>
            <a:ext cx="6096000" cy="923330"/>
          </a:xfrm>
          <a:prstGeom prst="rect">
            <a:avLst/>
          </a:prstGeom>
        </p:spPr>
        <p:txBody>
          <a:bodyPr>
            <a:spAutoFit/>
          </a:bodyPr>
          <a:lstStyle/>
          <a:p>
            <a:pPr fontAlgn="base"/>
            <a:r>
              <a:rPr lang="en-US" b="1" dirty="0">
                <a:solidFill>
                  <a:srgbClr val="444444"/>
                </a:solidFill>
                <a:latin typeface="Arimo"/>
              </a:rPr>
              <a:t>Syntax</a:t>
            </a:r>
            <a:r>
              <a:rPr lang="en-US" dirty="0" smtClean="0">
                <a:solidFill>
                  <a:srgbClr val="444444"/>
                </a:solidFill>
                <a:latin typeface="Arimo"/>
              </a:rPr>
              <a:t>:</a:t>
            </a:r>
          </a:p>
          <a:p>
            <a:pPr fontAlgn="base"/>
            <a:endParaRPr lang="en-US" dirty="0">
              <a:solidFill>
                <a:srgbClr val="444444"/>
              </a:solidFill>
              <a:latin typeface="Arimo"/>
            </a:endParaRPr>
          </a:p>
          <a:p>
            <a:pPr fontAlgn="base"/>
            <a:r>
              <a:rPr lang="en-US" dirty="0">
                <a:latin typeface="Monaco"/>
              </a:rPr>
              <a:t>$</a:t>
            </a:r>
            <a:r>
              <a:rPr lang="en-US" dirty="0" err="1">
                <a:latin typeface="Monaco"/>
              </a:rPr>
              <a:t>object_name</a:t>
            </a:r>
            <a:r>
              <a:rPr lang="en-US" dirty="0">
                <a:latin typeface="Monaco"/>
              </a:rPr>
              <a:t> = new </a:t>
            </a:r>
            <a:r>
              <a:rPr lang="en-US" dirty="0" err="1">
                <a:latin typeface="Monaco"/>
              </a:rPr>
              <a:t>Class_name</a:t>
            </a:r>
            <a:r>
              <a:rPr lang="en-US" dirty="0">
                <a:latin typeface="Monaco"/>
              </a:rPr>
              <a:t>()</a:t>
            </a:r>
            <a:endParaRPr lang="en-US" b="0" i="0" dirty="0">
              <a:effectLst/>
              <a:latin typeface="Monaco"/>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MySQL Table </a:t>
            </a:r>
          </a:p>
        </p:txBody>
      </p:sp>
      <p:sp>
        <p:nvSpPr>
          <p:cNvPr id="4" name="Slide Number Placeholder 3"/>
          <p:cNvSpPr>
            <a:spLocks noGrp="1"/>
          </p:cNvSpPr>
          <p:nvPr>
            <p:ph type="sldNum" sz="quarter" idx="12"/>
          </p:nvPr>
        </p:nvSpPr>
        <p:spPr/>
        <p:txBody>
          <a:bodyPr/>
          <a:lstStyle/>
          <a:p>
            <a:fld id="{BDCDBBEF-AA6C-4BA6-85B2-A17D7F280E38}" type="slidenum">
              <a:rPr lang="en-US" smtClean="0"/>
              <a:t>60</a:t>
            </a:fld>
            <a:endParaRPr lang="en-US"/>
          </a:p>
        </p:txBody>
      </p:sp>
      <p:sp>
        <p:nvSpPr>
          <p:cNvPr id="5" name="Rectangle 1"/>
          <p:cNvSpPr>
            <a:spLocks noGrp="1" noChangeArrowheads="1"/>
          </p:cNvSpPr>
          <p:nvPr>
            <p:ph idx="1"/>
          </p:nvPr>
        </p:nvSpPr>
        <p:spPr bwMode="auto">
          <a:xfrm>
            <a:off x="1554181" y="1187317"/>
            <a:ext cx="7056419"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smtClean="0">
                <a:ln>
                  <a:noFill/>
                </a:ln>
                <a:solidFill>
                  <a:srgbClr val="000000"/>
                </a:solidFill>
                <a:effectLst/>
                <a:latin typeface="inter-regular"/>
              </a:rPr>
              <a:t>&lt;?</a:t>
            </a:r>
            <a:r>
              <a:rPr kumimoji="0" lang="en-US" altLang="en-US" sz="1400" b="0" i="0" u="none" strike="noStrike" cap="none" normalizeH="0" baseline="0" dirty="0" err="1" smtClean="0">
                <a:ln>
                  <a:noFill/>
                </a:ln>
                <a:solidFill>
                  <a:srgbClr val="000000"/>
                </a:solidFill>
                <a:effectLst/>
                <a:latin typeface="inter-regular"/>
              </a:rPr>
              <a:t>php</a:t>
            </a:r>
            <a:r>
              <a:rPr kumimoji="0" lang="en-US" altLang="en-US" sz="1400" b="0" i="0" u="none" strike="noStrike" cap="none" normalizeH="0" baseline="0" dirty="0" smtClean="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smtClean="0">
                <a:ln>
                  <a:noFill/>
                </a:ln>
                <a:solidFill>
                  <a:srgbClr val="000000"/>
                </a:solidFill>
                <a:effectLst/>
                <a:latin typeface="inter-regular"/>
              </a:rPr>
              <a:t>$host = </a:t>
            </a:r>
            <a:r>
              <a:rPr kumimoji="0" lang="en-US" altLang="en-US" sz="1400" b="0" i="0" u="none" strike="noStrike" cap="none" normalizeH="0" baseline="0" dirty="0" smtClean="0">
                <a:ln>
                  <a:noFill/>
                </a:ln>
                <a:solidFill>
                  <a:srgbClr val="0000FF"/>
                </a:solidFill>
                <a:effectLst/>
                <a:latin typeface="inter-regular"/>
              </a:rPr>
              <a:t>'localhost:3306'</a:t>
            </a:r>
            <a:r>
              <a:rPr kumimoji="0" lang="en-US" altLang="en-US" sz="1400" b="0" i="0" u="none" strike="noStrike" cap="none" normalizeH="0" baseline="0" dirty="0" smtClean="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smtClean="0">
                <a:ln>
                  <a:noFill/>
                </a:ln>
                <a:solidFill>
                  <a:srgbClr val="000000"/>
                </a:solidFill>
                <a:effectLst/>
                <a:latin typeface="inter-regular"/>
              </a:rPr>
              <a:t>$user = </a:t>
            </a:r>
            <a:r>
              <a:rPr kumimoji="0" lang="en-US" altLang="en-US" sz="1400" b="0" i="0" u="none" strike="noStrike" cap="none" normalizeH="0" baseline="0" dirty="0" smtClean="0">
                <a:ln>
                  <a:noFill/>
                </a:ln>
                <a:solidFill>
                  <a:srgbClr val="0000FF"/>
                </a:solidFill>
                <a:effectLst/>
                <a:latin typeface="inter-regular"/>
              </a:rPr>
              <a:t>''</a:t>
            </a:r>
            <a:r>
              <a:rPr kumimoji="0" lang="en-US" altLang="en-US" sz="1400" b="0" i="0" u="none" strike="noStrike" cap="none" normalizeH="0" baseline="0" dirty="0" smtClean="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smtClean="0">
                <a:ln>
                  <a:noFill/>
                </a:ln>
                <a:solidFill>
                  <a:srgbClr val="000000"/>
                </a:solidFill>
                <a:effectLst/>
                <a:latin typeface="inter-regular"/>
              </a:rPr>
              <a:t>$pass = </a:t>
            </a:r>
            <a:r>
              <a:rPr kumimoji="0" lang="en-US" altLang="en-US" sz="1400" b="0" i="0" u="none" strike="noStrike" cap="none" normalizeH="0" baseline="0" dirty="0" smtClean="0">
                <a:ln>
                  <a:noFill/>
                </a:ln>
                <a:solidFill>
                  <a:srgbClr val="0000FF"/>
                </a:solidFill>
                <a:effectLst/>
                <a:latin typeface="inter-regular"/>
              </a:rPr>
              <a:t>''</a:t>
            </a:r>
            <a:r>
              <a:rPr kumimoji="0" lang="en-US" altLang="en-US" sz="1400" b="0" i="0" u="none" strike="noStrike" cap="none" normalizeH="0" baseline="0" dirty="0" smtClean="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smtClean="0">
                <a:ln>
                  <a:noFill/>
                </a:ln>
                <a:solidFill>
                  <a:srgbClr val="000000"/>
                </a:solidFill>
                <a:effectLst/>
                <a:latin typeface="inter-regular"/>
              </a:rPr>
              <a:t>$</a:t>
            </a:r>
            <a:r>
              <a:rPr kumimoji="0" lang="en-US" altLang="en-US" sz="1400" b="0" i="0" u="none" strike="noStrike" cap="none" normalizeH="0" baseline="0" dirty="0" err="1" smtClean="0">
                <a:ln>
                  <a:noFill/>
                </a:ln>
                <a:solidFill>
                  <a:srgbClr val="000000"/>
                </a:solidFill>
                <a:effectLst/>
                <a:latin typeface="inter-regular"/>
              </a:rPr>
              <a:t>dbname</a:t>
            </a:r>
            <a:r>
              <a:rPr kumimoji="0" lang="en-US" altLang="en-US" sz="1400" b="0" i="0" u="none" strike="noStrike" cap="none" normalizeH="0" baseline="0" dirty="0" smtClean="0">
                <a:ln>
                  <a:noFill/>
                </a:ln>
                <a:solidFill>
                  <a:srgbClr val="000000"/>
                </a:solidFill>
                <a:effectLst/>
                <a:latin typeface="inter-regular"/>
              </a:rPr>
              <a:t> = </a:t>
            </a:r>
            <a:r>
              <a:rPr kumimoji="0" lang="en-US" altLang="en-US" sz="1400" b="0" i="0" u="none" strike="noStrike" cap="none" normalizeH="0" baseline="0" dirty="0" smtClean="0">
                <a:ln>
                  <a:noFill/>
                </a:ln>
                <a:solidFill>
                  <a:srgbClr val="0000FF"/>
                </a:solidFill>
                <a:effectLst/>
                <a:latin typeface="inter-regular"/>
              </a:rPr>
              <a:t>'test'</a:t>
            </a:r>
            <a:r>
              <a:rPr kumimoji="0" lang="en-US" altLang="en-US" sz="1400" b="0" i="0" u="none" strike="noStrike" cap="none" normalizeH="0" baseline="0" dirty="0" smtClean="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smtClean="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smtClean="0">
                <a:ln>
                  <a:noFill/>
                </a:ln>
                <a:solidFill>
                  <a:srgbClr val="000000"/>
                </a:solidFill>
                <a:effectLst/>
                <a:latin typeface="inter-regular"/>
              </a:rPr>
              <a:t>$conn = </a:t>
            </a:r>
            <a:r>
              <a:rPr kumimoji="0" lang="en-US" altLang="en-US" sz="1400" b="0" i="0" u="none" strike="noStrike" cap="none" normalizeH="0" baseline="0" dirty="0" err="1" smtClean="0">
                <a:ln>
                  <a:noFill/>
                </a:ln>
                <a:solidFill>
                  <a:srgbClr val="000000"/>
                </a:solidFill>
                <a:effectLst/>
                <a:latin typeface="inter-regular"/>
              </a:rPr>
              <a:t>mysqli_connect</a:t>
            </a:r>
            <a:r>
              <a:rPr kumimoji="0" lang="en-US" altLang="en-US" sz="1400" b="0" i="0" u="none" strike="noStrike" cap="none" normalizeH="0" baseline="0" dirty="0" smtClean="0">
                <a:ln>
                  <a:noFill/>
                </a:ln>
                <a:solidFill>
                  <a:srgbClr val="000000"/>
                </a:solidFill>
                <a:effectLst/>
                <a:latin typeface="inter-regular"/>
              </a:rPr>
              <a:t>($host, $user, $pass,$</a:t>
            </a:r>
            <a:r>
              <a:rPr kumimoji="0" lang="en-US" altLang="en-US" sz="1400" b="0" i="0" u="none" strike="noStrike" cap="none" normalizeH="0" baseline="0" dirty="0" err="1" smtClean="0">
                <a:ln>
                  <a:noFill/>
                </a:ln>
                <a:solidFill>
                  <a:srgbClr val="000000"/>
                </a:solidFill>
                <a:effectLst/>
                <a:latin typeface="inter-regular"/>
              </a:rPr>
              <a:t>dbname</a:t>
            </a:r>
            <a:r>
              <a:rPr kumimoji="0" lang="en-US" altLang="en-US" sz="1400" b="0" i="0" u="none" strike="noStrike" cap="none" normalizeH="0" baseline="0" dirty="0" smtClean="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smtClean="0">
                <a:ln>
                  <a:noFill/>
                </a:ln>
                <a:solidFill>
                  <a:srgbClr val="006699"/>
                </a:solidFill>
                <a:effectLst/>
                <a:latin typeface="inter-regular"/>
              </a:rPr>
              <a:t>if</a:t>
            </a:r>
            <a:r>
              <a:rPr kumimoji="0" lang="en-US" altLang="en-US" sz="1400" b="0" i="0" u="none" strike="noStrike" cap="none" normalizeH="0" baseline="0" dirty="0" smtClean="0">
                <a:ln>
                  <a:noFill/>
                </a:ln>
                <a:solidFill>
                  <a:srgbClr val="000000"/>
                </a:solidFill>
                <a:effectLst/>
                <a:latin typeface="inter-regular"/>
              </a:rPr>
              <a:t>(!$conn){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smtClean="0">
                <a:ln>
                  <a:noFill/>
                </a:ln>
                <a:solidFill>
                  <a:srgbClr val="000000"/>
                </a:solidFill>
                <a:effectLst/>
                <a:latin typeface="inter-regular"/>
              </a:rPr>
              <a:t>  </a:t>
            </a:r>
            <a:r>
              <a:rPr kumimoji="0" lang="en-US" altLang="en-US" sz="1400" b="1" i="0" u="none" strike="noStrike" cap="none" normalizeH="0" baseline="0" dirty="0" smtClean="0">
                <a:ln>
                  <a:noFill/>
                </a:ln>
                <a:solidFill>
                  <a:srgbClr val="006699"/>
                </a:solidFill>
                <a:effectLst/>
                <a:latin typeface="inter-regular"/>
              </a:rPr>
              <a:t>die</a:t>
            </a:r>
            <a:r>
              <a:rPr kumimoji="0" lang="en-US" altLang="en-US" sz="1400" b="0" i="0" u="none" strike="noStrike" cap="none" normalizeH="0" baseline="0" dirty="0" smtClean="0">
                <a:ln>
                  <a:noFill/>
                </a:ln>
                <a:solidFill>
                  <a:srgbClr val="000000"/>
                </a:solidFill>
                <a:effectLst/>
                <a:latin typeface="inter-regular"/>
              </a:rPr>
              <a:t>(</a:t>
            </a:r>
            <a:r>
              <a:rPr kumimoji="0" lang="en-US" altLang="en-US" sz="1400" b="0" i="0" u="none" strike="noStrike" cap="none" normalizeH="0" baseline="0" dirty="0" smtClean="0">
                <a:ln>
                  <a:noFill/>
                </a:ln>
                <a:solidFill>
                  <a:srgbClr val="0000FF"/>
                </a:solidFill>
                <a:effectLst/>
                <a:latin typeface="inter-regular"/>
              </a:rPr>
              <a:t>'Could not connect: '</a:t>
            </a:r>
            <a:r>
              <a:rPr kumimoji="0" lang="en-US" altLang="en-US" sz="1400" b="0" i="0" u="none" strike="noStrike" cap="none" normalizeH="0" baseline="0" dirty="0" smtClean="0">
                <a:ln>
                  <a:noFill/>
                </a:ln>
                <a:solidFill>
                  <a:srgbClr val="000000"/>
                </a:solidFill>
                <a:effectLst/>
                <a:latin typeface="inter-regular"/>
              </a:rPr>
              <a:t>.</a:t>
            </a:r>
            <a:r>
              <a:rPr kumimoji="0" lang="en-US" altLang="en-US" sz="1400" b="0" i="0" u="none" strike="noStrike" cap="none" normalizeH="0" baseline="0" dirty="0" err="1" smtClean="0">
                <a:ln>
                  <a:noFill/>
                </a:ln>
                <a:solidFill>
                  <a:srgbClr val="000000"/>
                </a:solidFill>
                <a:effectLst/>
                <a:latin typeface="inter-regular"/>
              </a:rPr>
              <a:t>mysqli_connect_error</a:t>
            </a:r>
            <a:r>
              <a:rPr kumimoji="0" lang="en-US" altLang="en-US" sz="1400" b="0" i="0" u="none" strike="noStrike" cap="none" normalizeH="0" baseline="0" dirty="0" smtClean="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smtClean="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smtClean="0">
                <a:ln>
                  <a:noFill/>
                </a:ln>
                <a:solidFill>
                  <a:srgbClr val="000000"/>
                </a:solidFill>
                <a:effectLst/>
                <a:latin typeface="inter-regular"/>
              </a:rPr>
              <a:t>echo </a:t>
            </a:r>
            <a:r>
              <a:rPr kumimoji="0" lang="en-US" altLang="en-US" sz="1400" b="0" i="0" u="none" strike="noStrike" cap="none" normalizeH="0" baseline="0" dirty="0" smtClean="0">
                <a:ln>
                  <a:noFill/>
                </a:ln>
                <a:solidFill>
                  <a:srgbClr val="0000FF"/>
                </a:solidFill>
                <a:effectLst/>
                <a:latin typeface="inter-regular"/>
              </a:rPr>
              <a:t>'Connected successfully&lt;</a:t>
            </a:r>
            <a:r>
              <a:rPr kumimoji="0" lang="en-US" altLang="en-US" sz="1400" b="0" i="0" u="none" strike="noStrike" cap="none" normalizeH="0" baseline="0" dirty="0" err="1" smtClean="0">
                <a:ln>
                  <a:noFill/>
                </a:ln>
                <a:solidFill>
                  <a:srgbClr val="0000FF"/>
                </a:solidFill>
                <a:effectLst/>
                <a:latin typeface="inter-regular"/>
              </a:rPr>
              <a:t>br</a:t>
            </a:r>
            <a:r>
              <a:rPr kumimoji="0" lang="en-US" altLang="en-US" sz="1400" b="0" i="0" u="none" strike="noStrike" cap="none" normalizeH="0" baseline="0" dirty="0" smtClean="0">
                <a:ln>
                  <a:noFill/>
                </a:ln>
                <a:solidFill>
                  <a:srgbClr val="0000FF"/>
                </a:solidFill>
                <a:effectLst/>
                <a:latin typeface="inter-regular"/>
              </a:rPr>
              <a:t>/&gt;'</a:t>
            </a:r>
            <a:r>
              <a:rPr kumimoji="0" lang="en-US" altLang="en-US" sz="1400" b="0" i="0" u="none" strike="noStrike" cap="none" normalizeH="0" baseline="0" dirty="0" smtClean="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smtClean="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smtClean="0">
                <a:ln>
                  <a:noFill/>
                </a:ln>
                <a:solidFill>
                  <a:srgbClr val="000000"/>
                </a:solidFill>
                <a:effectLst/>
                <a:latin typeface="inter-regular"/>
              </a:rPr>
              <a:t>$</a:t>
            </a:r>
            <a:r>
              <a:rPr kumimoji="0" lang="en-US" altLang="en-US" sz="1400" b="0" i="0" u="none" strike="noStrike" cap="none" normalizeH="0" baseline="0" dirty="0" err="1" smtClean="0">
                <a:ln>
                  <a:noFill/>
                </a:ln>
                <a:solidFill>
                  <a:srgbClr val="000000"/>
                </a:solidFill>
                <a:effectLst/>
                <a:latin typeface="inter-regular"/>
              </a:rPr>
              <a:t>sql</a:t>
            </a:r>
            <a:r>
              <a:rPr kumimoji="0" lang="en-US" altLang="en-US" sz="1400" b="0" i="0" u="none" strike="noStrike" cap="none" normalizeH="0" baseline="0" dirty="0" smtClean="0">
                <a:ln>
                  <a:noFill/>
                </a:ln>
                <a:solidFill>
                  <a:srgbClr val="000000"/>
                </a:solidFill>
                <a:effectLst/>
                <a:latin typeface="inter-regular"/>
              </a:rPr>
              <a:t> = "create table emp5(id INT </a:t>
            </a:r>
            <a:r>
              <a:rPr kumimoji="0" lang="en-US" altLang="en-US" sz="1400" b="0" i="0" u="none" strike="noStrike" cap="none" normalizeH="0" baseline="0" dirty="0" err="1" smtClean="0">
                <a:ln>
                  <a:noFill/>
                </a:ln>
                <a:solidFill>
                  <a:srgbClr val="000000"/>
                </a:solidFill>
                <a:effectLst/>
                <a:latin typeface="inter-regular"/>
              </a:rPr>
              <a:t>AUTO_INCREMENT,name</a:t>
            </a:r>
            <a:r>
              <a:rPr kumimoji="0" lang="en-US" altLang="en-US" sz="1400" b="0" i="0" u="none" strike="noStrike" cap="none" normalizeH="0" baseline="0" dirty="0" smtClean="0">
                <a:ln>
                  <a:noFill/>
                </a:ln>
                <a:solidFill>
                  <a:srgbClr val="000000"/>
                </a:solidFill>
                <a:effectLst/>
                <a:latin typeface="inter-regular"/>
              </a:rPr>
              <a:t> VARCHAR(20) NOT NULL,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err="1" smtClean="0">
                <a:ln>
                  <a:noFill/>
                </a:ln>
                <a:solidFill>
                  <a:srgbClr val="000000"/>
                </a:solidFill>
                <a:effectLst/>
                <a:latin typeface="inter-regular"/>
              </a:rPr>
              <a:t>emp_salary</a:t>
            </a:r>
            <a:r>
              <a:rPr kumimoji="0" lang="en-US" altLang="en-US" sz="1400" b="0" i="0" u="none" strike="noStrike" cap="none" normalizeH="0" baseline="0" dirty="0" smtClean="0">
                <a:ln>
                  <a:noFill/>
                </a:ln>
                <a:solidFill>
                  <a:srgbClr val="000000"/>
                </a:solidFill>
                <a:effectLst/>
                <a:latin typeface="inter-regular"/>
              </a:rPr>
              <a:t> INT NOT </a:t>
            </a:r>
            <a:r>
              <a:rPr kumimoji="0" lang="en-US" altLang="en-US" sz="1400" b="0" i="0" u="none" strike="noStrike" cap="none" normalizeH="0" baseline="0" dirty="0" err="1" smtClean="0">
                <a:ln>
                  <a:noFill/>
                </a:ln>
                <a:solidFill>
                  <a:srgbClr val="000000"/>
                </a:solidFill>
                <a:effectLst/>
                <a:latin typeface="inter-regular"/>
              </a:rPr>
              <a:t>NULL,primary</a:t>
            </a:r>
            <a:r>
              <a:rPr kumimoji="0" lang="en-US" altLang="en-US" sz="1400" b="0" i="0" u="none" strike="noStrike" cap="none" normalizeH="0" baseline="0" dirty="0" smtClean="0">
                <a:ln>
                  <a:noFill/>
                </a:ln>
                <a:solidFill>
                  <a:srgbClr val="000000"/>
                </a:solidFill>
                <a:effectLst/>
                <a:latin typeface="inter-regular"/>
              </a:rPr>
              <a:t> key (id))";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smtClean="0">
                <a:ln>
                  <a:noFill/>
                </a:ln>
                <a:solidFill>
                  <a:srgbClr val="006699"/>
                </a:solidFill>
                <a:effectLst/>
                <a:latin typeface="inter-regular"/>
              </a:rPr>
              <a:t>if</a:t>
            </a:r>
            <a:r>
              <a:rPr kumimoji="0" lang="en-US" altLang="en-US" sz="1400" b="0" i="0" u="none" strike="noStrike" cap="none" normalizeH="0" baseline="0" dirty="0" smtClean="0">
                <a:ln>
                  <a:noFill/>
                </a:ln>
                <a:solidFill>
                  <a:srgbClr val="000000"/>
                </a:solidFill>
                <a:effectLst/>
                <a:latin typeface="inter-regular"/>
              </a:rPr>
              <a:t>(</a:t>
            </a:r>
            <a:r>
              <a:rPr kumimoji="0" lang="en-US" altLang="en-US" sz="1400" b="0" i="0" u="none" strike="noStrike" cap="none" normalizeH="0" baseline="0" dirty="0" err="1" smtClean="0">
                <a:ln>
                  <a:noFill/>
                </a:ln>
                <a:solidFill>
                  <a:srgbClr val="000000"/>
                </a:solidFill>
                <a:effectLst/>
                <a:latin typeface="inter-regular"/>
              </a:rPr>
              <a:t>mysqli_query</a:t>
            </a:r>
            <a:r>
              <a:rPr kumimoji="0" lang="en-US" altLang="en-US" sz="1400" b="0" i="0" u="none" strike="noStrike" cap="none" normalizeH="0" baseline="0" dirty="0" smtClean="0">
                <a:ln>
                  <a:noFill/>
                </a:ln>
                <a:solidFill>
                  <a:srgbClr val="000000"/>
                </a:solidFill>
                <a:effectLst/>
                <a:latin typeface="inter-regular"/>
              </a:rPr>
              <a:t>($conn, $</a:t>
            </a:r>
            <a:r>
              <a:rPr kumimoji="0" lang="en-US" altLang="en-US" sz="1400" b="0" i="0" u="none" strike="noStrike" cap="none" normalizeH="0" baseline="0" dirty="0" err="1" smtClean="0">
                <a:ln>
                  <a:noFill/>
                </a:ln>
                <a:solidFill>
                  <a:srgbClr val="000000"/>
                </a:solidFill>
                <a:effectLst/>
                <a:latin typeface="inter-regular"/>
              </a:rPr>
              <a:t>sql</a:t>
            </a:r>
            <a:r>
              <a:rPr kumimoji="0" lang="en-US" altLang="en-US" sz="1400" b="0" i="0" u="none" strike="noStrike" cap="none" normalizeH="0" baseline="0" dirty="0" smtClean="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smtClean="0">
                <a:ln>
                  <a:noFill/>
                </a:ln>
                <a:solidFill>
                  <a:srgbClr val="000000"/>
                </a:solidFill>
                <a:effectLst/>
                <a:latin typeface="inter-regular"/>
              </a:rPr>
              <a:t> echo </a:t>
            </a:r>
            <a:r>
              <a:rPr kumimoji="0" lang="en-US" altLang="en-US" sz="1400" b="0" i="0" u="none" strike="noStrike" cap="none" normalizeH="0" baseline="0" dirty="0" smtClean="0">
                <a:ln>
                  <a:noFill/>
                </a:ln>
                <a:solidFill>
                  <a:srgbClr val="0000FF"/>
                </a:solidFill>
                <a:effectLst/>
                <a:latin typeface="inter-regular"/>
              </a:rPr>
              <a:t>"Table emp5 created successfully"</a:t>
            </a:r>
            <a:r>
              <a:rPr kumimoji="0" lang="en-US" altLang="en-US" sz="1400" b="0" i="0" u="none" strike="noStrike" cap="none" normalizeH="0" baseline="0" dirty="0" smtClean="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smtClean="0">
                <a:ln>
                  <a:noFill/>
                </a:ln>
                <a:solidFill>
                  <a:srgbClr val="000000"/>
                </a:solidFill>
                <a:effectLst/>
                <a:latin typeface="inter-regular"/>
              </a:rPr>
              <a:t>}</a:t>
            </a:r>
            <a:r>
              <a:rPr kumimoji="0" lang="en-US" altLang="en-US" sz="1400" b="1" i="0" u="none" strike="noStrike" cap="none" normalizeH="0" baseline="0" dirty="0" smtClean="0">
                <a:ln>
                  <a:noFill/>
                </a:ln>
                <a:solidFill>
                  <a:srgbClr val="006699"/>
                </a:solidFill>
                <a:effectLst/>
                <a:latin typeface="inter-regular"/>
              </a:rPr>
              <a:t>else</a:t>
            </a:r>
            <a:r>
              <a:rPr kumimoji="0" lang="en-US" altLang="en-US" sz="1400" b="0" i="0" u="none" strike="noStrike" cap="none" normalizeH="0" baseline="0" dirty="0" smtClean="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smtClean="0">
                <a:ln>
                  <a:noFill/>
                </a:ln>
                <a:solidFill>
                  <a:srgbClr val="000000"/>
                </a:solidFill>
                <a:effectLst/>
                <a:latin typeface="inter-regular"/>
              </a:rPr>
              <a:t>echo </a:t>
            </a:r>
            <a:r>
              <a:rPr kumimoji="0" lang="en-US" altLang="en-US" sz="1400" b="0" i="0" u="none" strike="noStrike" cap="none" normalizeH="0" baseline="0" dirty="0" smtClean="0">
                <a:ln>
                  <a:noFill/>
                </a:ln>
                <a:solidFill>
                  <a:srgbClr val="0000FF"/>
                </a:solidFill>
                <a:effectLst/>
                <a:latin typeface="inter-regular"/>
              </a:rPr>
              <a:t>"Could not create table: "</a:t>
            </a:r>
            <a:r>
              <a:rPr kumimoji="0" lang="en-US" altLang="en-US" sz="1400" b="0" i="0" u="none" strike="noStrike" cap="none" normalizeH="0" baseline="0" dirty="0" smtClean="0">
                <a:ln>
                  <a:noFill/>
                </a:ln>
                <a:solidFill>
                  <a:srgbClr val="000000"/>
                </a:solidFill>
                <a:effectLst/>
                <a:latin typeface="inter-regular"/>
              </a:rPr>
              <a:t>. </a:t>
            </a:r>
            <a:r>
              <a:rPr kumimoji="0" lang="en-US" altLang="en-US" sz="1400" b="0" i="0" u="none" strike="noStrike" cap="none" normalizeH="0" baseline="0" dirty="0" err="1" smtClean="0">
                <a:ln>
                  <a:noFill/>
                </a:ln>
                <a:solidFill>
                  <a:srgbClr val="000000"/>
                </a:solidFill>
                <a:effectLst/>
                <a:latin typeface="inter-regular"/>
              </a:rPr>
              <a:t>mysqli_error</a:t>
            </a:r>
            <a:r>
              <a:rPr kumimoji="0" lang="en-US" altLang="en-US" sz="1400" b="0" i="0" u="none" strike="noStrike" cap="none" normalizeH="0" baseline="0" dirty="0" smtClean="0">
                <a:ln>
                  <a:noFill/>
                </a:ln>
                <a:solidFill>
                  <a:srgbClr val="000000"/>
                </a:solidFill>
                <a:effectLst/>
                <a:latin typeface="inter-regular"/>
              </a:rPr>
              <a:t>($conn);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smtClean="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smtClean="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err="1" smtClean="0">
                <a:ln>
                  <a:noFill/>
                </a:ln>
                <a:solidFill>
                  <a:srgbClr val="000000"/>
                </a:solidFill>
                <a:effectLst/>
                <a:latin typeface="inter-regular"/>
              </a:rPr>
              <a:t>mysqli_close</a:t>
            </a:r>
            <a:r>
              <a:rPr kumimoji="0" lang="en-US" altLang="en-US" sz="1400" b="0" i="0" u="none" strike="noStrike" cap="none" normalizeH="0" baseline="0" dirty="0" smtClean="0">
                <a:ln>
                  <a:noFill/>
                </a:ln>
                <a:solidFill>
                  <a:srgbClr val="000000"/>
                </a:solidFill>
                <a:effectLst/>
                <a:latin typeface="inter-regular"/>
              </a:rPr>
              <a:t>($conn);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smtClean="0">
                <a:ln>
                  <a:noFill/>
                </a:ln>
                <a:solidFill>
                  <a:srgbClr val="000000"/>
                </a:solidFill>
                <a:effectLst/>
                <a:latin typeface="inter-regular"/>
              </a:rPr>
              <a:t>?&gt;  </a:t>
            </a:r>
            <a:endParaRPr kumimoji="0" lang="en-US" altLang="en-US" sz="1400" b="0" i="0" u="none" strike="noStrike" cap="none" normalizeH="0" baseline="0" dirty="0" smtClean="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inter-regular"/>
              </a:rPr>
              <a:t>Output: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535559"/>
                </a:solidFill>
                <a:effectLst/>
                <a:latin typeface="Arial Unicode MS"/>
              </a:rPr>
              <a:t>Connected successfully Table emp5 created successfully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16638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MySQL Insert Record</a:t>
            </a:r>
            <a:br>
              <a:rPr lang="en-US" dirty="0"/>
            </a:b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61</a:t>
            </a:fld>
            <a:endParaRPr lang="en-US"/>
          </a:p>
        </p:txBody>
      </p:sp>
      <p:sp>
        <p:nvSpPr>
          <p:cNvPr id="5" name="Rectangle 1"/>
          <p:cNvSpPr>
            <a:spLocks noGrp="1" noChangeArrowheads="1"/>
          </p:cNvSpPr>
          <p:nvPr>
            <p:ph idx="1"/>
          </p:nvPr>
        </p:nvSpPr>
        <p:spPr bwMode="auto">
          <a:xfrm>
            <a:off x="1016000" y="1003240"/>
            <a:ext cx="8617442" cy="60016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000000"/>
                </a:solidFill>
                <a:effectLst/>
                <a:latin typeface="inter-regular"/>
              </a:rPr>
              <a:t>&lt;?</a:t>
            </a:r>
            <a:r>
              <a:rPr kumimoji="0" lang="en-US" altLang="en-US" sz="1800" b="0" i="0" u="none" strike="noStrike" cap="none" normalizeH="0" baseline="0" dirty="0" err="1" smtClean="0">
                <a:ln>
                  <a:noFill/>
                </a:ln>
                <a:solidFill>
                  <a:srgbClr val="000000"/>
                </a:solidFill>
                <a:effectLst/>
                <a:latin typeface="inter-regular"/>
              </a:rPr>
              <a:t>php</a:t>
            </a:r>
            <a:r>
              <a:rPr kumimoji="0" lang="en-US" altLang="en-US" sz="1800" b="0" i="0" u="none" strike="noStrike" cap="none" normalizeH="0" baseline="0" dirty="0" smtClean="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000000"/>
                </a:solidFill>
                <a:effectLst/>
                <a:latin typeface="inter-regular"/>
              </a:rPr>
              <a:t>$host = </a:t>
            </a:r>
            <a:r>
              <a:rPr kumimoji="0" lang="en-US" altLang="en-US" sz="1800" b="0" i="0" u="none" strike="noStrike" cap="none" normalizeH="0" baseline="0" dirty="0" smtClean="0">
                <a:ln>
                  <a:noFill/>
                </a:ln>
                <a:solidFill>
                  <a:srgbClr val="0000FF"/>
                </a:solidFill>
                <a:effectLst/>
                <a:latin typeface="inter-regular"/>
              </a:rPr>
              <a:t>'localhost:3306'</a:t>
            </a:r>
            <a:r>
              <a:rPr kumimoji="0" lang="en-US" altLang="en-US" sz="1800" b="0" i="0" u="none" strike="noStrike" cap="none" normalizeH="0" baseline="0" dirty="0" smtClean="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000000"/>
                </a:solidFill>
                <a:effectLst/>
                <a:latin typeface="inter-regular"/>
              </a:rPr>
              <a:t>$user = </a:t>
            </a:r>
            <a:r>
              <a:rPr kumimoji="0" lang="en-US" altLang="en-US" sz="1800" b="0" i="0" u="none" strike="noStrike" cap="none" normalizeH="0" baseline="0" dirty="0" smtClean="0">
                <a:ln>
                  <a:noFill/>
                </a:ln>
                <a:solidFill>
                  <a:srgbClr val="0000FF"/>
                </a:solidFill>
                <a:effectLst/>
                <a:latin typeface="inter-regular"/>
              </a:rPr>
              <a:t>''</a:t>
            </a:r>
            <a:r>
              <a:rPr kumimoji="0" lang="en-US" altLang="en-US" sz="1800" b="0" i="0" u="none" strike="noStrike" cap="none" normalizeH="0" baseline="0" dirty="0" smtClean="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000000"/>
                </a:solidFill>
                <a:effectLst/>
                <a:latin typeface="inter-regular"/>
              </a:rPr>
              <a:t>$pass = </a:t>
            </a:r>
            <a:r>
              <a:rPr kumimoji="0" lang="en-US" altLang="en-US" sz="1800" b="0" i="0" u="none" strike="noStrike" cap="none" normalizeH="0" baseline="0" dirty="0" smtClean="0">
                <a:ln>
                  <a:noFill/>
                </a:ln>
                <a:solidFill>
                  <a:srgbClr val="0000FF"/>
                </a:solidFill>
                <a:effectLst/>
                <a:latin typeface="inter-regular"/>
              </a:rPr>
              <a:t>''</a:t>
            </a:r>
            <a:r>
              <a:rPr kumimoji="0" lang="en-US" altLang="en-US" sz="1800" b="0" i="0" u="none" strike="noStrike" cap="none" normalizeH="0" baseline="0" dirty="0" smtClean="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000000"/>
                </a:solidFill>
                <a:effectLst/>
                <a:latin typeface="inter-regular"/>
              </a:rPr>
              <a:t>$</a:t>
            </a:r>
            <a:r>
              <a:rPr kumimoji="0" lang="en-US" altLang="en-US" sz="1800" b="0" i="0" u="none" strike="noStrike" cap="none" normalizeH="0" baseline="0" dirty="0" err="1" smtClean="0">
                <a:ln>
                  <a:noFill/>
                </a:ln>
                <a:solidFill>
                  <a:srgbClr val="000000"/>
                </a:solidFill>
                <a:effectLst/>
                <a:latin typeface="inter-regular"/>
              </a:rPr>
              <a:t>dbname</a:t>
            </a:r>
            <a:r>
              <a:rPr kumimoji="0" lang="en-US" altLang="en-US" sz="1800" b="0" i="0" u="none" strike="noStrike" cap="none" normalizeH="0" baseline="0" dirty="0" smtClean="0">
                <a:ln>
                  <a:noFill/>
                </a:ln>
                <a:solidFill>
                  <a:srgbClr val="000000"/>
                </a:solidFill>
                <a:effectLst/>
                <a:latin typeface="inter-regular"/>
              </a:rPr>
              <a:t> = </a:t>
            </a:r>
            <a:r>
              <a:rPr kumimoji="0" lang="en-US" altLang="en-US" sz="1800" b="0" i="0" u="none" strike="noStrike" cap="none" normalizeH="0" baseline="0" dirty="0" smtClean="0">
                <a:ln>
                  <a:noFill/>
                </a:ln>
                <a:solidFill>
                  <a:srgbClr val="0000FF"/>
                </a:solidFill>
                <a:effectLst/>
                <a:latin typeface="inter-regular"/>
              </a:rPr>
              <a:t>'test'</a:t>
            </a:r>
            <a:r>
              <a:rPr kumimoji="0" lang="en-US" altLang="en-US" sz="1800" b="0" i="0" u="none" strike="noStrike" cap="none" normalizeH="0" baseline="0" dirty="0" smtClean="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000000"/>
                </a:solidFill>
                <a:effectLst/>
                <a:latin typeface="inter-regular"/>
              </a:rPr>
              <a:t>$conn = </a:t>
            </a:r>
            <a:r>
              <a:rPr kumimoji="0" lang="en-US" altLang="en-US" sz="1800" b="0" i="0" u="none" strike="noStrike" cap="none" normalizeH="0" baseline="0" dirty="0" err="1" smtClean="0">
                <a:ln>
                  <a:noFill/>
                </a:ln>
                <a:solidFill>
                  <a:srgbClr val="000000"/>
                </a:solidFill>
                <a:effectLst/>
                <a:latin typeface="inter-regular"/>
              </a:rPr>
              <a:t>mysqli_connect</a:t>
            </a:r>
            <a:r>
              <a:rPr kumimoji="0" lang="en-US" altLang="en-US" sz="1800" b="0" i="0" u="none" strike="noStrike" cap="none" normalizeH="0" baseline="0" dirty="0" smtClean="0">
                <a:ln>
                  <a:noFill/>
                </a:ln>
                <a:solidFill>
                  <a:srgbClr val="000000"/>
                </a:solidFill>
                <a:effectLst/>
                <a:latin typeface="inter-regular"/>
              </a:rPr>
              <a:t>($host, $user, $pass,$</a:t>
            </a:r>
            <a:r>
              <a:rPr kumimoji="0" lang="en-US" altLang="en-US" sz="1800" b="0" i="0" u="none" strike="noStrike" cap="none" normalizeH="0" baseline="0" dirty="0" err="1" smtClean="0">
                <a:ln>
                  <a:noFill/>
                </a:ln>
                <a:solidFill>
                  <a:srgbClr val="000000"/>
                </a:solidFill>
                <a:effectLst/>
                <a:latin typeface="inter-regular"/>
              </a:rPr>
              <a:t>dbname</a:t>
            </a:r>
            <a:r>
              <a:rPr kumimoji="0" lang="en-US" altLang="en-US" sz="1800" b="0" i="0" u="none" strike="noStrike" cap="none" normalizeH="0" baseline="0" dirty="0" smtClean="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rgbClr val="006699"/>
                </a:solidFill>
                <a:effectLst/>
                <a:latin typeface="inter-regular"/>
              </a:rPr>
              <a:t>if</a:t>
            </a:r>
            <a:r>
              <a:rPr kumimoji="0" lang="en-US" altLang="en-US" sz="1800" b="0" i="0" u="none" strike="noStrike" cap="none" normalizeH="0" baseline="0" dirty="0" smtClean="0">
                <a:ln>
                  <a:noFill/>
                </a:ln>
                <a:solidFill>
                  <a:srgbClr val="000000"/>
                </a:solidFill>
                <a:effectLst/>
                <a:latin typeface="inter-regular"/>
              </a:rPr>
              <a:t>(!$conn){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000000"/>
                </a:solidFill>
                <a:effectLst/>
                <a:latin typeface="inter-regular"/>
              </a:rPr>
              <a:t>  </a:t>
            </a:r>
            <a:r>
              <a:rPr kumimoji="0" lang="en-US" altLang="en-US" sz="1800" b="1" i="0" u="none" strike="noStrike" cap="none" normalizeH="0" baseline="0" dirty="0" smtClean="0">
                <a:ln>
                  <a:noFill/>
                </a:ln>
                <a:solidFill>
                  <a:srgbClr val="006699"/>
                </a:solidFill>
                <a:effectLst/>
                <a:latin typeface="inter-regular"/>
              </a:rPr>
              <a:t>die</a:t>
            </a:r>
            <a:r>
              <a:rPr kumimoji="0" lang="en-US" altLang="en-US" sz="1800" b="0" i="0" u="none" strike="noStrike" cap="none" normalizeH="0" baseline="0" dirty="0" smtClean="0">
                <a:ln>
                  <a:noFill/>
                </a:ln>
                <a:solidFill>
                  <a:srgbClr val="000000"/>
                </a:solidFill>
                <a:effectLst/>
                <a:latin typeface="inter-regular"/>
              </a:rPr>
              <a:t>(</a:t>
            </a:r>
            <a:r>
              <a:rPr kumimoji="0" lang="en-US" altLang="en-US" sz="1800" b="0" i="0" u="none" strike="noStrike" cap="none" normalizeH="0" baseline="0" dirty="0" smtClean="0">
                <a:ln>
                  <a:noFill/>
                </a:ln>
                <a:solidFill>
                  <a:srgbClr val="0000FF"/>
                </a:solidFill>
                <a:effectLst/>
                <a:latin typeface="inter-regular"/>
              </a:rPr>
              <a:t>'Could not connect: '</a:t>
            </a:r>
            <a:r>
              <a:rPr kumimoji="0" lang="en-US" altLang="en-US" sz="1800" b="0" i="0" u="none" strike="noStrike" cap="none" normalizeH="0" baseline="0" dirty="0" smtClean="0">
                <a:ln>
                  <a:noFill/>
                </a:ln>
                <a:solidFill>
                  <a:srgbClr val="000000"/>
                </a:solidFill>
                <a:effectLst/>
                <a:latin typeface="inter-regular"/>
              </a:rPr>
              <a:t>.</a:t>
            </a:r>
            <a:r>
              <a:rPr kumimoji="0" lang="en-US" altLang="en-US" sz="1800" b="0" i="0" u="none" strike="noStrike" cap="none" normalizeH="0" baseline="0" dirty="0" err="1" smtClean="0">
                <a:ln>
                  <a:noFill/>
                </a:ln>
                <a:solidFill>
                  <a:srgbClr val="000000"/>
                </a:solidFill>
                <a:effectLst/>
                <a:latin typeface="inter-regular"/>
              </a:rPr>
              <a:t>mysqli_connect_error</a:t>
            </a:r>
            <a:r>
              <a:rPr kumimoji="0" lang="en-US" altLang="en-US" sz="1800" b="0" i="0" u="none" strike="noStrike" cap="none" normalizeH="0" baseline="0" dirty="0" smtClean="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000000"/>
                </a:solidFill>
                <a:effectLst/>
                <a:latin typeface="inter-regular"/>
              </a:rPr>
              <a:t>echo </a:t>
            </a:r>
            <a:r>
              <a:rPr kumimoji="0" lang="en-US" altLang="en-US" sz="1800" b="0" i="0" u="none" strike="noStrike" cap="none" normalizeH="0" baseline="0" dirty="0" smtClean="0">
                <a:ln>
                  <a:noFill/>
                </a:ln>
                <a:solidFill>
                  <a:srgbClr val="0000FF"/>
                </a:solidFill>
                <a:effectLst/>
                <a:latin typeface="inter-regular"/>
              </a:rPr>
              <a:t>'Connected successfully&lt;</a:t>
            </a:r>
            <a:r>
              <a:rPr kumimoji="0" lang="en-US" altLang="en-US" sz="1800" b="0" i="0" u="none" strike="noStrike" cap="none" normalizeH="0" baseline="0" dirty="0" err="1" smtClean="0">
                <a:ln>
                  <a:noFill/>
                </a:ln>
                <a:solidFill>
                  <a:srgbClr val="0000FF"/>
                </a:solidFill>
                <a:effectLst/>
                <a:latin typeface="inter-regular"/>
              </a:rPr>
              <a:t>br</a:t>
            </a:r>
            <a:r>
              <a:rPr kumimoji="0" lang="en-US" altLang="en-US" sz="1800" b="0" i="0" u="none" strike="noStrike" cap="none" normalizeH="0" baseline="0" dirty="0" smtClean="0">
                <a:ln>
                  <a:noFill/>
                </a:ln>
                <a:solidFill>
                  <a:srgbClr val="0000FF"/>
                </a:solidFill>
                <a:effectLst/>
                <a:latin typeface="inter-regular"/>
              </a:rPr>
              <a:t>/&gt;'</a:t>
            </a:r>
            <a:r>
              <a:rPr kumimoji="0" lang="en-US" altLang="en-US" sz="1800" b="0" i="0" u="none" strike="noStrike" cap="none" normalizeH="0" baseline="0" dirty="0" smtClean="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000000"/>
                </a:solidFill>
                <a:effectLst/>
                <a:latin typeface="inter-regular"/>
              </a:rPr>
              <a:t>$</a:t>
            </a:r>
            <a:r>
              <a:rPr kumimoji="0" lang="en-US" altLang="en-US" sz="1800" b="0" i="0" u="none" strike="noStrike" cap="none" normalizeH="0" baseline="0" dirty="0" err="1" smtClean="0">
                <a:ln>
                  <a:noFill/>
                </a:ln>
                <a:solidFill>
                  <a:srgbClr val="000000"/>
                </a:solidFill>
                <a:effectLst/>
                <a:latin typeface="inter-regular"/>
              </a:rPr>
              <a:t>sql</a:t>
            </a:r>
            <a:r>
              <a:rPr kumimoji="0" lang="en-US" altLang="en-US" sz="1800" b="0" i="0" u="none" strike="noStrike" cap="none" normalizeH="0" baseline="0" dirty="0" smtClean="0">
                <a:ln>
                  <a:noFill/>
                </a:ln>
                <a:solidFill>
                  <a:srgbClr val="000000"/>
                </a:solidFill>
                <a:effectLst/>
                <a:latin typeface="inter-regular"/>
              </a:rPr>
              <a:t> = </a:t>
            </a:r>
            <a:r>
              <a:rPr kumimoji="0" lang="en-US" altLang="en-US" sz="1800" b="0" i="0" u="none" strike="noStrike" cap="none" normalizeH="0" baseline="0" dirty="0" smtClean="0">
                <a:ln>
                  <a:noFill/>
                </a:ln>
                <a:solidFill>
                  <a:srgbClr val="0000FF"/>
                </a:solidFill>
                <a:effectLst/>
                <a:latin typeface="inter-regular"/>
              </a:rPr>
              <a:t>'INSERT INTO emp4(</a:t>
            </a:r>
            <a:r>
              <a:rPr kumimoji="0" lang="en-US" altLang="en-US" sz="1800" b="0" i="0" u="none" strike="noStrike" cap="none" normalizeH="0" baseline="0" dirty="0" err="1" smtClean="0">
                <a:ln>
                  <a:noFill/>
                </a:ln>
                <a:solidFill>
                  <a:srgbClr val="0000FF"/>
                </a:solidFill>
                <a:effectLst/>
                <a:latin typeface="inter-regular"/>
              </a:rPr>
              <a:t>name,salary</a:t>
            </a:r>
            <a:r>
              <a:rPr kumimoji="0" lang="en-US" altLang="en-US" sz="1800" b="0" i="0" u="none" strike="noStrike" cap="none" normalizeH="0" baseline="0" dirty="0" smtClean="0">
                <a:ln>
                  <a:noFill/>
                </a:ln>
                <a:solidFill>
                  <a:srgbClr val="0000FF"/>
                </a:solidFill>
                <a:effectLst/>
                <a:latin typeface="inter-regular"/>
              </a:rPr>
              <a:t>) VALUES ("</a:t>
            </a:r>
            <a:r>
              <a:rPr kumimoji="0" lang="en-US" altLang="en-US" sz="1800" b="0" i="0" u="none" strike="noStrike" cap="none" normalizeH="0" baseline="0" dirty="0" err="1" smtClean="0">
                <a:ln>
                  <a:noFill/>
                </a:ln>
                <a:solidFill>
                  <a:srgbClr val="0000FF"/>
                </a:solidFill>
                <a:effectLst/>
                <a:latin typeface="inter-regular"/>
              </a:rPr>
              <a:t>sonoo</a:t>
            </a:r>
            <a:r>
              <a:rPr kumimoji="0" lang="en-US" altLang="en-US" sz="1800" b="0" i="0" u="none" strike="noStrike" cap="none" normalizeH="0" baseline="0" dirty="0" smtClean="0">
                <a:ln>
                  <a:noFill/>
                </a:ln>
                <a:solidFill>
                  <a:srgbClr val="0000FF"/>
                </a:solidFill>
                <a:effectLst/>
                <a:latin typeface="inter-regular"/>
              </a:rPr>
              <a:t>", 9000)'</a:t>
            </a:r>
            <a:r>
              <a:rPr kumimoji="0" lang="en-US" altLang="en-US" sz="1800" b="0" i="0" u="none" strike="noStrike" cap="none" normalizeH="0" baseline="0" dirty="0" smtClean="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rgbClr val="006699"/>
                </a:solidFill>
                <a:effectLst/>
                <a:latin typeface="inter-regular"/>
              </a:rPr>
              <a:t>if</a:t>
            </a:r>
            <a:r>
              <a:rPr kumimoji="0" lang="en-US" altLang="en-US" sz="1800" b="0" i="0" u="none" strike="noStrike" cap="none" normalizeH="0" baseline="0" dirty="0" smtClean="0">
                <a:ln>
                  <a:noFill/>
                </a:ln>
                <a:solidFill>
                  <a:srgbClr val="000000"/>
                </a:solidFill>
                <a:effectLst/>
                <a:latin typeface="inter-regular"/>
              </a:rPr>
              <a:t>(</a:t>
            </a:r>
            <a:r>
              <a:rPr kumimoji="0" lang="en-US" altLang="en-US" sz="1800" b="0" i="0" u="none" strike="noStrike" cap="none" normalizeH="0" baseline="0" dirty="0" err="1" smtClean="0">
                <a:ln>
                  <a:noFill/>
                </a:ln>
                <a:solidFill>
                  <a:srgbClr val="000000"/>
                </a:solidFill>
                <a:effectLst/>
                <a:latin typeface="inter-regular"/>
              </a:rPr>
              <a:t>mysqli_query</a:t>
            </a:r>
            <a:r>
              <a:rPr kumimoji="0" lang="en-US" altLang="en-US" sz="1800" b="0" i="0" u="none" strike="noStrike" cap="none" normalizeH="0" baseline="0" dirty="0" smtClean="0">
                <a:ln>
                  <a:noFill/>
                </a:ln>
                <a:solidFill>
                  <a:srgbClr val="000000"/>
                </a:solidFill>
                <a:effectLst/>
                <a:latin typeface="inter-regular"/>
              </a:rPr>
              <a:t>($conn, $</a:t>
            </a:r>
            <a:r>
              <a:rPr kumimoji="0" lang="en-US" altLang="en-US" sz="1800" b="0" i="0" u="none" strike="noStrike" cap="none" normalizeH="0" baseline="0" dirty="0" err="1" smtClean="0">
                <a:ln>
                  <a:noFill/>
                </a:ln>
                <a:solidFill>
                  <a:srgbClr val="000000"/>
                </a:solidFill>
                <a:effectLst/>
                <a:latin typeface="inter-regular"/>
              </a:rPr>
              <a:t>sql</a:t>
            </a:r>
            <a:r>
              <a:rPr kumimoji="0" lang="en-US" altLang="en-US" sz="1800" b="0" i="0" u="none" strike="noStrike" cap="none" normalizeH="0" baseline="0" dirty="0" smtClean="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000000"/>
                </a:solidFill>
                <a:effectLst/>
                <a:latin typeface="inter-regular"/>
              </a:rPr>
              <a:t> echo </a:t>
            </a:r>
            <a:r>
              <a:rPr kumimoji="0" lang="en-US" altLang="en-US" sz="1800" b="0" i="0" u="none" strike="noStrike" cap="none" normalizeH="0" baseline="0" dirty="0" smtClean="0">
                <a:ln>
                  <a:noFill/>
                </a:ln>
                <a:solidFill>
                  <a:srgbClr val="0000FF"/>
                </a:solidFill>
                <a:effectLst/>
                <a:latin typeface="inter-regular"/>
              </a:rPr>
              <a:t>"Record inserted successfully"</a:t>
            </a:r>
            <a:r>
              <a:rPr kumimoji="0" lang="en-US" altLang="en-US" sz="1800" b="0" i="0" u="none" strike="noStrike" cap="none" normalizeH="0" baseline="0" dirty="0" smtClean="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000000"/>
                </a:solidFill>
                <a:effectLst/>
                <a:latin typeface="inter-regular"/>
              </a:rPr>
              <a:t>}</a:t>
            </a:r>
            <a:r>
              <a:rPr kumimoji="0" lang="en-US" altLang="en-US" sz="1800" b="1" i="0" u="none" strike="noStrike" cap="none" normalizeH="0" baseline="0" dirty="0" smtClean="0">
                <a:ln>
                  <a:noFill/>
                </a:ln>
                <a:solidFill>
                  <a:srgbClr val="006699"/>
                </a:solidFill>
                <a:effectLst/>
                <a:latin typeface="inter-regular"/>
              </a:rPr>
              <a:t>else</a:t>
            </a:r>
            <a:r>
              <a:rPr kumimoji="0" lang="en-US" altLang="en-US" sz="1800" b="0" i="0" u="none" strike="noStrike" cap="none" normalizeH="0" baseline="0" dirty="0" smtClean="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000000"/>
                </a:solidFill>
                <a:effectLst/>
                <a:latin typeface="inter-regular"/>
              </a:rPr>
              <a:t>echo </a:t>
            </a:r>
            <a:r>
              <a:rPr kumimoji="0" lang="en-US" altLang="en-US" sz="1800" b="0" i="0" u="none" strike="noStrike" cap="none" normalizeH="0" baseline="0" dirty="0" smtClean="0">
                <a:ln>
                  <a:noFill/>
                </a:ln>
                <a:solidFill>
                  <a:srgbClr val="0000FF"/>
                </a:solidFill>
                <a:effectLst/>
                <a:latin typeface="inter-regular"/>
              </a:rPr>
              <a:t>"Could not insert record: "</a:t>
            </a:r>
            <a:r>
              <a:rPr kumimoji="0" lang="en-US" altLang="en-US" sz="1800" b="0" i="0" u="none" strike="noStrike" cap="none" normalizeH="0" baseline="0" dirty="0" smtClean="0">
                <a:ln>
                  <a:noFill/>
                </a:ln>
                <a:solidFill>
                  <a:srgbClr val="000000"/>
                </a:solidFill>
                <a:effectLst/>
                <a:latin typeface="inter-regular"/>
              </a:rPr>
              <a:t>. </a:t>
            </a:r>
            <a:r>
              <a:rPr kumimoji="0" lang="en-US" altLang="en-US" sz="1800" b="0" i="0" u="none" strike="noStrike" cap="none" normalizeH="0" baseline="0" dirty="0" err="1" smtClean="0">
                <a:ln>
                  <a:noFill/>
                </a:ln>
                <a:solidFill>
                  <a:srgbClr val="000000"/>
                </a:solidFill>
                <a:effectLst/>
                <a:latin typeface="inter-regular"/>
              </a:rPr>
              <a:t>mysqli_error</a:t>
            </a:r>
            <a:r>
              <a:rPr kumimoji="0" lang="en-US" altLang="en-US" sz="1800" b="0" i="0" u="none" strike="noStrike" cap="none" normalizeH="0" baseline="0" dirty="0" smtClean="0">
                <a:ln>
                  <a:noFill/>
                </a:ln>
                <a:solidFill>
                  <a:srgbClr val="000000"/>
                </a:solidFill>
                <a:effectLst/>
                <a:latin typeface="inter-regular"/>
              </a:rPr>
              <a:t>($conn);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err="1" smtClean="0">
                <a:ln>
                  <a:noFill/>
                </a:ln>
                <a:solidFill>
                  <a:srgbClr val="000000"/>
                </a:solidFill>
                <a:effectLst/>
                <a:latin typeface="inter-regular"/>
              </a:rPr>
              <a:t>mysqli_close</a:t>
            </a:r>
            <a:r>
              <a:rPr kumimoji="0" lang="en-US" altLang="en-US" sz="1800" b="0" i="0" u="none" strike="noStrike" cap="none" normalizeH="0" baseline="0" dirty="0" smtClean="0">
                <a:ln>
                  <a:noFill/>
                </a:ln>
                <a:solidFill>
                  <a:srgbClr val="000000"/>
                </a:solidFill>
                <a:effectLst/>
                <a:latin typeface="inter-regular"/>
              </a:rPr>
              <a:t>($conn);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000000"/>
                </a:solidFill>
                <a:effectLst/>
                <a:latin typeface="inter-regular"/>
              </a:rPr>
              <a:t>?&gt;  </a:t>
            </a:r>
            <a:endParaRPr kumimoji="0" lang="en-US" altLang="en-US" sz="1800" b="0" i="0" u="none" strike="noStrike" cap="none" normalizeH="0" baseline="0" dirty="0" smtClean="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Next Top</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12842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MySQL Update Record</a:t>
            </a:r>
            <a:endParaRPr lang="en-US" dirty="0"/>
          </a:p>
        </p:txBody>
      </p:sp>
      <p:sp>
        <p:nvSpPr>
          <p:cNvPr id="3" name="Content Placeholder 2"/>
          <p:cNvSpPr>
            <a:spLocks noGrp="1"/>
          </p:cNvSpPr>
          <p:nvPr>
            <p:ph idx="1"/>
          </p:nvPr>
        </p:nvSpPr>
        <p:spPr>
          <a:xfrm>
            <a:off x="595923" y="1126273"/>
            <a:ext cx="10515600" cy="6095142"/>
          </a:xfrm>
        </p:spPr>
        <p:txBody>
          <a:bodyPr>
            <a:normAutofit fontScale="32500" lnSpcReduction="20000"/>
          </a:bodyPr>
          <a:lstStyle/>
          <a:p>
            <a:r>
              <a:rPr lang="en-US" sz="6000" dirty="0"/>
              <a:t>&lt;?</a:t>
            </a:r>
            <a:r>
              <a:rPr lang="en-US" sz="6000" dirty="0" err="1"/>
              <a:t>php</a:t>
            </a:r>
            <a:r>
              <a:rPr lang="en-US" sz="6000" dirty="0"/>
              <a:t>  </a:t>
            </a:r>
          </a:p>
          <a:p>
            <a:r>
              <a:rPr lang="en-US" sz="6400" dirty="0"/>
              <a:t>$host = 'localhost:3306';  </a:t>
            </a:r>
          </a:p>
          <a:p>
            <a:r>
              <a:rPr lang="en-US" sz="6400" dirty="0"/>
              <a:t>$user = '';  </a:t>
            </a:r>
            <a:r>
              <a:rPr lang="en-US" sz="6400" dirty="0" smtClean="0"/>
              <a:t>$</a:t>
            </a:r>
            <a:r>
              <a:rPr lang="en-US" sz="6400" dirty="0"/>
              <a:t>pass = '';  </a:t>
            </a:r>
            <a:r>
              <a:rPr lang="en-US" sz="6400" dirty="0" smtClean="0"/>
              <a:t>$</a:t>
            </a:r>
            <a:r>
              <a:rPr lang="en-US" sz="6400" dirty="0" err="1"/>
              <a:t>dbname</a:t>
            </a:r>
            <a:r>
              <a:rPr lang="en-US" sz="6400" dirty="0"/>
              <a:t> = 'test';  </a:t>
            </a:r>
            <a:r>
              <a:rPr lang="en-US" sz="6400" dirty="0" smtClean="0"/>
              <a:t>  </a:t>
            </a:r>
            <a:endParaRPr lang="en-US" sz="6400" dirty="0"/>
          </a:p>
          <a:p>
            <a:r>
              <a:rPr lang="en-US" sz="6400" dirty="0"/>
              <a:t>$conn = </a:t>
            </a:r>
            <a:r>
              <a:rPr lang="en-US" sz="6400" dirty="0" err="1"/>
              <a:t>mysqli_connect</a:t>
            </a:r>
            <a:r>
              <a:rPr lang="en-US" sz="6400" dirty="0"/>
              <a:t>($host, $user, $pass,$</a:t>
            </a:r>
            <a:r>
              <a:rPr lang="en-US" sz="6400" dirty="0" err="1"/>
              <a:t>dbname</a:t>
            </a:r>
            <a:r>
              <a:rPr lang="en-US" sz="6400" dirty="0"/>
              <a:t>);  </a:t>
            </a:r>
          </a:p>
          <a:p>
            <a:r>
              <a:rPr lang="en-US" sz="6400" dirty="0"/>
              <a:t>if(!$conn){  </a:t>
            </a:r>
          </a:p>
          <a:p>
            <a:r>
              <a:rPr lang="en-US" sz="6400" dirty="0"/>
              <a:t>  die('Could not connect: '.</a:t>
            </a:r>
            <a:r>
              <a:rPr lang="en-US" sz="6400" dirty="0" err="1"/>
              <a:t>mysqli_connect_error</a:t>
            </a:r>
            <a:r>
              <a:rPr lang="en-US" sz="6400" dirty="0"/>
              <a:t>());  </a:t>
            </a:r>
            <a:r>
              <a:rPr lang="en-US" sz="6400" dirty="0" smtClean="0"/>
              <a:t>}  </a:t>
            </a:r>
            <a:endParaRPr lang="en-US" sz="6400" dirty="0"/>
          </a:p>
          <a:p>
            <a:r>
              <a:rPr lang="en-US" sz="6400" dirty="0"/>
              <a:t>echo 'Connected successfully&lt;</a:t>
            </a:r>
            <a:r>
              <a:rPr lang="en-US" sz="6400" dirty="0" err="1"/>
              <a:t>br</a:t>
            </a:r>
            <a:r>
              <a:rPr lang="en-US" sz="6400" dirty="0"/>
              <a:t>/&gt;';  </a:t>
            </a:r>
            <a:r>
              <a:rPr lang="en-US" sz="6400" dirty="0" smtClean="0"/>
              <a:t>  </a:t>
            </a:r>
            <a:endParaRPr lang="en-US" sz="6400" dirty="0"/>
          </a:p>
          <a:p>
            <a:r>
              <a:rPr lang="en-US" sz="6400" dirty="0"/>
              <a:t>$id=2;  </a:t>
            </a:r>
          </a:p>
          <a:p>
            <a:r>
              <a:rPr lang="en-US" sz="6400" dirty="0"/>
              <a:t>$name="Rahul";  </a:t>
            </a:r>
            <a:r>
              <a:rPr lang="en-US" sz="6400" dirty="0" smtClean="0"/>
              <a:t>    $</a:t>
            </a:r>
            <a:r>
              <a:rPr lang="en-US" sz="6400" dirty="0"/>
              <a:t>salary=80000;  </a:t>
            </a:r>
          </a:p>
          <a:p>
            <a:r>
              <a:rPr lang="en-US" sz="6400" dirty="0"/>
              <a:t>$</a:t>
            </a:r>
            <a:r>
              <a:rPr lang="en-US" sz="6400" dirty="0" err="1"/>
              <a:t>sql</a:t>
            </a:r>
            <a:r>
              <a:rPr lang="en-US" sz="6400" dirty="0"/>
              <a:t> = "update emp4 set name=\"$name\", salary=$salary where id=$id";  </a:t>
            </a:r>
          </a:p>
          <a:p>
            <a:r>
              <a:rPr lang="en-US" sz="6400" dirty="0"/>
              <a:t>if(</a:t>
            </a:r>
            <a:r>
              <a:rPr lang="en-US" sz="6400" dirty="0" err="1"/>
              <a:t>mysqli_query</a:t>
            </a:r>
            <a:r>
              <a:rPr lang="en-US" sz="6400" dirty="0"/>
              <a:t>($conn, $</a:t>
            </a:r>
            <a:r>
              <a:rPr lang="en-US" sz="6400" dirty="0" err="1"/>
              <a:t>sql</a:t>
            </a:r>
            <a:r>
              <a:rPr lang="en-US" sz="6400" dirty="0"/>
              <a:t>)){  </a:t>
            </a:r>
          </a:p>
          <a:p>
            <a:r>
              <a:rPr lang="en-US" sz="6400" dirty="0"/>
              <a:t> echo "Record updated successfully";  </a:t>
            </a:r>
          </a:p>
          <a:p>
            <a:r>
              <a:rPr lang="en-US" sz="6400" dirty="0"/>
              <a:t>}else{  </a:t>
            </a:r>
          </a:p>
          <a:p>
            <a:r>
              <a:rPr lang="en-US" sz="6400" dirty="0"/>
              <a:t>echo "Could not update record: ". </a:t>
            </a:r>
            <a:r>
              <a:rPr lang="en-US" sz="6400" dirty="0" err="1"/>
              <a:t>mysqli_error</a:t>
            </a:r>
            <a:r>
              <a:rPr lang="en-US" sz="6400" dirty="0"/>
              <a:t>($conn);  </a:t>
            </a:r>
            <a:r>
              <a:rPr lang="en-US" sz="6400" dirty="0" smtClean="0"/>
              <a:t>}   </a:t>
            </a:r>
            <a:endParaRPr lang="en-US" sz="6400" dirty="0"/>
          </a:p>
          <a:p>
            <a:r>
              <a:rPr lang="en-US" sz="6400" dirty="0" err="1"/>
              <a:t>mysqli_close</a:t>
            </a:r>
            <a:r>
              <a:rPr lang="en-US" sz="6400" dirty="0"/>
              <a:t>($conn);  </a:t>
            </a:r>
          </a:p>
          <a:p>
            <a:r>
              <a:rPr lang="en-US" sz="6400" dirty="0"/>
              <a:t>?&gt;  </a:t>
            </a:r>
          </a:p>
        </p:txBody>
      </p:sp>
      <p:sp>
        <p:nvSpPr>
          <p:cNvPr id="4" name="Slide Number Placeholder 3"/>
          <p:cNvSpPr>
            <a:spLocks noGrp="1"/>
          </p:cNvSpPr>
          <p:nvPr>
            <p:ph type="sldNum" sz="quarter" idx="12"/>
          </p:nvPr>
        </p:nvSpPr>
        <p:spPr/>
        <p:txBody>
          <a:bodyPr/>
          <a:lstStyle/>
          <a:p>
            <a:fld id="{BDCDBBEF-AA6C-4BA6-85B2-A17D7F280E38}" type="slidenum">
              <a:rPr lang="en-US" smtClean="0"/>
              <a:t>62</a:t>
            </a:fld>
            <a:endParaRPr lang="en-US"/>
          </a:p>
        </p:txBody>
      </p:sp>
    </p:spTree>
    <p:extLst>
      <p:ext uri="{BB962C8B-B14F-4D97-AF65-F5344CB8AC3E}">
        <p14:creationId xmlns:p14="http://schemas.microsoft.com/office/powerpoint/2010/main" val="8457092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MySQL Delete Record</a:t>
            </a:r>
          </a:p>
        </p:txBody>
      </p:sp>
      <p:sp>
        <p:nvSpPr>
          <p:cNvPr id="3" name="Content Placeholder 2"/>
          <p:cNvSpPr>
            <a:spLocks noGrp="1"/>
          </p:cNvSpPr>
          <p:nvPr>
            <p:ph idx="1"/>
          </p:nvPr>
        </p:nvSpPr>
        <p:spPr>
          <a:xfrm>
            <a:off x="838200" y="1258277"/>
            <a:ext cx="10515600" cy="4918686"/>
          </a:xfrm>
        </p:spPr>
        <p:txBody>
          <a:bodyPr>
            <a:noAutofit/>
          </a:bodyPr>
          <a:lstStyle/>
          <a:p>
            <a:r>
              <a:rPr lang="en-US" sz="1500" dirty="0"/>
              <a:t>&lt;?</a:t>
            </a:r>
            <a:r>
              <a:rPr lang="en-US" sz="1500" dirty="0" err="1"/>
              <a:t>php</a:t>
            </a:r>
            <a:r>
              <a:rPr lang="en-US" sz="1500" dirty="0"/>
              <a:t>  </a:t>
            </a:r>
          </a:p>
          <a:p>
            <a:r>
              <a:rPr lang="en-US" sz="1500" dirty="0"/>
              <a:t>$host = 'localhost:3306';  </a:t>
            </a:r>
          </a:p>
          <a:p>
            <a:r>
              <a:rPr lang="en-US" sz="1500" dirty="0"/>
              <a:t>$user = '';  </a:t>
            </a:r>
          </a:p>
          <a:p>
            <a:r>
              <a:rPr lang="en-US" sz="1500" dirty="0"/>
              <a:t>$pass = '';  </a:t>
            </a:r>
          </a:p>
          <a:p>
            <a:r>
              <a:rPr lang="en-US" sz="1500" dirty="0"/>
              <a:t>$</a:t>
            </a:r>
            <a:r>
              <a:rPr lang="en-US" sz="1500" dirty="0" err="1"/>
              <a:t>dbname</a:t>
            </a:r>
            <a:r>
              <a:rPr lang="en-US" sz="1500" dirty="0"/>
              <a:t> = 'test';    </a:t>
            </a:r>
          </a:p>
          <a:p>
            <a:r>
              <a:rPr lang="en-US" sz="1500" dirty="0"/>
              <a:t>$conn = </a:t>
            </a:r>
            <a:r>
              <a:rPr lang="en-US" sz="1500" dirty="0" err="1"/>
              <a:t>mysqli_connect</a:t>
            </a:r>
            <a:r>
              <a:rPr lang="en-US" sz="1500" dirty="0"/>
              <a:t>($host, $user, $pass,$</a:t>
            </a:r>
            <a:r>
              <a:rPr lang="en-US" sz="1500" dirty="0" err="1"/>
              <a:t>dbname</a:t>
            </a:r>
            <a:r>
              <a:rPr lang="en-US" sz="1500" dirty="0"/>
              <a:t>);  </a:t>
            </a:r>
          </a:p>
          <a:p>
            <a:r>
              <a:rPr lang="en-US" sz="1500" b="1" dirty="0"/>
              <a:t>if</a:t>
            </a:r>
            <a:r>
              <a:rPr lang="en-US" sz="1500" dirty="0"/>
              <a:t>(!$conn){  </a:t>
            </a:r>
          </a:p>
          <a:p>
            <a:r>
              <a:rPr lang="en-US" sz="1500" dirty="0"/>
              <a:t>  </a:t>
            </a:r>
            <a:r>
              <a:rPr lang="en-US" sz="1500" b="1" dirty="0"/>
              <a:t>die</a:t>
            </a:r>
            <a:r>
              <a:rPr lang="en-US" sz="1500" dirty="0"/>
              <a:t>('Could not connect: '.</a:t>
            </a:r>
            <a:r>
              <a:rPr lang="en-US" sz="1500" dirty="0" err="1"/>
              <a:t>mysqli_connect_error</a:t>
            </a:r>
            <a:r>
              <a:rPr lang="en-US" sz="1500" dirty="0"/>
              <a:t>());  </a:t>
            </a:r>
          </a:p>
          <a:p>
            <a:r>
              <a:rPr lang="en-US" sz="1500" dirty="0"/>
              <a:t>}  </a:t>
            </a:r>
          </a:p>
          <a:p>
            <a:r>
              <a:rPr lang="en-US" sz="1500" dirty="0"/>
              <a:t>echo 'Connected successfully&lt;</a:t>
            </a:r>
            <a:r>
              <a:rPr lang="en-US" sz="1500" dirty="0" err="1"/>
              <a:t>br</a:t>
            </a:r>
            <a:r>
              <a:rPr lang="en-US" sz="1500" dirty="0"/>
              <a:t>/&gt;';   </a:t>
            </a:r>
          </a:p>
          <a:p>
            <a:r>
              <a:rPr lang="en-US" sz="1500" dirty="0"/>
              <a:t>$id=2;  </a:t>
            </a:r>
          </a:p>
          <a:p>
            <a:r>
              <a:rPr lang="en-US" sz="1500" dirty="0"/>
              <a:t>$</a:t>
            </a:r>
            <a:r>
              <a:rPr lang="en-US" sz="1500" dirty="0" err="1"/>
              <a:t>sql</a:t>
            </a:r>
            <a:r>
              <a:rPr lang="en-US" sz="1500" dirty="0"/>
              <a:t> = "delete from emp4 where id=$id";  </a:t>
            </a:r>
          </a:p>
          <a:p>
            <a:r>
              <a:rPr lang="en-US" sz="1500" b="1" dirty="0"/>
              <a:t>if</a:t>
            </a:r>
            <a:r>
              <a:rPr lang="en-US" sz="1500" dirty="0"/>
              <a:t>(</a:t>
            </a:r>
            <a:r>
              <a:rPr lang="en-US" sz="1500" dirty="0" err="1"/>
              <a:t>mysqli_query</a:t>
            </a:r>
            <a:r>
              <a:rPr lang="en-US" sz="1500" dirty="0"/>
              <a:t>($conn, $</a:t>
            </a:r>
            <a:r>
              <a:rPr lang="en-US" sz="1500" dirty="0" err="1"/>
              <a:t>sql</a:t>
            </a:r>
            <a:r>
              <a:rPr lang="en-US" sz="1500" dirty="0"/>
              <a:t>)){  </a:t>
            </a:r>
          </a:p>
          <a:p>
            <a:r>
              <a:rPr lang="en-US" sz="1500" dirty="0"/>
              <a:t> echo "Record deleted successfully";  </a:t>
            </a:r>
          </a:p>
          <a:p>
            <a:r>
              <a:rPr lang="en-US" sz="1500" dirty="0"/>
              <a:t>}</a:t>
            </a:r>
            <a:r>
              <a:rPr lang="en-US" sz="1500" b="1" dirty="0"/>
              <a:t>else</a:t>
            </a:r>
            <a:r>
              <a:rPr lang="en-US" sz="1500" dirty="0"/>
              <a:t>{  </a:t>
            </a:r>
          </a:p>
          <a:p>
            <a:r>
              <a:rPr lang="en-US" sz="1500" dirty="0"/>
              <a:t>echo "Could not deleted record: ". </a:t>
            </a:r>
            <a:r>
              <a:rPr lang="en-US" sz="1500" dirty="0" err="1"/>
              <a:t>mysqli_error</a:t>
            </a:r>
            <a:r>
              <a:rPr lang="en-US" sz="1500" dirty="0"/>
              <a:t>($conn);  </a:t>
            </a:r>
          </a:p>
          <a:p>
            <a:r>
              <a:rPr lang="en-US" sz="1500" dirty="0"/>
              <a:t>}    </a:t>
            </a:r>
          </a:p>
          <a:p>
            <a:r>
              <a:rPr lang="en-US" sz="1500" dirty="0" err="1"/>
              <a:t>mysqli_close</a:t>
            </a:r>
            <a:r>
              <a:rPr lang="en-US" sz="1500" dirty="0"/>
              <a:t>($conn);  </a:t>
            </a:r>
          </a:p>
          <a:p>
            <a:r>
              <a:rPr lang="en-US" sz="1500" dirty="0"/>
              <a:t>?&gt;  </a:t>
            </a:r>
          </a:p>
        </p:txBody>
      </p:sp>
      <p:sp>
        <p:nvSpPr>
          <p:cNvPr id="4" name="Slide Number Placeholder 3"/>
          <p:cNvSpPr>
            <a:spLocks noGrp="1"/>
          </p:cNvSpPr>
          <p:nvPr>
            <p:ph type="sldNum" sz="quarter" idx="12"/>
          </p:nvPr>
        </p:nvSpPr>
        <p:spPr/>
        <p:txBody>
          <a:bodyPr/>
          <a:lstStyle/>
          <a:p>
            <a:fld id="{BDCDBBEF-AA6C-4BA6-85B2-A17D7F280E38}" type="slidenum">
              <a:rPr lang="en-US" smtClean="0"/>
              <a:t>63</a:t>
            </a:fld>
            <a:endParaRPr lang="en-US"/>
          </a:p>
        </p:txBody>
      </p:sp>
    </p:spTree>
    <p:extLst>
      <p:ext uri="{BB962C8B-B14F-4D97-AF65-F5344CB8AC3E}">
        <p14:creationId xmlns:p14="http://schemas.microsoft.com/office/powerpoint/2010/main" val="5135986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MySQL Select Query</a:t>
            </a:r>
          </a:p>
        </p:txBody>
      </p:sp>
      <p:sp>
        <p:nvSpPr>
          <p:cNvPr id="3" name="Content Placeholder 2"/>
          <p:cNvSpPr>
            <a:spLocks noGrp="1"/>
          </p:cNvSpPr>
          <p:nvPr>
            <p:ph idx="1"/>
          </p:nvPr>
        </p:nvSpPr>
        <p:spPr>
          <a:xfrm>
            <a:off x="322385" y="1305660"/>
            <a:ext cx="10515600" cy="4926501"/>
          </a:xfrm>
        </p:spPr>
        <p:txBody>
          <a:bodyPr>
            <a:normAutofit fontScale="32500" lnSpcReduction="20000"/>
          </a:bodyPr>
          <a:lstStyle/>
          <a:p>
            <a:r>
              <a:rPr lang="en-US" sz="6000" dirty="0"/>
              <a:t>&lt;?</a:t>
            </a:r>
            <a:r>
              <a:rPr lang="en-US" sz="6000" dirty="0" err="1"/>
              <a:t>php</a:t>
            </a:r>
            <a:r>
              <a:rPr lang="en-US" sz="6000" dirty="0"/>
              <a:t>  </a:t>
            </a:r>
          </a:p>
          <a:p>
            <a:pPr marL="36000"/>
            <a:r>
              <a:rPr lang="en-US" sz="6000" dirty="0"/>
              <a:t>$host = 'localhost:3306';  </a:t>
            </a:r>
          </a:p>
          <a:p>
            <a:pPr marL="36000"/>
            <a:r>
              <a:rPr lang="en-US" sz="6000" dirty="0"/>
              <a:t>$user = '';  </a:t>
            </a:r>
          </a:p>
          <a:p>
            <a:pPr marL="36000"/>
            <a:r>
              <a:rPr lang="en-US" sz="6000" dirty="0"/>
              <a:t>$pass = '';  </a:t>
            </a:r>
          </a:p>
          <a:p>
            <a:pPr marL="36000"/>
            <a:r>
              <a:rPr lang="en-US" sz="6000" dirty="0"/>
              <a:t>$</a:t>
            </a:r>
            <a:r>
              <a:rPr lang="en-US" sz="6000" dirty="0" err="1"/>
              <a:t>dbname</a:t>
            </a:r>
            <a:r>
              <a:rPr lang="en-US" sz="6000" dirty="0"/>
              <a:t> = 'test';  </a:t>
            </a:r>
          </a:p>
          <a:p>
            <a:pPr marL="36000"/>
            <a:r>
              <a:rPr lang="en-US" sz="6000" dirty="0"/>
              <a:t>$conn = </a:t>
            </a:r>
            <a:r>
              <a:rPr lang="en-US" sz="6000" dirty="0" err="1"/>
              <a:t>mysqli_connect</a:t>
            </a:r>
            <a:r>
              <a:rPr lang="en-US" sz="6000" dirty="0"/>
              <a:t>($host, $user, $pass,$</a:t>
            </a:r>
            <a:r>
              <a:rPr lang="en-US" sz="6000" dirty="0" err="1"/>
              <a:t>dbname</a:t>
            </a:r>
            <a:r>
              <a:rPr lang="en-US" sz="6000" dirty="0"/>
              <a:t>);  </a:t>
            </a:r>
          </a:p>
          <a:p>
            <a:pPr marL="36000"/>
            <a:r>
              <a:rPr lang="en-US" sz="6000" b="1" dirty="0"/>
              <a:t>if</a:t>
            </a:r>
            <a:r>
              <a:rPr lang="en-US" sz="6000" dirty="0"/>
              <a:t>(!$conn){  </a:t>
            </a:r>
          </a:p>
          <a:p>
            <a:pPr marL="36000"/>
            <a:r>
              <a:rPr lang="en-US" sz="6000" dirty="0"/>
              <a:t>  </a:t>
            </a:r>
            <a:r>
              <a:rPr lang="en-US" sz="6000" b="1" dirty="0"/>
              <a:t>die</a:t>
            </a:r>
            <a:r>
              <a:rPr lang="en-US" sz="6000" dirty="0"/>
              <a:t>('Could not connect: '.</a:t>
            </a:r>
            <a:r>
              <a:rPr lang="en-US" sz="6000" dirty="0" err="1"/>
              <a:t>mysqli_connect_error</a:t>
            </a:r>
            <a:r>
              <a:rPr lang="en-US" sz="6000" dirty="0"/>
              <a:t>());  </a:t>
            </a:r>
          </a:p>
          <a:p>
            <a:pPr marL="36000"/>
            <a:r>
              <a:rPr lang="en-US" sz="6000" dirty="0"/>
              <a:t>}  </a:t>
            </a:r>
          </a:p>
          <a:p>
            <a:pPr marL="36000"/>
            <a:r>
              <a:rPr lang="en-US" sz="6000" dirty="0"/>
              <a:t>echo 'Connected successfully&lt;</a:t>
            </a:r>
            <a:r>
              <a:rPr lang="en-US" sz="6000" dirty="0" err="1"/>
              <a:t>br</a:t>
            </a:r>
            <a:r>
              <a:rPr lang="en-US" sz="6000" dirty="0"/>
              <a:t>/&gt;';    </a:t>
            </a:r>
          </a:p>
          <a:p>
            <a:pPr marL="36000"/>
            <a:r>
              <a:rPr lang="en-US" sz="6000" dirty="0"/>
              <a:t>$</a:t>
            </a:r>
            <a:r>
              <a:rPr lang="en-US" sz="6000" dirty="0" err="1"/>
              <a:t>sql</a:t>
            </a:r>
            <a:r>
              <a:rPr lang="en-US" sz="6000" dirty="0"/>
              <a:t> = 'SELECT * FROM emp4';  </a:t>
            </a:r>
          </a:p>
          <a:p>
            <a:pPr marL="36000"/>
            <a:r>
              <a:rPr lang="en-US" sz="6000" dirty="0"/>
              <a:t>$</a:t>
            </a:r>
            <a:r>
              <a:rPr lang="en-US" sz="6000" dirty="0" err="1"/>
              <a:t>retval</a:t>
            </a:r>
            <a:r>
              <a:rPr lang="en-US" sz="6000" dirty="0"/>
              <a:t>=</a:t>
            </a:r>
            <a:r>
              <a:rPr lang="en-US" sz="6000" dirty="0" err="1"/>
              <a:t>mysqli_query</a:t>
            </a:r>
            <a:r>
              <a:rPr lang="en-US" sz="6000" dirty="0"/>
              <a:t>($conn, $</a:t>
            </a:r>
            <a:r>
              <a:rPr lang="en-US" sz="6000" dirty="0" err="1"/>
              <a:t>sql</a:t>
            </a:r>
            <a:r>
              <a:rPr lang="en-US" sz="6000" dirty="0"/>
              <a:t>);  </a:t>
            </a:r>
          </a:p>
          <a:p>
            <a:pPr marL="36000"/>
            <a:r>
              <a:rPr lang="en-US" sz="6000" dirty="0"/>
              <a:t>  </a:t>
            </a:r>
            <a:r>
              <a:rPr lang="en-US" sz="6000" b="1" dirty="0" smtClean="0"/>
              <a:t>if</a:t>
            </a:r>
            <a:r>
              <a:rPr lang="en-US" sz="6000" dirty="0" smtClean="0"/>
              <a:t>(</a:t>
            </a:r>
            <a:r>
              <a:rPr lang="en-US" sz="6000" dirty="0" err="1" smtClean="0"/>
              <a:t>mysqli_num_rows</a:t>
            </a:r>
            <a:r>
              <a:rPr lang="en-US" sz="6000" dirty="0"/>
              <a:t>($</a:t>
            </a:r>
            <a:r>
              <a:rPr lang="en-US" sz="6000" dirty="0" err="1"/>
              <a:t>retval</a:t>
            </a:r>
            <a:r>
              <a:rPr lang="en-US" sz="6000" dirty="0"/>
              <a:t>) &gt; 0){  </a:t>
            </a:r>
          </a:p>
          <a:p>
            <a:pPr marL="36000"/>
            <a:r>
              <a:rPr lang="en-US" sz="6000" dirty="0"/>
              <a:t> </a:t>
            </a:r>
            <a:r>
              <a:rPr lang="en-US" sz="6000" b="1" dirty="0"/>
              <a:t>while</a:t>
            </a:r>
            <a:r>
              <a:rPr lang="en-US" sz="6000" dirty="0"/>
              <a:t>($row = </a:t>
            </a:r>
            <a:r>
              <a:rPr lang="en-US" sz="6000" dirty="0" err="1"/>
              <a:t>mysqli_fetch_assoc</a:t>
            </a:r>
            <a:r>
              <a:rPr lang="en-US" sz="6000" dirty="0"/>
              <a:t>($</a:t>
            </a:r>
            <a:r>
              <a:rPr lang="en-US" sz="6000" dirty="0" err="1"/>
              <a:t>retval</a:t>
            </a:r>
            <a:r>
              <a:rPr lang="en-US" sz="6000" dirty="0"/>
              <a:t>)){  </a:t>
            </a:r>
          </a:p>
          <a:p>
            <a:pPr marL="0" indent="0">
              <a:buNone/>
            </a:pPr>
            <a:endParaRPr lang="en-US" sz="6000" dirty="0"/>
          </a:p>
        </p:txBody>
      </p:sp>
      <p:sp>
        <p:nvSpPr>
          <p:cNvPr id="4" name="Slide Number Placeholder 3"/>
          <p:cNvSpPr>
            <a:spLocks noGrp="1"/>
          </p:cNvSpPr>
          <p:nvPr>
            <p:ph type="sldNum" sz="quarter" idx="12"/>
          </p:nvPr>
        </p:nvSpPr>
        <p:spPr/>
        <p:txBody>
          <a:bodyPr/>
          <a:lstStyle/>
          <a:p>
            <a:fld id="{BDCDBBEF-AA6C-4BA6-85B2-A17D7F280E38}" type="slidenum">
              <a:rPr lang="en-US" smtClean="0"/>
              <a:t>64</a:t>
            </a:fld>
            <a:endParaRPr lang="en-US"/>
          </a:p>
        </p:txBody>
      </p:sp>
      <p:sp>
        <p:nvSpPr>
          <p:cNvPr id="5" name="Rectangle 4"/>
          <p:cNvSpPr/>
          <p:nvPr/>
        </p:nvSpPr>
        <p:spPr>
          <a:xfrm>
            <a:off x="7221415" y="1305660"/>
            <a:ext cx="6096000" cy="2862322"/>
          </a:xfrm>
          <a:prstGeom prst="rect">
            <a:avLst/>
          </a:prstGeom>
        </p:spPr>
        <p:txBody>
          <a:bodyPr>
            <a:spAutoFit/>
          </a:bodyPr>
          <a:lstStyle/>
          <a:p>
            <a:pPr marL="36000"/>
            <a:r>
              <a:rPr lang="en-US" dirty="0"/>
              <a:t>   echo "EMP ID :{$row['id']}  &lt;</a:t>
            </a:r>
            <a:r>
              <a:rPr lang="en-US" dirty="0" err="1"/>
              <a:t>br</a:t>
            </a:r>
            <a:r>
              <a:rPr lang="en-US" dirty="0"/>
              <a:t>&gt; ".  </a:t>
            </a:r>
          </a:p>
          <a:p>
            <a:pPr marL="36000"/>
            <a:r>
              <a:rPr lang="en-US" dirty="0"/>
              <a:t>         "EMP NAME : {$row['name']} &lt;</a:t>
            </a:r>
            <a:r>
              <a:rPr lang="en-US" dirty="0" err="1"/>
              <a:t>br</a:t>
            </a:r>
            <a:r>
              <a:rPr lang="en-US" dirty="0"/>
              <a:t>&gt; ".  </a:t>
            </a:r>
          </a:p>
          <a:p>
            <a:pPr marL="36000"/>
            <a:r>
              <a:rPr lang="en-US" dirty="0"/>
              <a:t>         "EMP SALARY : {$row['salary']} &lt;</a:t>
            </a:r>
            <a:r>
              <a:rPr lang="en-US" dirty="0" err="1"/>
              <a:t>br</a:t>
            </a:r>
            <a:r>
              <a:rPr lang="en-US" dirty="0"/>
              <a:t>&gt; ".  </a:t>
            </a:r>
          </a:p>
          <a:p>
            <a:pPr marL="36000"/>
            <a:r>
              <a:rPr lang="en-US" dirty="0"/>
              <a:t>         "--------------------------------&lt;</a:t>
            </a:r>
            <a:r>
              <a:rPr lang="en-US" dirty="0" err="1"/>
              <a:t>br</a:t>
            </a:r>
            <a:r>
              <a:rPr lang="en-US" dirty="0"/>
              <a:t>&gt;";  </a:t>
            </a:r>
          </a:p>
          <a:p>
            <a:pPr marL="36000"/>
            <a:r>
              <a:rPr lang="en-US" dirty="0"/>
              <a:t> } //end of while  </a:t>
            </a:r>
          </a:p>
          <a:p>
            <a:pPr marL="36000"/>
            <a:r>
              <a:rPr lang="en-US" dirty="0"/>
              <a:t>}</a:t>
            </a:r>
            <a:r>
              <a:rPr lang="en-US" b="1" dirty="0"/>
              <a:t>else</a:t>
            </a:r>
            <a:r>
              <a:rPr lang="en-US" dirty="0"/>
              <a:t>{  </a:t>
            </a:r>
          </a:p>
          <a:p>
            <a:pPr marL="36000"/>
            <a:r>
              <a:rPr lang="en-US" dirty="0"/>
              <a:t>echo "0 results";  </a:t>
            </a:r>
          </a:p>
          <a:p>
            <a:pPr marL="36000"/>
            <a:r>
              <a:rPr lang="en-US" dirty="0"/>
              <a:t>}  </a:t>
            </a:r>
          </a:p>
          <a:p>
            <a:pPr marL="36000"/>
            <a:r>
              <a:rPr lang="en-US" dirty="0" err="1"/>
              <a:t>mysqli_close</a:t>
            </a:r>
            <a:r>
              <a:rPr lang="en-US" dirty="0"/>
              <a:t>($conn);  </a:t>
            </a:r>
          </a:p>
          <a:p>
            <a:pPr marL="36000"/>
            <a:r>
              <a:rPr lang="en-US" dirty="0"/>
              <a:t>?&gt;  </a:t>
            </a:r>
          </a:p>
        </p:txBody>
      </p:sp>
    </p:spTree>
    <p:extLst>
      <p:ext uri="{BB962C8B-B14F-4D97-AF65-F5344CB8AC3E}">
        <p14:creationId xmlns:p14="http://schemas.microsoft.com/office/powerpoint/2010/main" val="10342086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a:t>
            </a:r>
            <a:r>
              <a:rPr lang="en-US"/>
              <a:t>query </a:t>
            </a:r>
            <a:r>
              <a:rPr lang="en-US" smtClean="0"/>
              <a:t>parameter</a:t>
            </a:r>
            <a:endParaRPr lang="en-US" dirty="0"/>
          </a:p>
        </p:txBody>
      </p:sp>
      <p:sp>
        <p:nvSpPr>
          <p:cNvPr id="3" name="Content Placeholder 2"/>
          <p:cNvSpPr>
            <a:spLocks noGrp="1"/>
          </p:cNvSpPr>
          <p:nvPr>
            <p:ph idx="1"/>
          </p:nvPr>
        </p:nvSpPr>
        <p:spPr/>
        <p:txBody>
          <a:bodyPr>
            <a:normAutofit lnSpcReduction="10000"/>
          </a:bodyPr>
          <a:lstStyle/>
          <a:p>
            <a:r>
              <a:rPr lang="en-US" dirty="0"/>
              <a:t>The parameters from a URL string can be retrieved in PHP using </a:t>
            </a:r>
            <a:r>
              <a:rPr lang="en-US" dirty="0" err="1"/>
              <a:t>parse_url</a:t>
            </a:r>
            <a:r>
              <a:rPr lang="en-US" dirty="0"/>
              <a:t>() and </a:t>
            </a:r>
            <a:r>
              <a:rPr lang="en-US" dirty="0" err="1"/>
              <a:t>parse_str</a:t>
            </a:r>
            <a:r>
              <a:rPr lang="en-US" dirty="0"/>
              <a:t>() functions</a:t>
            </a:r>
            <a:r>
              <a:rPr lang="en-US" dirty="0" smtClean="0"/>
              <a:t>.</a:t>
            </a:r>
            <a:endParaRPr lang="en-US" dirty="0"/>
          </a:p>
          <a:p>
            <a:pPr fontAlgn="base"/>
            <a:r>
              <a:rPr lang="en-US" b="1" u="sng" dirty="0" err="1">
                <a:hlinkClick r:id="rId2"/>
              </a:rPr>
              <a:t>parse_url</a:t>
            </a:r>
            <a:r>
              <a:rPr lang="en-US" b="1" u="sng" dirty="0">
                <a:hlinkClick r:id="rId2"/>
              </a:rPr>
              <a:t>() Function</a:t>
            </a:r>
            <a:r>
              <a:rPr lang="en-US" b="1" dirty="0"/>
              <a:t>:</a:t>
            </a:r>
            <a:r>
              <a:rPr lang="en-US" dirty="0"/>
              <a:t> The </a:t>
            </a:r>
            <a:r>
              <a:rPr lang="en-US" dirty="0" err="1"/>
              <a:t>parse_url</a:t>
            </a:r>
            <a:r>
              <a:rPr lang="en-US" dirty="0"/>
              <a:t>() function is used to return the components of a URL by parsing it. It parse an URL and return an associative array which contains its various components</a:t>
            </a:r>
            <a:r>
              <a:rPr lang="en-US" dirty="0" smtClean="0"/>
              <a:t>.</a:t>
            </a:r>
          </a:p>
          <a:p>
            <a:pPr marL="0" indent="0" fontAlgn="base">
              <a:buNone/>
            </a:pPr>
            <a:r>
              <a:rPr lang="en-US" dirty="0" smtClean="0"/>
              <a:t>                 </a:t>
            </a:r>
            <a:r>
              <a:rPr lang="en-US" dirty="0" err="1" smtClean="0"/>
              <a:t>parse_url</a:t>
            </a:r>
            <a:r>
              <a:rPr lang="en-US" dirty="0"/>
              <a:t>( $</a:t>
            </a:r>
            <a:r>
              <a:rPr lang="en-US" dirty="0" err="1"/>
              <a:t>url</a:t>
            </a:r>
            <a:r>
              <a:rPr lang="en-US" dirty="0"/>
              <a:t>, $component = -1 )</a:t>
            </a:r>
          </a:p>
          <a:p>
            <a:pPr fontAlgn="base"/>
            <a:r>
              <a:rPr lang="en-US" b="1" u="sng" dirty="0" err="1">
                <a:solidFill>
                  <a:schemeClr val="accent1">
                    <a:lumMod val="75000"/>
                  </a:schemeClr>
                </a:solidFill>
              </a:rPr>
              <a:t>parse_str</a:t>
            </a:r>
            <a:r>
              <a:rPr lang="en-US" b="1" u="sng" dirty="0">
                <a:solidFill>
                  <a:schemeClr val="accent1">
                    <a:lumMod val="75000"/>
                  </a:schemeClr>
                </a:solidFill>
              </a:rPr>
              <a:t>() function </a:t>
            </a:r>
            <a:r>
              <a:rPr lang="en-US" dirty="0" smtClean="0"/>
              <a:t>The </a:t>
            </a:r>
            <a:r>
              <a:rPr lang="en-US" dirty="0" err="1"/>
              <a:t>parse_str</a:t>
            </a:r>
            <a:r>
              <a:rPr lang="en-US" dirty="0"/>
              <a:t>() function is used to parse a query string into variables. The string passed to this function for parsing is in the format of a query string passed via a URL</a:t>
            </a:r>
            <a:r>
              <a:rPr lang="en-US" dirty="0" smtClean="0"/>
              <a:t>.</a:t>
            </a:r>
          </a:p>
          <a:p>
            <a:pPr marL="0" indent="0" fontAlgn="base">
              <a:buNone/>
            </a:pPr>
            <a:r>
              <a:rPr lang="en-US" dirty="0" smtClean="0"/>
              <a:t>                   </a:t>
            </a:r>
            <a:r>
              <a:rPr lang="en-US" dirty="0" err="1" smtClean="0"/>
              <a:t>parse_str</a:t>
            </a:r>
            <a:r>
              <a:rPr lang="en-US" dirty="0"/>
              <a:t>( $string, $array )</a:t>
            </a:r>
          </a:p>
          <a:p>
            <a:pPr fontAlgn="base"/>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65</a:t>
            </a:fld>
            <a:endParaRPr lang="en-US"/>
          </a:p>
        </p:txBody>
      </p:sp>
    </p:spTree>
    <p:extLst>
      <p:ext uri="{BB962C8B-B14F-4D97-AF65-F5344CB8AC3E}">
        <p14:creationId xmlns:p14="http://schemas.microsoft.com/office/powerpoint/2010/main" val="21741659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US" b="1" dirty="0" smtClean="0"/>
              <a:t>Topic to be Covered</a:t>
            </a:r>
            <a:endParaRPr lang="en-IN" b="1" dirty="0"/>
          </a:p>
        </p:txBody>
      </p:sp>
      <p:sp>
        <p:nvSpPr>
          <p:cNvPr id="3" name="Content Placeholder 2"/>
          <p:cNvSpPr>
            <a:spLocks noGrp="1"/>
          </p:cNvSpPr>
          <p:nvPr>
            <p:ph idx="1"/>
          </p:nvPr>
        </p:nvSpPr>
        <p:spPr>
          <a:xfrm>
            <a:off x="838200" y="1355363"/>
            <a:ext cx="8336622" cy="4757761"/>
          </a:xfrm>
          <a:ln>
            <a:solidFill>
              <a:schemeClr val="tx1"/>
            </a:solidFill>
          </a:ln>
        </p:spPr>
        <p:txBody>
          <a:bodyPr>
            <a:normAutofit/>
          </a:bodyPr>
          <a:lstStyle/>
          <a:p>
            <a:r>
              <a:rPr lang="en-US" dirty="0" smtClean="0"/>
              <a:t>PHP </a:t>
            </a:r>
            <a:r>
              <a:rPr lang="en-US" dirty="0"/>
              <a:t>Joins </a:t>
            </a:r>
            <a:r>
              <a:rPr lang="en-US" dirty="0" smtClean="0"/>
              <a:t>operations</a:t>
            </a:r>
          </a:p>
          <a:p>
            <a:pPr marL="0" indent="0">
              <a:buNone/>
            </a:pPr>
            <a:endParaRPr lang="en-US" dirty="0" smtClean="0"/>
          </a:p>
        </p:txBody>
      </p:sp>
      <p:sp>
        <p:nvSpPr>
          <p:cNvPr id="4" name="Slide Number Placeholder 3"/>
          <p:cNvSpPr>
            <a:spLocks noGrp="1"/>
          </p:cNvSpPr>
          <p:nvPr>
            <p:ph type="sldNum" sz="quarter" idx="12"/>
          </p:nvPr>
        </p:nvSpPr>
        <p:spPr/>
        <p:txBody>
          <a:bodyPr/>
          <a:lstStyle/>
          <a:p>
            <a:fld id="{BDCDBBEF-AA6C-4BA6-85B2-A17D7F280E38}" type="slidenum">
              <a:rPr lang="en-US" smtClean="0"/>
              <a:t>66</a:t>
            </a:fld>
            <a:endParaRPr lang="en-US"/>
          </a:p>
        </p:txBody>
      </p:sp>
    </p:spTree>
    <p:extLst>
      <p:ext uri="{BB962C8B-B14F-4D97-AF65-F5344CB8AC3E}">
        <p14:creationId xmlns:p14="http://schemas.microsoft.com/office/powerpoint/2010/main" val="12584293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PHP – </a:t>
            </a:r>
            <a:r>
              <a:rPr lang="en-US" b="1" dirty="0" err="1"/>
              <a:t>Mysql</a:t>
            </a:r>
            <a:r>
              <a:rPr lang="en-US" b="1" dirty="0"/>
              <a:t> Joins</a:t>
            </a:r>
          </a:p>
        </p:txBody>
      </p:sp>
      <p:sp>
        <p:nvSpPr>
          <p:cNvPr id="3" name="Content Placeholder 2"/>
          <p:cNvSpPr>
            <a:spLocks noGrp="1"/>
          </p:cNvSpPr>
          <p:nvPr>
            <p:ph idx="1"/>
          </p:nvPr>
        </p:nvSpPr>
        <p:spPr>
          <a:xfrm>
            <a:off x="838200" y="1825625"/>
            <a:ext cx="10515600" cy="3074621"/>
          </a:xfrm>
        </p:spPr>
        <p:txBody>
          <a:bodyPr/>
          <a:lstStyle/>
          <a:p>
            <a:r>
              <a:rPr lang="en-US" b="1" dirty="0"/>
              <a:t>What are JOINS?</a:t>
            </a:r>
          </a:p>
          <a:p>
            <a:r>
              <a:rPr lang="en-US" dirty="0"/>
              <a:t>Joins help retrieving data from two or more database tables. </a:t>
            </a:r>
          </a:p>
          <a:p>
            <a:r>
              <a:rPr lang="en-US" dirty="0"/>
              <a:t>The tables are mutually related using primary and foreign keys</a:t>
            </a:r>
            <a:r>
              <a:rPr lang="en-US" dirty="0" smtClean="0"/>
              <a:t>.</a:t>
            </a:r>
          </a:p>
          <a:p>
            <a:pPr marL="0" indent="0" fontAlgn="base">
              <a:buNone/>
            </a:pPr>
            <a:r>
              <a:rPr lang="en-US" b="1" dirty="0"/>
              <a:t>1. INNER JOIN :</a:t>
            </a:r>
            <a:endParaRPr lang="en-US" dirty="0"/>
          </a:p>
          <a:p>
            <a:pPr fontAlgn="base"/>
            <a:r>
              <a:rPr lang="en-US" dirty="0"/>
              <a:t>The INNER JOIN is a keyword that selects records that have matching values in both tables.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67</a:t>
            </a:fld>
            <a:endParaRPr lang="en-US"/>
          </a:p>
        </p:txBody>
      </p:sp>
      <p:sp>
        <p:nvSpPr>
          <p:cNvPr id="6" name="Rectangle 2"/>
          <p:cNvSpPr>
            <a:spLocks noChangeArrowheads="1"/>
          </p:cNvSpPr>
          <p:nvPr/>
        </p:nvSpPr>
        <p:spPr bwMode="auto">
          <a:xfrm>
            <a:off x="2610338" y="4925119"/>
            <a:ext cx="6463324" cy="78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273239"/>
                </a:solidFill>
                <a:effectLst/>
                <a:latin typeface="Nunito"/>
              </a:rPr>
              <a:t>Syntax :</a:t>
            </a:r>
            <a:endParaRPr kumimoji="0" lang="en-US" altLang="en-US" sz="1600" b="0" i="0" u="none" strike="noStrike" cap="none" normalizeH="0" baseline="0" dirty="0" smtClean="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SELECT column 1,column 2,...column n FROM table1 INNER JOIN table2 ON table1.column_name = table2.column_name;</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90972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a:t>2. LEFT JOIN :</a:t>
            </a:r>
            <a:endParaRPr lang="en-US" dirty="0"/>
          </a:p>
          <a:p>
            <a:pPr fontAlgn="base"/>
            <a:r>
              <a:rPr lang="en-US" dirty="0"/>
              <a:t>The LEFT JOIN keyword is used to return all records from the left table (table1), and the matching records from the right table (table2).</a:t>
            </a:r>
          </a:p>
          <a:p>
            <a:pPr fontAlgn="base"/>
            <a:r>
              <a:rPr lang="en-US" b="1" dirty="0"/>
              <a:t>Syntax </a:t>
            </a:r>
            <a:r>
              <a:rPr lang="en-US" b="1" dirty="0" smtClean="0"/>
              <a:t>:</a:t>
            </a:r>
          </a:p>
          <a:p>
            <a:pPr marL="0" indent="0">
              <a:buNone/>
            </a:pPr>
            <a:r>
              <a:rPr lang="en-US" sz="2000" dirty="0"/>
              <a:t>SELECT column1,column2,...</a:t>
            </a:r>
            <a:r>
              <a:rPr lang="en-US" sz="2000" dirty="0" err="1"/>
              <a:t>columnn</a:t>
            </a:r>
            <a:endParaRPr lang="en-US" sz="2000" dirty="0"/>
          </a:p>
          <a:p>
            <a:pPr marL="0" indent="0">
              <a:buNone/>
            </a:pPr>
            <a:r>
              <a:rPr lang="en-US" sz="2000" dirty="0"/>
              <a:t>FROM table1</a:t>
            </a:r>
          </a:p>
          <a:p>
            <a:pPr marL="0" indent="0">
              <a:buNone/>
            </a:pPr>
            <a:r>
              <a:rPr lang="en-US" sz="2000" dirty="0"/>
              <a:t>LEFT JOIN table2</a:t>
            </a:r>
          </a:p>
          <a:p>
            <a:pPr marL="0" indent="0">
              <a:buNone/>
            </a:pPr>
            <a:r>
              <a:rPr lang="en-US" sz="2000" dirty="0"/>
              <a:t>ON table1.column_name = table2.column_name;</a:t>
            </a:r>
          </a:p>
          <a:p>
            <a:pPr fontAlgn="base"/>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68</a:t>
            </a:fld>
            <a:endParaRPr lang="en-US"/>
          </a:p>
        </p:txBody>
      </p:sp>
    </p:spTree>
    <p:extLst>
      <p:ext uri="{BB962C8B-B14F-4D97-AF65-F5344CB8AC3E}">
        <p14:creationId xmlns:p14="http://schemas.microsoft.com/office/powerpoint/2010/main" val="23380759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a:t>3. RIGHT JOIN :</a:t>
            </a:r>
            <a:endParaRPr lang="en-US" dirty="0"/>
          </a:p>
          <a:p>
            <a:pPr fontAlgn="base"/>
            <a:r>
              <a:rPr lang="en-US" dirty="0"/>
              <a:t>The RIGHT JOIN keyword is used to return all records from the right table (table2), and the matching records from the left table (table1). </a:t>
            </a:r>
            <a:endParaRPr lang="en-US" dirty="0" smtClean="0"/>
          </a:p>
          <a:p>
            <a:pPr fontAlgn="base"/>
            <a:r>
              <a:rPr lang="en-US" b="1" dirty="0"/>
              <a:t>Syntax </a:t>
            </a:r>
            <a:endParaRPr lang="en-US" b="1" dirty="0" smtClean="0"/>
          </a:p>
          <a:p>
            <a:pPr marL="0" indent="0" fontAlgn="base">
              <a:buNone/>
            </a:pPr>
            <a:r>
              <a:rPr lang="en-US" sz="2000" dirty="0"/>
              <a:t>SELECT column1,column2,...</a:t>
            </a:r>
            <a:r>
              <a:rPr lang="en-US" sz="2000" dirty="0" err="1"/>
              <a:t>columnn</a:t>
            </a:r>
            <a:endParaRPr lang="en-US" sz="2000" dirty="0"/>
          </a:p>
          <a:p>
            <a:pPr marL="0" indent="0" fontAlgn="base">
              <a:buNone/>
            </a:pPr>
            <a:r>
              <a:rPr lang="en-US" sz="2000" dirty="0"/>
              <a:t>FROM table1</a:t>
            </a:r>
          </a:p>
          <a:p>
            <a:pPr marL="0" indent="0" fontAlgn="base">
              <a:buNone/>
            </a:pPr>
            <a:r>
              <a:rPr lang="en-US" sz="2000" dirty="0"/>
              <a:t>RIGHT  JOIN table2</a:t>
            </a:r>
          </a:p>
          <a:p>
            <a:pPr marL="0" indent="0" fontAlgn="base">
              <a:buNone/>
            </a:pPr>
            <a:r>
              <a:rPr lang="en-US" sz="2000" dirty="0"/>
              <a:t>ON table1.column_name = table2.column_name;</a:t>
            </a:r>
          </a:p>
          <a:p>
            <a:pPr fontAlgn="base"/>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69</a:t>
            </a:fld>
            <a:endParaRPr lang="en-US"/>
          </a:p>
        </p:txBody>
      </p:sp>
    </p:spTree>
    <p:extLst>
      <p:ext uri="{BB962C8B-B14F-4D97-AF65-F5344CB8AC3E}">
        <p14:creationId xmlns:p14="http://schemas.microsoft.com/office/powerpoint/2010/main" val="245404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pPr algn="l"/>
            <a:r>
              <a:rPr lang="en-IN" b="1" dirty="0" smtClean="0"/>
              <a:t>Example</a:t>
            </a:r>
            <a:endParaRPr lang="en-IN" b="1" dirty="0"/>
          </a:p>
        </p:txBody>
      </p:sp>
      <p:sp>
        <p:nvSpPr>
          <p:cNvPr id="4" name="Slide Number Placeholder 3"/>
          <p:cNvSpPr>
            <a:spLocks noGrp="1"/>
          </p:cNvSpPr>
          <p:nvPr>
            <p:ph type="sldNum" sz="quarter" idx="12"/>
          </p:nvPr>
        </p:nvSpPr>
        <p:spPr/>
        <p:txBody>
          <a:bodyPr/>
          <a:lstStyle/>
          <a:p>
            <a:fld id="{BDCDBBEF-AA6C-4BA6-85B2-A17D7F280E38}" type="slidenum">
              <a:rPr lang="en-US" smtClean="0"/>
              <a:t>7</a:t>
            </a:fld>
            <a:endParaRPr lang="en-US"/>
          </a:p>
        </p:txBody>
      </p:sp>
      <p:sp>
        <p:nvSpPr>
          <p:cNvPr id="5" name="Content Placeholder 2"/>
          <p:cNvSpPr txBox="1"/>
          <p:nvPr/>
        </p:nvSpPr>
        <p:spPr>
          <a:xfrm>
            <a:off x="848473" y="1374804"/>
            <a:ext cx="8336624" cy="4635577"/>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1600" dirty="0">
                <a:latin typeface="Times New Roman" panose="02020603050405020304" pitchFamily="18" charset="0"/>
                <a:cs typeface="Times New Roman" panose="02020603050405020304" pitchFamily="18" charset="0"/>
              </a:rPr>
              <a:t>&lt;?</a:t>
            </a:r>
            <a:r>
              <a:rPr lang="en-US" sz="1600" dirty="0" err="1" smtClean="0">
                <a:latin typeface="Times New Roman" panose="02020603050405020304" pitchFamily="18" charset="0"/>
                <a:cs typeface="Times New Roman" panose="02020603050405020304" pitchFamily="18" charset="0"/>
              </a:rPr>
              <a:t>php</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//Declare </a:t>
            </a:r>
            <a:r>
              <a:rPr lang="en-US" sz="1600" dirty="0" smtClean="0">
                <a:latin typeface="Times New Roman" panose="02020603050405020304" pitchFamily="18" charset="0"/>
                <a:cs typeface="Times New Roman" panose="02020603050405020304" pitchFamily="18" charset="0"/>
              </a:rPr>
              <a:t>class</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err="1">
                <a:latin typeface="Times New Roman" panose="02020603050405020304" pitchFamily="18" charset="0"/>
                <a:cs typeface="Times New Roman" panose="02020603050405020304" pitchFamily="18" charset="0"/>
              </a:rPr>
              <a:t>class</a:t>
            </a:r>
            <a:r>
              <a:rPr lang="en-US" sz="1600" dirty="0">
                <a:latin typeface="Times New Roman" panose="02020603050405020304" pitchFamily="18" charset="0"/>
                <a:cs typeface="Times New Roman" panose="02020603050405020304" pitchFamily="18" charset="0"/>
              </a:rPr>
              <a:t> Product</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//Declare properties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public $name = "Cake";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public $price = 20;</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//Declare object</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obj_pro</a:t>
            </a:r>
            <a:r>
              <a:rPr lang="en-US" sz="1600" dirty="0">
                <a:latin typeface="Times New Roman" panose="02020603050405020304" pitchFamily="18" charset="0"/>
                <a:cs typeface="Times New Roman" panose="02020603050405020304" pitchFamily="18" charset="0"/>
              </a:rPr>
              <a:t> = new Product;</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Print all object properties</a:t>
            </a:r>
            <a:br>
              <a:rPr lang="en-US" sz="1600" dirty="0">
                <a:latin typeface="Times New Roman" panose="02020603050405020304" pitchFamily="18" charset="0"/>
                <a:cs typeface="Times New Roman" panose="02020603050405020304" pitchFamily="18" charset="0"/>
              </a:rPr>
            </a:br>
            <a:r>
              <a:rPr lang="en-US" sz="1600" dirty="0" err="1" smtClean="0">
                <a:latin typeface="Times New Roman" panose="02020603050405020304" pitchFamily="18" charset="0"/>
                <a:cs typeface="Times New Roman" panose="02020603050405020304" pitchFamily="18" charset="0"/>
                <a:hlinkClick r:id="rId2"/>
              </a:rPr>
              <a:t>print_r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obj_pro</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Print each property separately</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echo</a:t>
            </a:r>
            <a:r>
              <a:rPr lang="en-US" sz="1600" dirty="0">
                <a:latin typeface="Times New Roman" panose="02020603050405020304" pitchFamily="18" charset="0"/>
                <a:cs typeface="Times New Roman" panose="02020603050405020304" pitchFamily="18" charset="0"/>
              </a:rPr>
              <a:t> "&lt;</a:t>
            </a:r>
            <a:r>
              <a:rPr lang="en-US" sz="1600" dirty="0" err="1">
                <a:latin typeface="Times New Roman" panose="02020603050405020304" pitchFamily="18" charset="0"/>
                <a:cs typeface="Times New Roman" panose="02020603050405020304" pitchFamily="18" charset="0"/>
              </a:rPr>
              <a:t>br</a:t>
            </a:r>
            <a:r>
              <a:rPr lang="en-US" sz="1600" dirty="0">
                <a:latin typeface="Times New Roman" panose="02020603050405020304" pitchFamily="18" charset="0"/>
                <a:cs typeface="Times New Roman" panose="02020603050405020304" pitchFamily="18" charset="0"/>
              </a:rPr>
              <a:t> /&gt;Product Name: ".$</a:t>
            </a:r>
            <a:r>
              <a:rPr lang="en-US" sz="1600" dirty="0" err="1">
                <a:latin typeface="Times New Roman" panose="02020603050405020304" pitchFamily="18" charset="0"/>
                <a:cs typeface="Times New Roman" panose="02020603050405020304" pitchFamily="18" charset="0"/>
              </a:rPr>
              <a:t>obj_pro</a:t>
            </a:r>
            <a:r>
              <a:rPr lang="en-US" sz="1600" dirty="0">
                <a:latin typeface="Times New Roman" panose="02020603050405020304" pitchFamily="18" charset="0"/>
                <a:cs typeface="Times New Roman" panose="02020603050405020304" pitchFamily="18" charset="0"/>
              </a:rPr>
              <a:t>-&gt;name."&lt;</a:t>
            </a:r>
            <a:r>
              <a:rPr lang="en-US" sz="1600" dirty="0" err="1">
                <a:latin typeface="Times New Roman" panose="02020603050405020304" pitchFamily="18" charset="0"/>
                <a:cs typeface="Times New Roman" panose="02020603050405020304" pitchFamily="18" charset="0"/>
              </a:rPr>
              <a:t>br</a:t>
            </a:r>
            <a:r>
              <a:rPr lang="en-US" sz="1600" dirty="0">
                <a:latin typeface="Times New Roman" panose="02020603050405020304" pitchFamily="18" charset="0"/>
                <a:cs typeface="Times New Roman" panose="02020603050405020304" pitchFamily="18" charset="0"/>
              </a:rPr>
              <a:t> /&gt;";</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echo</a:t>
            </a:r>
            <a:r>
              <a:rPr lang="en-US" sz="1600" dirty="0">
                <a:latin typeface="Times New Roman" panose="02020603050405020304" pitchFamily="18" charset="0"/>
                <a:cs typeface="Times New Roman" panose="02020603050405020304" pitchFamily="18" charset="0"/>
              </a:rPr>
              <a:t> "Product Price: ".$</a:t>
            </a:r>
            <a:r>
              <a:rPr lang="en-US" sz="1600" dirty="0" err="1">
                <a:latin typeface="Times New Roman" panose="02020603050405020304" pitchFamily="18" charset="0"/>
                <a:cs typeface="Times New Roman" panose="02020603050405020304" pitchFamily="18" charset="0"/>
              </a:rPr>
              <a:t>obj_pro</a:t>
            </a:r>
            <a:r>
              <a:rPr lang="en-US" sz="1600" dirty="0">
                <a:latin typeface="Times New Roman" panose="02020603050405020304" pitchFamily="18" charset="0"/>
                <a:cs typeface="Times New Roman" panose="02020603050405020304" pitchFamily="18" charset="0"/>
              </a:rPr>
              <a:t>-&gt;price."&lt;</a:t>
            </a:r>
            <a:r>
              <a:rPr lang="en-US" sz="1600" dirty="0" err="1">
                <a:latin typeface="Times New Roman" panose="02020603050405020304" pitchFamily="18" charset="0"/>
                <a:cs typeface="Times New Roman" panose="02020603050405020304" pitchFamily="18" charset="0"/>
              </a:rPr>
              <a:t>br</a:t>
            </a:r>
            <a:r>
              <a:rPr lang="en-US" sz="1600" dirty="0">
                <a:latin typeface="Times New Roman" panose="02020603050405020304" pitchFamily="18" charset="0"/>
                <a:cs typeface="Times New Roman" panose="02020603050405020304" pitchFamily="18" charset="0"/>
              </a:rPr>
              <a:t> /&gt;";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?&gt;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t>70</a:t>
            </a:fld>
            <a:endParaRPr lang="en-US"/>
          </a:p>
        </p:txBody>
      </p:sp>
      <p:graphicFrame>
        <p:nvGraphicFramePr>
          <p:cNvPr id="5" name="Content Placeholder 4"/>
          <p:cNvGraphicFramePr>
            <a:graphicFrameLocks noGrp="1"/>
          </p:cNvGraphicFramePr>
          <p:nvPr>
            <p:ph idx="4294967295"/>
            <p:extLst/>
          </p:nvPr>
        </p:nvGraphicFramePr>
        <p:xfrm>
          <a:off x="0" y="1770063"/>
          <a:ext cx="9377266" cy="4351337"/>
        </p:xfrm>
        <a:graphic>
          <a:graphicData uri="http://schemas.openxmlformats.org/drawingml/2006/table">
            <a:tbl>
              <a:tblPr/>
              <a:tblGrid>
                <a:gridCol w="4688633">
                  <a:extLst>
                    <a:ext uri="{9D8B030D-6E8A-4147-A177-3AD203B41FA5}">
                      <a16:colId xmlns:a16="http://schemas.microsoft.com/office/drawing/2014/main" val="20000"/>
                    </a:ext>
                  </a:extLst>
                </a:gridCol>
                <a:gridCol w="4688633">
                  <a:extLst>
                    <a:ext uri="{9D8B030D-6E8A-4147-A177-3AD203B41FA5}">
                      <a16:colId xmlns:a16="http://schemas.microsoft.com/office/drawing/2014/main" val="20001"/>
                    </a:ext>
                  </a:extLst>
                </a:gridCol>
              </a:tblGrid>
              <a:tr h="580178">
                <a:tc>
                  <a:txBody>
                    <a:bodyPr/>
                    <a:lstStyle/>
                    <a:p>
                      <a:pPr algn="l"/>
                      <a:r>
                        <a:rPr lang="en-US" sz="1600" b="1">
                          <a:effectLst/>
                          <a:latin typeface="inherit"/>
                        </a:rPr>
                        <a:t>Sr.No.</a:t>
                      </a:r>
                    </a:p>
                  </a:txBody>
                  <a:tcPr marL="52743" marR="52743" marT="52743" marB="52743" anchor="ctr">
                    <a:lnL>
                      <a:noFill/>
                    </a:lnL>
                    <a:lnR>
                      <a:noFill/>
                    </a:lnR>
                    <a:lnT>
                      <a:noFill/>
                    </a:lnT>
                    <a:lnB>
                      <a:noFill/>
                    </a:lnB>
                    <a:solidFill>
                      <a:srgbClr val="FFFFFF"/>
                    </a:solidFill>
                  </a:tcPr>
                </a:tc>
                <a:tc>
                  <a:txBody>
                    <a:bodyPr/>
                    <a:lstStyle/>
                    <a:p>
                      <a:pPr algn="l"/>
                      <a:r>
                        <a:rPr lang="en-US" sz="1600" b="1">
                          <a:effectLst/>
                          <a:latin typeface="inherit"/>
                        </a:rPr>
                        <a:t>Parameter &amp; Description</a:t>
                      </a:r>
                    </a:p>
                  </a:txBody>
                  <a:tcPr marL="52743" marR="52743" marT="52743" marB="52743" anchor="ctr">
                    <a:lnL>
                      <a:noFill/>
                    </a:lnL>
                    <a:lnR>
                      <a:noFill/>
                    </a:lnR>
                    <a:lnT>
                      <a:noFill/>
                    </a:lnT>
                    <a:lnB>
                      <a:noFill/>
                    </a:lnB>
                    <a:solidFill>
                      <a:srgbClr val="FFFFFF"/>
                    </a:solidFill>
                  </a:tcPr>
                </a:tc>
                <a:extLst>
                  <a:ext uri="{0D108BD9-81ED-4DB2-BD59-A6C34878D82A}">
                    <a16:rowId xmlns:a16="http://schemas.microsoft.com/office/drawing/2014/main" val="10000"/>
                  </a:ext>
                </a:extLst>
              </a:tr>
              <a:tr h="1292215">
                <a:tc>
                  <a:txBody>
                    <a:bodyPr/>
                    <a:lstStyle/>
                    <a:p>
                      <a:pPr algn="ctr"/>
                      <a:r>
                        <a:rPr lang="en-US" sz="1600">
                          <a:effectLst/>
                        </a:rPr>
                        <a:t>1</a:t>
                      </a:r>
                    </a:p>
                  </a:txBody>
                  <a:tcPr marL="52743" marR="52743" marT="52743" marB="52743" anchor="ctr">
                    <a:lnL>
                      <a:noFill/>
                    </a:lnL>
                    <a:lnR>
                      <a:noFill/>
                    </a:lnR>
                    <a:lnT>
                      <a:noFill/>
                    </a:lnT>
                    <a:lnB>
                      <a:noFill/>
                    </a:lnB>
                    <a:solidFill>
                      <a:srgbClr val="FFFFFF"/>
                    </a:solidFill>
                  </a:tcPr>
                </a:tc>
                <a:tc>
                  <a:txBody>
                    <a:bodyPr/>
                    <a:lstStyle/>
                    <a:p>
                      <a:pPr algn="l"/>
                      <a:r>
                        <a:rPr lang="en-US" sz="1600" b="1">
                          <a:effectLst/>
                          <a:latin typeface="inherit"/>
                        </a:rPr>
                        <a:t>$sql</a:t>
                      </a:r>
                      <a:endParaRPr lang="en-US" sz="1600">
                        <a:effectLst/>
                      </a:endParaRPr>
                    </a:p>
                    <a:p>
                      <a:pPr algn="l"/>
                      <a:r>
                        <a:rPr lang="en-US" sz="1600">
                          <a:effectLst/>
                        </a:rPr>
                        <a:t>Required - SQL query to get records from multiple tables using Join.</a:t>
                      </a:r>
                    </a:p>
                  </a:txBody>
                  <a:tcPr marL="52743" marR="52743" marT="52743" marB="52743" anchor="ctr">
                    <a:lnL>
                      <a:noFill/>
                    </a:lnL>
                    <a:lnR>
                      <a:noFill/>
                    </a:lnR>
                    <a:lnT>
                      <a:noFill/>
                    </a:lnT>
                    <a:lnB>
                      <a:noFill/>
                    </a:lnB>
                    <a:solidFill>
                      <a:srgbClr val="FFFFFF"/>
                    </a:solidFill>
                  </a:tcPr>
                </a:tc>
                <a:extLst>
                  <a:ext uri="{0D108BD9-81ED-4DB2-BD59-A6C34878D82A}">
                    <a16:rowId xmlns:a16="http://schemas.microsoft.com/office/drawing/2014/main" val="10001"/>
                  </a:ext>
                </a:extLst>
              </a:tr>
              <a:tr h="2478944">
                <a:tc>
                  <a:txBody>
                    <a:bodyPr/>
                    <a:lstStyle/>
                    <a:p>
                      <a:pPr algn="ctr"/>
                      <a:r>
                        <a:rPr lang="en-US" sz="1600">
                          <a:effectLst/>
                        </a:rPr>
                        <a:t>2</a:t>
                      </a:r>
                    </a:p>
                  </a:txBody>
                  <a:tcPr marL="52743" marR="52743" marT="52743" marB="52743" anchor="ctr">
                    <a:lnL>
                      <a:noFill/>
                    </a:lnL>
                    <a:lnR>
                      <a:noFill/>
                    </a:lnR>
                    <a:lnT>
                      <a:noFill/>
                    </a:lnT>
                    <a:lnB>
                      <a:noFill/>
                    </a:lnB>
                    <a:solidFill>
                      <a:srgbClr val="FFFFFF"/>
                    </a:solidFill>
                  </a:tcPr>
                </a:tc>
                <a:tc>
                  <a:txBody>
                    <a:bodyPr/>
                    <a:lstStyle/>
                    <a:p>
                      <a:pPr algn="l"/>
                      <a:r>
                        <a:rPr lang="en-US" sz="1600" b="1" dirty="0">
                          <a:effectLst/>
                          <a:latin typeface="inherit"/>
                        </a:rPr>
                        <a:t>$</a:t>
                      </a:r>
                      <a:r>
                        <a:rPr lang="en-US" sz="1600" b="1" dirty="0" err="1">
                          <a:effectLst/>
                          <a:latin typeface="inherit"/>
                        </a:rPr>
                        <a:t>resultmode</a:t>
                      </a:r>
                      <a:endParaRPr lang="en-US" sz="1600" dirty="0">
                        <a:effectLst/>
                      </a:endParaRPr>
                    </a:p>
                    <a:p>
                      <a:pPr algn="l"/>
                      <a:r>
                        <a:rPr lang="en-US" sz="1600" dirty="0">
                          <a:effectLst/>
                        </a:rPr>
                        <a:t>Optional - Either the constant MYSQLI_USE_RESULT or MYSQLI_STORE_RESULT depending on the desired behavior. By default, MYSQLI_STORE_RESULT is used.</a:t>
                      </a:r>
                    </a:p>
                  </a:txBody>
                  <a:tcPr marL="52743" marR="52743" marT="52743" marB="52743" anchor="ctr">
                    <a:lnL>
                      <a:noFill/>
                    </a:lnL>
                    <a:lnR>
                      <a:noFill/>
                    </a:lnR>
                    <a:lnT>
                      <a:noFill/>
                    </a:lnT>
                    <a:lnB>
                      <a:noFill/>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64771135"/>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PHP </a:t>
            </a:r>
            <a:r>
              <a:rPr lang="en-US" dirty="0" smtClean="0"/>
              <a:t>JOIN</a:t>
            </a:r>
            <a:endParaRPr lang="en-US" dirty="0"/>
          </a:p>
        </p:txBody>
      </p:sp>
      <p:sp>
        <p:nvSpPr>
          <p:cNvPr id="2" name="Slide Number Placeholder 1"/>
          <p:cNvSpPr>
            <a:spLocks noGrp="1"/>
          </p:cNvSpPr>
          <p:nvPr>
            <p:ph type="sldNum" sz="quarter" idx="12"/>
          </p:nvPr>
        </p:nvSpPr>
        <p:spPr/>
        <p:txBody>
          <a:bodyPr/>
          <a:lstStyle/>
          <a:p>
            <a:fld id="{FC9A48AB-23F1-45F1-98E5-D2CDC7A5261D}" type="slidenum">
              <a:rPr lang="en-US" smtClean="0">
                <a:solidFill>
                  <a:prstClr val="black">
                    <a:tint val="75000"/>
                  </a:prstClr>
                </a:solidFill>
              </a:rPr>
              <a:t>71</a:t>
            </a:fld>
            <a:endParaRPr lang="en-US">
              <a:solidFill>
                <a:prstClr val="black">
                  <a:tint val="75000"/>
                </a:prstClr>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9963" y="1639013"/>
            <a:ext cx="10069449"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976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US" b="1" dirty="0" smtClean="0"/>
              <a:t>Topic to be Covered</a:t>
            </a:r>
            <a:endParaRPr lang="en-IN" b="1" dirty="0"/>
          </a:p>
        </p:txBody>
      </p:sp>
      <p:sp>
        <p:nvSpPr>
          <p:cNvPr id="3" name="Content Placeholder 2"/>
          <p:cNvSpPr>
            <a:spLocks noGrp="1"/>
          </p:cNvSpPr>
          <p:nvPr>
            <p:ph idx="1"/>
          </p:nvPr>
        </p:nvSpPr>
        <p:spPr>
          <a:xfrm>
            <a:off x="838200" y="1355363"/>
            <a:ext cx="8336622" cy="4757761"/>
          </a:xfrm>
          <a:ln>
            <a:solidFill>
              <a:schemeClr val="tx1"/>
            </a:solidFill>
          </a:ln>
        </p:spPr>
        <p:txBody>
          <a:bodyPr>
            <a:normAutofit/>
          </a:bodyPr>
          <a:lstStyle/>
          <a:p>
            <a:r>
              <a:rPr lang="en-US" dirty="0" smtClean="0"/>
              <a:t>Anatomy </a:t>
            </a:r>
            <a:r>
              <a:rPr lang="en-US" dirty="0"/>
              <a:t>of </a:t>
            </a:r>
            <a:r>
              <a:rPr lang="en-US" dirty="0" smtClean="0"/>
              <a:t>cookie</a:t>
            </a:r>
          </a:p>
          <a:p>
            <a:r>
              <a:rPr lang="en-US" dirty="0" smtClean="0"/>
              <a:t> </a:t>
            </a:r>
            <a:r>
              <a:rPr lang="en-US" dirty="0"/>
              <a:t>Setting-accessing-deleting cookies with </a:t>
            </a:r>
            <a:r>
              <a:rPr lang="en-US" dirty="0" smtClean="0"/>
              <a:t>PHP</a:t>
            </a:r>
          </a:p>
        </p:txBody>
      </p:sp>
      <p:sp>
        <p:nvSpPr>
          <p:cNvPr id="4" name="Slide Number Placeholder 3"/>
          <p:cNvSpPr>
            <a:spLocks noGrp="1"/>
          </p:cNvSpPr>
          <p:nvPr>
            <p:ph type="sldNum" sz="quarter" idx="12"/>
          </p:nvPr>
        </p:nvSpPr>
        <p:spPr/>
        <p:txBody>
          <a:bodyPr/>
          <a:lstStyle/>
          <a:p>
            <a:fld id="{BDCDBBEF-AA6C-4BA6-85B2-A17D7F280E38}" type="slidenum">
              <a:rPr lang="en-US" smtClean="0"/>
              <a:t>72</a:t>
            </a:fld>
            <a:endParaRPr lang="en-US"/>
          </a:p>
        </p:txBody>
      </p:sp>
    </p:spTree>
    <p:extLst>
      <p:ext uri="{BB962C8B-B14F-4D97-AF65-F5344CB8AC3E}">
        <p14:creationId xmlns:p14="http://schemas.microsoft.com/office/powerpoint/2010/main" val="42359671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Cookies</a:t>
            </a:r>
            <a:endParaRPr lang="en-US" dirty="0"/>
          </a:p>
        </p:txBody>
      </p:sp>
      <p:sp>
        <p:nvSpPr>
          <p:cNvPr id="3" name="Content Placeholder 2"/>
          <p:cNvSpPr>
            <a:spLocks noGrp="1"/>
          </p:cNvSpPr>
          <p:nvPr>
            <p:ph idx="1"/>
          </p:nvPr>
        </p:nvSpPr>
        <p:spPr/>
        <p:txBody>
          <a:bodyPr/>
          <a:lstStyle/>
          <a:p>
            <a:r>
              <a:rPr lang="en-US" dirty="0"/>
              <a:t>What is a Cookie?</a:t>
            </a:r>
          </a:p>
          <a:p>
            <a:r>
              <a:rPr lang="en-US" dirty="0"/>
              <a:t>A cookie is often used to identify a user. A cookie is a small file that the server embeds on the user's computer. Each time the same computer requests a page with a browser, it will send the cookie too. With PHP, you can both create and retrieve cookie values.</a:t>
            </a:r>
          </a:p>
          <a:p>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73</a:t>
            </a:fld>
            <a:endParaRPr lang="en-US"/>
          </a:p>
        </p:txBody>
      </p:sp>
    </p:spTree>
    <p:extLst>
      <p:ext uri="{BB962C8B-B14F-4D97-AF65-F5344CB8AC3E}">
        <p14:creationId xmlns:p14="http://schemas.microsoft.com/office/powerpoint/2010/main" val="26422032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Anatomy of a Cookie</a:t>
            </a:r>
          </a:p>
        </p:txBody>
      </p:sp>
      <p:sp>
        <p:nvSpPr>
          <p:cNvPr id="3" name="Content Placeholder 2"/>
          <p:cNvSpPr>
            <a:spLocks noGrp="1"/>
          </p:cNvSpPr>
          <p:nvPr>
            <p:ph idx="1"/>
          </p:nvPr>
        </p:nvSpPr>
        <p:spPr/>
        <p:txBody>
          <a:bodyPr>
            <a:normAutofit fontScale="92500" lnSpcReduction="10000"/>
          </a:bodyPr>
          <a:lstStyle/>
          <a:p>
            <a:r>
              <a:rPr lang="en-US" dirty="0"/>
              <a:t>Cookies are usually set in an HTTP header (although JavaScript can also set a cookie directly on a browser). A PHP script that sets a cookie might send headers that look something like this </a:t>
            </a:r>
            <a:r>
              <a:rPr lang="en-US" dirty="0" smtClean="0"/>
              <a:t>−</a:t>
            </a:r>
          </a:p>
          <a:p>
            <a:r>
              <a:rPr lang="en-US" dirty="0"/>
              <a:t>HTTP/1.1 200 OK</a:t>
            </a:r>
          </a:p>
          <a:p>
            <a:r>
              <a:rPr lang="en-US" dirty="0"/>
              <a:t>Date: Fri, 04 Feb 2000 21:03:38 GMT</a:t>
            </a:r>
          </a:p>
          <a:p>
            <a:r>
              <a:rPr lang="en-US" dirty="0"/>
              <a:t>Server: Apache/1.3.9 (UNIX) PHP/4.0b3</a:t>
            </a:r>
          </a:p>
          <a:p>
            <a:r>
              <a:rPr lang="en-US" dirty="0"/>
              <a:t>Set-Cookie: name=xyz; expires=Friday, 04-Feb-07 22:03:38 GMT; </a:t>
            </a:r>
          </a:p>
          <a:p>
            <a:r>
              <a:rPr lang="en-US" dirty="0"/>
              <a:t>                 path=/; domain=tutorialspoint.com</a:t>
            </a:r>
          </a:p>
          <a:p>
            <a:r>
              <a:rPr lang="en-US" dirty="0"/>
              <a:t>Connection: close</a:t>
            </a:r>
          </a:p>
          <a:p>
            <a:r>
              <a:rPr lang="en-US" dirty="0"/>
              <a:t>Content-Type: text/html</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74</a:t>
            </a:fld>
            <a:endParaRPr lang="en-US"/>
          </a:p>
        </p:txBody>
      </p:sp>
    </p:spTree>
    <p:extLst>
      <p:ext uri="{BB962C8B-B14F-4D97-AF65-F5344CB8AC3E}">
        <p14:creationId xmlns:p14="http://schemas.microsoft.com/office/powerpoint/2010/main" val="35116953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Cookies With PHP</a:t>
            </a:r>
          </a:p>
        </p:txBody>
      </p:sp>
      <p:sp>
        <p:nvSpPr>
          <p:cNvPr id="3" name="Content Placeholder 2"/>
          <p:cNvSpPr>
            <a:spLocks noGrp="1"/>
          </p:cNvSpPr>
          <p:nvPr>
            <p:ph idx="1"/>
          </p:nvPr>
        </p:nvSpPr>
        <p:spPr/>
        <p:txBody>
          <a:bodyPr/>
          <a:lstStyle/>
          <a:p>
            <a:r>
              <a:rPr lang="en-US" dirty="0"/>
              <a:t>A cookie is created with the </a:t>
            </a:r>
            <a:r>
              <a:rPr lang="en-US" dirty="0" err="1">
                <a:solidFill>
                  <a:srgbClr val="FF0000"/>
                </a:solidFill>
              </a:rPr>
              <a:t>setcookie</a:t>
            </a:r>
            <a:r>
              <a:rPr lang="en-US" dirty="0">
                <a:solidFill>
                  <a:srgbClr val="FF0000"/>
                </a:solidFill>
              </a:rPr>
              <a:t>() </a:t>
            </a:r>
            <a:r>
              <a:rPr lang="en-US" dirty="0"/>
              <a:t>function</a:t>
            </a:r>
            <a:r>
              <a:rPr lang="en-US" dirty="0" smtClean="0"/>
              <a:t>.</a:t>
            </a:r>
            <a:r>
              <a:rPr lang="en-US" b="1" dirty="0"/>
              <a:t> </a:t>
            </a:r>
            <a:endParaRPr lang="en-US" b="1" dirty="0" smtClean="0"/>
          </a:p>
          <a:p>
            <a:r>
              <a:rPr lang="en-US" b="1" dirty="0" smtClean="0"/>
              <a:t>Syntax</a:t>
            </a:r>
            <a:endParaRPr lang="en-US" b="1" dirty="0"/>
          </a:p>
          <a:p>
            <a:r>
              <a:rPr lang="en-US" dirty="0" err="1"/>
              <a:t>setcookie</a:t>
            </a:r>
            <a:r>
              <a:rPr lang="en-US" dirty="0"/>
              <a:t>(</a:t>
            </a:r>
            <a:r>
              <a:rPr lang="en-US" i="1" dirty="0"/>
              <a:t>name, value, expire, path, domain, secure, </a:t>
            </a:r>
            <a:r>
              <a:rPr lang="en-US" i="1" dirty="0" err="1"/>
              <a:t>httponly</a:t>
            </a:r>
            <a:r>
              <a:rPr lang="en-US" dirty="0" smtClean="0"/>
              <a:t>);</a:t>
            </a:r>
            <a:r>
              <a:rPr lang="en-US" dirty="0"/>
              <a:t> </a:t>
            </a:r>
            <a:endParaRPr lang="en-US" dirty="0" smtClean="0"/>
          </a:p>
          <a:p>
            <a:r>
              <a:rPr lang="en-US" dirty="0" smtClean="0"/>
              <a:t>Only </a:t>
            </a:r>
            <a:r>
              <a:rPr lang="en-US" dirty="0"/>
              <a:t>the </a:t>
            </a:r>
            <a:r>
              <a:rPr lang="en-US" i="1" dirty="0"/>
              <a:t>name</a:t>
            </a:r>
            <a:r>
              <a:rPr lang="en-US" dirty="0"/>
              <a:t> parameter is required. All other parameters are optional.</a:t>
            </a:r>
          </a:p>
          <a:p>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75</a:t>
            </a:fld>
            <a:endParaRPr lang="en-US"/>
          </a:p>
        </p:txBody>
      </p:sp>
    </p:spTree>
    <p:extLst>
      <p:ext uri="{BB962C8B-B14F-4D97-AF65-F5344CB8AC3E}">
        <p14:creationId xmlns:p14="http://schemas.microsoft.com/office/powerpoint/2010/main" val="25001654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Cookies with PHP</a:t>
            </a:r>
          </a:p>
        </p:txBody>
      </p:sp>
      <p:sp>
        <p:nvSpPr>
          <p:cNvPr id="3" name="Content Placeholder 2"/>
          <p:cNvSpPr>
            <a:spLocks noGrp="1"/>
          </p:cNvSpPr>
          <p:nvPr>
            <p:ph idx="1"/>
          </p:nvPr>
        </p:nvSpPr>
        <p:spPr>
          <a:xfrm>
            <a:off x="838200" y="1203570"/>
            <a:ext cx="10515600" cy="5654430"/>
          </a:xfrm>
        </p:spPr>
        <p:txBody>
          <a:bodyPr>
            <a:normAutofit fontScale="62500" lnSpcReduction="20000"/>
          </a:bodyPr>
          <a:lstStyle/>
          <a:p>
            <a:r>
              <a:rPr lang="en-US" sz="3200" dirty="0" smtClean="0"/>
              <a:t>PHP provides many ways to access cookies. Simplest way is to use either $_COOKIE or $HTTP_COOKIE_VARS variables. Following example will access all the cookies set in above example.</a:t>
            </a:r>
          </a:p>
          <a:p>
            <a:r>
              <a:rPr lang="en-US" sz="2900" dirty="0" smtClean="0"/>
              <a:t>&lt;html&gt; </a:t>
            </a:r>
          </a:p>
          <a:p>
            <a:r>
              <a:rPr lang="en-US" sz="2900" dirty="0" smtClean="0"/>
              <a:t>   &lt;head&gt;</a:t>
            </a:r>
          </a:p>
          <a:p>
            <a:r>
              <a:rPr lang="en-US" sz="2900" dirty="0" smtClean="0"/>
              <a:t>      </a:t>
            </a:r>
            <a:r>
              <a:rPr lang="en-US" sz="2900" dirty="0"/>
              <a:t>&lt;title&gt;Accessing Cookies with PHP&lt;/title&gt;</a:t>
            </a:r>
          </a:p>
          <a:p>
            <a:r>
              <a:rPr lang="en-US" sz="2900" dirty="0"/>
              <a:t>   &lt;/head</a:t>
            </a:r>
            <a:r>
              <a:rPr lang="en-US" sz="2900" dirty="0" smtClean="0"/>
              <a:t>&gt;   </a:t>
            </a:r>
            <a:endParaRPr lang="en-US" sz="2900" dirty="0"/>
          </a:p>
          <a:p>
            <a:r>
              <a:rPr lang="en-US" sz="2900" dirty="0"/>
              <a:t>   &lt;body&gt;</a:t>
            </a:r>
          </a:p>
          <a:p>
            <a:r>
              <a:rPr lang="en-US" sz="2900" dirty="0" smtClean="0"/>
              <a:t>&lt;?</a:t>
            </a:r>
            <a:r>
              <a:rPr lang="en-US" sz="2900" dirty="0" err="1"/>
              <a:t>php</a:t>
            </a:r>
            <a:endParaRPr lang="en-US" sz="2900" dirty="0"/>
          </a:p>
          <a:p>
            <a:r>
              <a:rPr lang="en-US" sz="2900" dirty="0"/>
              <a:t>         echo $_COOKIE["name"]. "&lt;</a:t>
            </a:r>
            <a:r>
              <a:rPr lang="en-US" sz="2900" dirty="0" err="1"/>
              <a:t>br</a:t>
            </a:r>
            <a:r>
              <a:rPr lang="en-US" sz="2900" dirty="0"/>
              <a:t> </a:t>
            </a:r>
            <a:r>
              <a:rPr lang="en-US" sz="2900" dirty="0" smtClean="0"/>
              <a:t>/&gt;";         </a:t>
            </a:r>
            <a:endParaRPr lang="en-US" sz="2900" dirty="0"/>
          </a:p>
          <a:p>
            <a:r>
              <a:rPr lang="en-US" sz="2900" dirty="0"/>
              <a:t>         /* is equivalent to */</a:t>
            </a:r>
          </a:p>
          <a:p>
            <a:r>
              <a:rPr lang="en-US" sz="2900" dirty="0"/>
              <a:t>         echo $HTTP_COOKIE_VARS["name"]. "&lt;</a:t>
            </a:r>
            <a:r>
              <a:rPr lang="en-US" sz="2900" dirty="0" err="1"/>
              <a:t>br</a:t>
            </a:r>
            <a:r>
              <a:rPr lang="en-US" sz="2900" dirty="0"/>
              <a:t> </a:t>
            </a:r>
            <a:r>
              <a:rPr lang="en-US" sz="2900" dirty="0" smtClean="0"/>
              <a:t>/&gt;";         </a:t>
            </a:r>
            <a:endParaRPr lang="en-US" sz="2900" dirty="0"/>
          </a:p>
          <a:p>
            <a:r>
              <a:rPr lang="en-US" sz="2900" dirty="0"/>
              <a:t>         echo $_COOKIE["age"] . "&lt;</a:t>
            </a:r>
            <a:r>
              <a:rPr lang="en-US" sz="2900" dirty="0" err="1"/>
              <a:t>br</a:t>
            </a:r>
            <a:r>
              <a:rPr lang="en-US" sz="2900" dirty="0"/>
              <a:t> </a:t>
            </a:r>
            <a:r>
              <a:rPr lang="en-US" sz="2900" dirty="0" smtClean="0"/>
              <a:t>/&gt;";         </a:t>
            </a:r>
            <a:endParaRPr lang="en-US" sz="2900" dirty="0"/>
          </a:p>
          <a:p>
            <a:r>
              <a:rPr lang="en-US" sz="2900" dirty="0"/>
              <a:t>         /* is equivalent to */</a:t>
            </a:r>
          </a:p>
          <a:p>
            <a:r>
              <a:rPr lang="en-US" sz="2900" dirty="0"/>
              <a:t>         echo $HTTP_COOKIE_VARS["age"] . "&lt;</a:t>
            </a:r>
            <a:r>
              <a:rPr lang="en-US" sz="2900" dirty="0" err="1"/>
              <a:t>br</a:t>
            </a:r>
            <a:r>
              <a:rPr lang="en-US" sz="2900" dirty="0"/>
              <a:t> /&gt;";</a:t>
            </a:r>
          </a:p>
          <a:p>
            <a:r>
              <a:rPr lang="en-US" sz="2900" dirty="0"/>
              <a:t>      </a:t>
            </a:r>
            <a:r>
              <a:rPr lang="en-US" sz="2900" dirty="0" smtClean="0"/>
              <a:t>?&gt;      </a:t>
            </a:r>
            <a:endParaRPr lang="en-US" sz="2900" dirty="0"/>
          </a:p>
          <a:p>
            <a:r>
              <a:rPr lang="en-US" sz="2900" dirty="0"/>
              <a:t>   &lt;/body&gt;</a:t>
            </a:r>
          </a:p>
          <a:p>
            <a:r>
              <a:rPr lang="en-US" sz="2900" dirty="0"/>
              <a:t>&lt;/html&gt;</a:t>
            </a:r>
          </a:p>
          <a:p>
            <a:endParaRPr lang="en-US" sz="3700" dirty="0"/>
          </a:p>
        </p:txBody>
      </p:sp>
      <p:sp>
        <p:nvSpPr>
          <p:cNvPr id="4" name="Slide Number Placeholder 3"/>
          <p:cNvSpPr>
            <a:spLocks noGrp="1"/>
          </p:cNvSpPr>
          <p:nvPr>
            <p:ph type="sldNum" sz="quarter" idx="12"/>
          </p:nvPr>
        </p:nvSpPr>
        <p:spPr/>
        <p:txBody>
          <a:bodyPr/>
          <a:lstStyle/>
          <a:p>
            <a:fld id="{BDCDBBEF-AA6C-4BA6-85B2-A17D7F280E38}" type="slidenum">
              <a:rPr lang="en-US" smtClean="0"/>
              <a:t>76</a:t>
            </a:fld>
            <a:endParaRPr lang="en-US"/>
          </a:p>
        </p:txBody>
      </p:sp>
    </p:spTree>
    <p:extLst>
      <p:ext uri="{BB962C8B-B14F-4D97-AF65-F5344CB8AC3E}">
        <p14:creationId xmlns:p14="http://schemas.microsoft.com/office/powerpoint/2010/main" val="7445917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Cookie with PHP</a:t>
            </a:r>
          </a:p>
        </p:txBody>
      </p:sp>
      <p:sp>
        <p:nvSpPr>
          <p:cNvPr id="3" name="Content Placeholder 2"/>
          <p:cNvSpPr>
            <a:spLocks noGrp="1"/>
          </p:cNvSpPr>
          <p:nvPr>
            <p:ph idx="1"/>
          </p:nvPr>
        </p:nvSpPr>
        <p:spPr>
          <a:xfrm>
            <a:off x="838200" y="1211384"/>
            <a:ext cx="10515600" cy="5361353"/>
          </a:xfrm>
        </p:spPr>
        <p:txBody>
          <a:bodyPr>
            <a:normAutofit fontScale="77500" lnSpcReduction="20000"/>
          </a:bodyPr>
          <a:lstStyle/>
          <a:p>
            <a:r>
              <a:rPr lang="en-US" dirty="0"/>
              <a:t>Officially, to delete a cookie you should call </a:t>
            </a:r>
            <a:r>
              <a:rPr lang="en-US" dirty="0" err="1"/>
              <a:t>setcookie</a:t>
            </a:r>
            <a:r>
              <a:rPr lang="en-US" dirty="0"/>
              <a:t>() with the name argument only but this does not always work well, however, and should not be relied on.</a:t>
            </a:r>
          </a:p>
          <a:p>
            <a:r>
              <a:rPr lang="en-US" dirty="0"/>
              <a:t>It is safest to set the cookie with a date that has already expired </a:t>
            </a:r>
            <a:r>
              <a:rPr lang="en-US" dirty="0" smtClean="0"/>
              <a:t>−</a:t>
            </a:r>
          </a:p>
          <a:p>
            <a:pPr marL="0" indent="0">
              <a:buNone/>
            </a:pPr>
            <a:r>
              <a:rPr lang="en-US" dirty="0"/>
              <a:t>&lt;?</a:t>
            </a:r>
            <a:r>
              <a:rPr lang="en-US" dirty="0" err="1"/>
              <a:t>php</a:t>
            </a:r>
            <a:endParaRPr lang="en-US" dirty="0"/>
          </a:p>
          <a:p>
            <a:pPr marL="0" indent="0">
              <a:buNone/>
            </a:pPr>
            <a:r>
              <a:rPr lang="en-US" dirty="0"/>
              <a:t>   </a:t>
            </a:r>
            <a:r>
              <a:rPr lang="en-US" dirty="0" err="1"/>
              <a:t>setcookie</a:t>
            </a:r>
            <a:r>
              <a:rPr lang="en-US" dirty="0"/>
              <a:t>( "name", "", time()- 60, "/","", 0);</a:t>
            </a:r>
          </a:p>
          <a:p>
            <a:pPr marL="0" indent="0">
              <a:buNone/>
            </a:pPr>
            <a:r>
              <a:rPr lang="en-US" dirty="0"/>
              <a:t>   </a:t>
            </a:r>
            <a:r>
              <a:rPr lang="en-US" dirty="0" err="1"/>
              <a:t>setcookie</a:t>
            </a:r>
            <a:r>
              <a:rPr lang="en-US" dirty="0"/>
              <a:t>( "age", "", time()- 60, "/","", 0);</a:t>
            </a:r>
          </a:p>
          <a:p>
            <a:pPr marL="0" indent="0">
              <a:buNone/>
            </a:pPr>
            <a:r>
              <a:rPr lang="en-US" dirty="0"/>
              <a:t>?&gt;</a:t>
            </a:r>
          </a:p>
          <a:p>
            <a:pPr marL="0" indent="0">
              <a:buNone/>
            </a:pPr>
            <a:r>
              <a:rPr lang="en-US" dirty="0"/>
              <a:t>&lt;html</a:t>
            </a:r>
            <a:r>
              <a:rPr lang="en-US" dirty="0" smtClean="0"/>
              <a:t>&gt;   </a:t>
            </a:r>
            <a:endParaRPr lang="en-US" dirty="0"/>
          </a:p>
          <a:p>
            <a:pPr marL="0" indent="0">
              <a:buNone/>
            </a:pPr>
            <a:r>
              <a:rPr lang="en-US" dirty="0"/>
              <a:t>   &lt;head&gt;</a:t>
            </a:r>
          </a:p>
          <a:p>
            <a:pPr marL="0" indent="0">
              <a:buNone/>
            </a:pPr>
            <a:r>
              <a:rPr lang="en-US" dirty="0"/>
              <a:t>      &lt;title&gt;Deleting Cookies with PHP&lt;/title&gt;</a:t>
            </a:r>
          </a:p>
          <a:p>
            <a:pPr marL="0" indent="0">
              <a:buNone/>
            </a:pPr>
            <a:r>
              <a:rPr lang="en-US" dirty="0"/>
              <a:t>   &lt;/head</a:t>
            </a:r>
            <a:r>
              <a:rPr lang="en-US" dirty="0" smtClean="0"/>
              <a:t>&gt;   </a:t>
            </a:r>
            <a:endParaRPr lang="en-US" dirty="0"/>
          </a:p>
          <a:p>
            <a:pPr marL="0" indent="0">
              <a:buNone/>
            </a:pPr>
            <a:r>
              <a:rPr lang="en-US" dirty="0"/>
              <a:t>   &lt;body&gt;</a:t>
            </a:r>
          </a:p>
          <a:p>
            <a:pPr marL="0" indent="0">
              <a:buNone/>
            </a:pPr>
            <a:r>
              <a:rPr lang="en-US" dirty="0"/>
              <a:t>      &lt;?</a:t>
            </a:r>
            <a:r>
              <a:rPr lang="en-US" dirty="0" err="1"/>
              <a:t>php</a:t>
            </a:r>
            <a:r>
              <a:rPr lang="en-US" dirty="0"/>
              <a:t> echo "Deleted Cookies" ?&gt;</a:t>
            </a:r>
          </a:p>
          <a:p>
            <a:pPr marL="0" indent="0">
              <a:buNone/>
            </a:pPr>
            <a:r>
              <a:rPr lang="en-US" dirty="0"/>
              <a:t>   &lt;/body</a:t>
            </a:r>
            <a:r>
              <a:rPr lang="en-US" dirty="0" smtClean="0"/>
              <a:t>&gt;   </a:t>
            </a:r>
            <a:endParaRPr lang="en-US" dirty="0"/>
          </a:p>
          <a:p>
            <a:pPr marL="0" indent="0">
              <a:buNone/>
            </a:pPr>
            <a:r>
              <a:rPr lang="en-US" dirty="0"/>
              <a:t>&lt;/html&gt;</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77</a:t>
            </a:fld>
            <a:endParaRPr lang="en-US"/>
          </a:p>
        </p:txBody>
      </p:sp>
    </p:spTree>
    <p:extLst>
      <p:ext uri="{BB962C8B-B14F-4D97-AF65-F5344CB8AC3E}">
        <p14:creationId xmlns:p14="http://schemas.microsoft.com/office/powerpoint/2010/main" val="19287534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US" b="1" dirty="0" smtClean="0"/>
              <a:t>Topic to be Covered</a:t>
            </a:r>
            <a:endParaRPr lang="en-IN" b="1" dirty="0"/>
          </a:p>
        </p:txBody>
      </p:sp>
      <p:sp>
        <p:nvSpPr>
          <p:cNvPr id="3" name="Content Placeholder 2"/>
          <p:cNvSpPr>
            <a:spLocks noGrp="1"/>
          </p:cNvSpPr>
          <p:nvPr>
            <p:ph idx="1"/>
          </p:nvPr>
        </p:nvSpPr>
        <p:spPr>
          <a:xfrm>
            <a:off x="838200" y="1355363"/>
            <a:ext cx="8336622" cy="4757761"/>
          </a:xfrm>
          <a:ln>
            <a:solidFill>
              <a:schemeClr val="tx1"/>
            </a:solidFill>
          </a:ln>
        </p:spPr>
        <p:txBody>
          <a:bodyPr>
            <a:normAutofit/>
          </a:bodyPr>
          <a:lstStyle/>
          <a:p>
            <a:r>
              <a:rPr lang="en-US" dirty="0" smtClean="0"/>
              <a:t>Introduction to AJAX</a:t>
            </a:r>
          </a:p>
          <a:p>
            <a:r>
              <a:rPr lang="en-US" dirty="0" smtClean="0"/>
              <a:t>AJAX Model</a:t>
            </a:r>
          </a:p>
          <a:p>
            <a:pPr marL="0" indent="0">
              <a:buNone/>
            </a:pPr>
            <a:endParaRPr lang="en-US" dirty="0" smtClean="0"/>
          </a:p>
          <a:p>
            <a:pPr marL="0" indent="0">
              <a:buNone/>
            </a:pPr>
            <a:endParaRPr lang="en-US" dirty="0" smtClean="0"/>
          </a:p>
        </p:txBody>
      </p:sp>
      <p:sp>
        <p:nvSpPr>
          <p:cNvPr id="4" name="Slide Number Placeholder 3"/>
          <p:cNvSpPr>
            <a:spLocks noGrp="1"/>
          </p:cNvSpPr>
          <p:nvPr>
            <p:ph type="sldNum" sz="quarter" idx="12"/>
          </p:nvPr>
        </p:nvSpPr>
        <p:spPr/>
        <p:txBody>
          <a:bodyPr/>
          <a:lstStyle/>
          <a:p>
            <a:fld id="{BDCDBBEF-AA6C-4BA6-85B2-A17D7F280E38}" type="slidenum">
              <a:rPr lang="en-US" smtClean="0"/>
              <a:t>78</a:t>
            </a:fld>
            <a:endParaRPr lang="en-US"/>
          </a:p>
        </p:txBody>
      </p:sp>
    </p:spTree>
    <p:extLst>
      <p:ext uri="{BB962C8B-B14F-4D97-AF65-F5344CB8AC3E}">
        <p14:creationId xmlns:p14="http://schemas.microsoft.com/office/powerpoint/2010/main" val="18019262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710" y="422910"/>
            <a:ext cx="8332694" cy="989748"/>
          </a:xfrm>
        </p:spPr>
        <p:txBody>
          <a:bodyPr>
            <a:normAutofit fontScale="90000"/>
          </a:bodyPr>
          <a:lstStyle/>
          <a:p>
            <a:r>
              <a:rPr lang="en-US" dirty="0" smtClean="0">
                <a:sym typeface="+mn-ea"/>
              </a:rPr>
              <a:t>Introduction to AJAX</a:t>
            </a:r>
            <a:r>
              <a:rPr lang="en-US" dirty="0" smtClean="0"/>
              <a:t/>
            </a:r>
            <a:br>
              <a:rPr lang="en-US" dirty="0" smtClean="0"/>
            </a:br>
            <a:endParaRPr lang="en-US"/>
          </a:p>
        </p:txBody>
      </p:sp>
      <p:sp>
        <p:nvSpPr>
          <p:cNvPr id="3" name="Content Placeholder 2"/>
          <p:cNvSpPr>
            <a:spLocks noGrp="1"/>
          </p:cNvSpPr>
          <p:nvPr>
            <p:ph idx="1"/>
          </p:nvPr>
        </p:nvSpPr>
        <p:spPr>
          <a:xfrm>
            <a:off x="955463" y="1626023"/>
            <a:ext cx="10515600" cy="4351338"/>
          </a:xfrm>
        </p:spPr>
        <p:txBody>
          <a:bodyPr>
            <a:normAutofit/>
          </a:bodyPr>
          <a:lstStyle/>
          <a:p>
            <a:pPr algn="just"/>
            <a:r>
              <a:rPr lang="en-US" sz="2000" dirty="0" smtClean="0"/>
              <a:t>AJAX (Asynchronous JavaScript and XML) is a set of web development techniques used to create asynchronous web applications. It allows you to update parts of a web page without requiring a full page reload, resulting in a more interactive and dynamic user experience.</a:t>
            </a:r>
          </a:p>
          <a:p>
            <a:pPr algn="just"/>
            <a:endParaRPr lang="en-US" sz="2000" dirty="0" smtClean="0"/>
          </a:p>
          <a:p>
            <a:pPr algn="just"/>
            <a:r>
              <a:rPr lang="en-US" sz="2000" dirty="0"/>
              <a:t>Traditionally, when a user interacts with a web page, such as submitting a form or clicking a link, the browser sends a request to the server, which then responds with a complete HTML page that replaces the current page. This process is known as synchronous communication because the browser waits for the server's response before updating the page</a:t>
            </a:r>
            <a:r>
              <a:rPr lang="en-US" sz="2000" dirty="0" smtClean="0"/>
              <a:t>.</a:t>
            </a:r>
          </a:p>
          <a:p>
            <a:pPr algn="just"/>
            <a:endParaRPr lang="en-US" sz="2000" dirty="0" smtClean="0"/>
          </a:p>
          <a:p>
            <a:pPr algn="just"/>
            <a:r>
              <a:rPr lang="en-US" sz="2000" dirty="0" smtClean="0"/>
              <a:t>AJAX, on the other hand, enables asynchronous communication between the browser and the server. It allows you to send requests to the server and receive responses in the background without reloading the entire page. This means that you can update specific parts of the page dynamically, providing a smoother and more interactive user experience.</a:t>
            </a:r>
          </a:p>
          <a:p>
            <a:pPr algn="just"/>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t>79</a:t>
            </a:fld>
            <a:endParaRPr lang="en-US"/>
          </a:p>
        </p:txBody>
      </p:sp>
    </p:spTree>
    <p:extLst>
      <p:ext uri="{BB962C8B-B14F-4D97-AF65-F5344CB8AC3E}">
        <p14:creationId xmlns:p14="http://schemas.microsoft.com/office/powerpoint/2010/main" val="1659650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Best Practices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Use classes to create objects and define the properties and methods of the object.</a:t>
            </a:r>
          </a:p>
          <a:p>
            <a:r>
              <a:rPr lang="en-US" dirty="0"/>
              <a:t>Use constructors to set the initial values of an object's properties, and to perform any necessary setup when an object is created.</a:t>
            </a:r>
          </a:p>
          <a:p>
            <a:r>
              <a:rPr lang="en-US" dirty="0"/>
              <a:t>Keep objects small and focused, with a single responsibility. This makes the code easier to understand and maintain.</a:t>
            </a:r>
          </a:p>
          <a:p>
            <a:r>
              <a:rPr lang="en-US" dirty="0"/>
              <a:t>Use clear and descriptive property and method names to make it easy to understand what the object does and how it is used.</a:t>
            </a:r>
          </a:p>
          <a:p>
            <a:pPr marL="0" indent="0">
              <a:buNone/>
            </a:pP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8</a:t>
            </a:fld>
            <a:endParaRPr lang="en-US"/>
          </a:p>
        </p:txBody>
      </p:sp>
    </p:spTree>
    <p:extLst>
      <p:ext uri="{BB962C8B-B14F-4D97-AF65-F5344CB8AC3E}">
        <p14:creationId xmlns:p14="http://schemas.microsoft.com/office/powerpoint/2010/main" val="31091208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mn-ea"/>
              </a:rPr>
              <a:t>Introduction to AJAX</a:t>
            </a:r>
            <a:br>
              <a:rPr lang="en-US" dirty="0" smtClean="0">
                <a:sym typeface="+mn-ea"/>
              </a:rPr>
            </a:br>
            <a:endParaRPr lang="en-US"/>
          </a:p>
        </p:txBody>
      </p:sp>
      <p:sp>
        <p:nvSpPr>
          <p:cNvPr id="3" name="Content Placeholder 2"/>
          <p:cNvSpPr>
            <a:spLocks noGrp="1"/>
          </p:cNvSpPr>
          <p:nvPr>
            <p:ph idx="1"/>
          </p:nvPr>
        </p:nvSpPr>
        <p:spPr>
          <a:xfrm>
            <a:off x="838200" y="1253067"/>
            <a:ext cx="10515600" cy="3725333"/>
          </a:xfrm>
        </p:spPr>
        <p:txBody>
          <a:bodyPr>
            <a:noAutofit/>
          </a:bodyPr>
          <a:lstStyle/>
          <a:p>
            <a:r>
              <a:rPr lang="en-US" sz="1800" dirty="0" smtClean="0"/>
              <a:t>Key </a:t>
            </a:r>
            <a:r>
              <a:rPr lang="en-US" sz="1800" dirty="0"/>
              <a:t>components of AJAX:</a:t>
            </a:r>
          </a:p>
          <a:p>
            <a:endParaRPr lang="en-US" sz="1800" dirty="0"/>
          </a:p>
          <a:p>
            <a:r>
              <a:rPr lang="en-US" sz="1800" dirty="0"/>
              <a:t>JavaScript: AJAX heavily relies on JavaScript to handle the communication between the browser and the server. JavaScript is responsible for sending requests, processing responses, and updating the page content dynamically.</a:t>
            </a:r>
          </a:p>
          <a:p>
            <a:endParaRPr lang="en-US" sz="1800" dirty="0"/>
          </a:p>
          <a:p>
            <a:r>
              <a:rPr lang="en-US" sz="1800" dirty="0" err="1"/>
              <a:t>XMLHttpRequest</a:t>
            </a:r>
            <a:r>
              <a:rPr lang="en-US" sz="1800" dirty="0"/>
              <a:t>: The </a:t>
            </a:r>
            <a:r>
              <a:rPr lang="en-US" sz="1800" dirty="0" err="1"/>
              <a:t>XMLHttpRequest</a:t>
            </a:r>
            <a:r>
              <a:rPr lang="en-US" sz="1800" dirty="0"/>
              <a:t> object is a core component of AJAX. It provides the ability to send HTTP requests to the server and receive responses. It supports various HTTP methods like GET, POST, PUT, DELETE, etc</a:t>
            </a:r>
            <a:r>
              <a:rPr lang="en-US" sz="1800" dirty="0" smtClean="0"/>
              <a:t>.</a:t>
            </a:r>
            <a:endParaRPr lang="en-US" sz="1800" dirty="0"/>
          </a:p>
          <a:p>
            <a:r>
              <a:rPr lang="en-US" sz="1800" dirty="0"/>
              <a:t>Server-side Technology: On the server-side, AJAX can work with any web technology that can handle HTTP requests, such as PHP, Java, Python, or Ruby. The server processes the request and sends back the response, usually in a lightweight format like XML, JSON, or plain text</a:t>
            </a:r>
            <a:r>
              <a:rPr lang="en-US" sz="1800" dirty="0" smtClean="0"/>
              <a:t>.</a:t>
            </a:r>
            <a:endParaRPr lang="en-US" sz="1800" dirty="0"/>
          </a:p>
          <a:p>
            <a:r>
              <a:rPr lang="en-US" sz="1800" dirty="0"/>
              <a:t>DOM Manipulation: AJAX allows you to manipulate</a:t>
            </a:r>
          </a:p>
        </p:txBody>
      </p:sp>
      <p:sp>
        <p:nvSpPr>
          <p:cNvPr id="4" name="Slide Number Placeholder 3"/>
          <p:cNvSpPr>
            <a:spLocks noGrp="1"/>
          </p:cNvSpPr>
          <p:nvPr>
            <p:ph type="sldNum" sz="quarter" idx="12"/>
          </p:nvPr>
        </p:nvSpPr>
        <p:spPr/>
        <p:txBody>
          <a:bodyPr/>
          <a:lstStyle/>
          <a:p>
            <a:fld id="{BDCDBBEF-AA6C-4BA6-85B2-A17D7F280E38}" type="slidenum">
              <a:rPr lang="en-US" smtClean="0"/>
              <a:t>80</a:t>
            </a:fld>
            <a:endParaRPr lang="en-US" dirty="0"/>
          </a:p>
        </p:txBody>
      </p:sp>
    </p:spTree>
    <p:extLst>
      <p:ext uri="{BB962C8B-B14F-4D97-AF65-F5344CB8AC3E}">
        <p14:creationId xmlns:p14="http://schemas.microsoft.com/office/powerpoint/2010/main" val="18289205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AJAX Model</a:t>
            </a:r>
          </a:p>
        </p:txBody>
      </p:sp>
      <p:sp>
        <p:nvSpPr>
          <p:cNvPr id="3" name="Content Placeholder 2"/>
          <p:cNvSpPr>
            <a:spLocks noGrp="1"/>
          </p:cNvSpPr>
          <p:nvPr>
            <p:ph idx="1"/>
          </p:nvPr>
        </p:nvSpPr>
        <p:spPr/>
        <p:txBody>
          <a:bodyPr>
            <a:normAutofit fontScale="77500" lnSpcReduction="20000"/>
          </a:bodyPr>
          <a:lstStyle/>
          <a:p>
            <a:r>
              <a:rPr lang="en-US"/>
              <a:t> AJAX can be used in conjunction with different web development models or architectures, such as the Model-View-Controller (MVC) or the Model-View-ViewModel (MVVM) patterns.</a:t>
            </a:r>
          </a:p>
          <a:p>
            <a:r>
              <a:rPr lang="en-US"/>
              <a:t>Here's a brief explanation of the MVC and MVVM patterns:</a:t>
            </a:r>
          </a:p>
          <a:p>
            <a:endParaRPr lang="en-US"/>
          </a:p>
          <a:p>
            <a:r>
              <a:rPr lang="en-US"/>
              <a:t>Model-View-Controller (MVC): In the MVC pattern, the Model represents the data and business logic, the View is responsible for rendering the user interface, and the Controller handles the interaction between the Model and View. AJAX can be used within the View component to fetch or update data from the server without reloading the page.</a:t>
            </a:r>
          </a:p>
          <a:p>
            <a:endParaRPr lang="en-US"/>
          </a:p>
          <a:p>
            <a:r>
              <a:rPr lang="en-US"/>
              <a:t>Model-View-ViewModel (MVVM): The MVVM pattern is commonly used in client-side JavaScript frameworks like Angular or Knockout.js. The Model represents the data, the View handles the UI rendering, and the ViewModel acts as a bridge between the Model and View. AJAX requests are often made from the ViewModel to retrieve or update data asynchronously.</a:t>
            </a:r>
          </a:p>
        </p:txBody>
      </p:sp>
      <p:sp>
        <p:nvSpPr>
          <p:cNvPr id="4" name="Slide Number Placeholder 3"/>
          <p:cNvSpPr>
            <a:spLocks noGrp="1"/>
          </p:cNvSpPr>
          <p:nvPr>
            <p:ph type="sldNum" sz="quarter" idx="12"/>
          </p:nvPr>
        </p:nvSpPr>
        <p:spPr/>
        <p:txBody>
          <a:bodyPr/>
          <a:lstStyle/>
          <a:p>
            <a:fld id="{BDCDBBEF-AA6C-4BA6-85B2-A17D7F280E38}" type="slidenum">
              <a:rPr lang="en-US" smtClean="0"/>
              <a:t>81</a:t>
            </a:fld>
            <a:endParaRPr lang="en-US"/>
          </a:p>
        </p:txBody>
      </p:sp>
    </p:spTree>
    <p:extLst>
      <p:ext uri="{BB962C8B-B14F-4D97-AF65-F5344CB8AC3E}">
        <p14:creationId xmlns:p14="http://schemas.microsoft.com/office/powerpoint/2010/main" val="17249273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How </a:t>
            </a:r>
            <a:r>
              <a:rPr lang="en-US" b="1" dirty="0"/>
              <a:t>AJAX Works</a:t>
            </a:r>
            <a:br>
              <a:rPr lang="en-US" b="1" dirty="0"/>
            </a:br>
            <a:r>
              <a:rPr lang="en-US" b="1" dirty="0"/>
              <a:t/>
            </a:r>
            <a:br>
              <a:rPr lang="en-US" b="1" dirty="0"/>
            </a:br>
            <a:endParaRPr lang="en-US" b="1" dirty="0"/>
          </a:p>
        </p:txBody>
      </p:sp>
      <p:sp>
        <p:nvSpPr>
          <p:cNvPr id="3" name="Content Placeholder 2"/>
          <p:cNvSpPr>
            <a:spLocks noGrp="1"/>
          </p:cNvSpPr>
          <p:nvPr>
            <p:ph idx="1"/>
          </p:nvPr>
        </p:nvSpPr>
        <p:spPr/>
        <p:txBody>
          <a:bodyPr/>
          <a:lstStyle/>
          <a:p>
            <a:r>
              <a:rPr lang="en-US" dirty="0"/>
              <a:t>The user triggers an event (e.g., a button click) on the web page.</a:t>
            </a:r>
          </a:p>
          <a:p>
            <a:r>
              <a:rPr lang="en-US" dirty="0"/>
              <a:t>JavaScript sends an asynchronous HTTP request to the server (usually via the </a:t>
            </a:r>
            <a:r>
              <a:rPr lang="en-US" dirty="0" err="1"/>
              <a:t>XMLHttpRequest</a:t>
            </a:r>
            <a:r>
              <a:rPr lang="en-US" dirty="0"/>
              <a:t> object or fetch API).</a:t>
            </a:r>
          </a:p>
          <a:p>
            <a:r>
              <a:rPr lang="en-US" dirty="0"/>
              <a:t>The server (PHP in this case) processes the request and sends a response.</a:t>
            </a:r>
          </a:p>
          <a:p>
            <a:r>
              <a:rPr lang="en-US" dirty="0"/>
              <a:t>The browser updates part of the webpage with the server's response.</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82</a:t>
            </a:fld>
            <a:endParaRPr lang="en-US"/>
          </a:p>
        </p:txBody>
      </p:sp>
    </p:spTree>
    <p:extLst>
      <p:ext uri="{BB962C8B-B14F-4D97-AF65-F5344CB8AC3E}">
        <p14:creationId xmlns:p14="http://schemas.microsoft.com/office/powerpoint/2010/main" val="39124913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Steps to Use AJAX with PHP</a:t>
            </a:r>
          </a:p>
        </p:txBody>
      </p:sp>
      <p:sp>
        <p:nvSpPr>
          <p:cNvPr id="3" name="Content Placeholder 2"/>
          <p:cNvSpPr>
            <a:spLocks noGrp="1"/>
          </p:cNvSpPr>
          <p:nvPr>
            <p:ph idx="1"/>
          </p:nvPr>
        </p:nvSpPr>
        <p:spPr/>
        <p:txBody>
          <a:bodyPr/>
          <a:lstStyle/>
          <a:p>
            <a:r>
              <a:rPr lang="en-US" dirty="0"/>
              <a:t>HTML + JavaScript (AJAX Request)</a:t>
            </a:r>
          </a:p>
          <a:p>
            <a:r>
              <a:rPr lang="en-US" dirty="0"/>
              <a:t>PHP Script (Server-Side Logic)</a:t>
            </a:r>
          </a:p>
          <a:p>
            <a:r>
              <a:rPr lang="en-US" dirty="0"/>
              <a:t>Handle the Response (JavaScript)</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83</a:t>
            </a:fld>
            <a:endParaRPr lang="en-US"/>
          </a:p>
        </p:txBody>
      </p:sp>
    </p:spTree>
    <p:extLst>
      <p:ext uri="{BB962C8B-B14F-4D97-AF65-F5344CB8AC3E}">
        <p14:creationId xmlns:p14="http://schemas.microsoft.com/office/powerpoint/2010/main" val="6929459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AJAX with PHP</a:t>
            </a:r>
          </a:p>
        </p:txBody>
      </p:sp>
      <p:sp>
        <p:nvSpPr>
          <p:cNvPr id="3" name="Content Placeholder 2"/>
          <p:cNvSpPr>
            <a:spLocks noGrp="1"/>
          </p:cNvSpPr>
          <p:nvPr>
            <p:ph idx="1"/>
          </p:nvPr>
        </p:nvSpPr>
        <p:spPr>
          <a:xfrm>
            <a:off x="838200" y="1825624"/>
            <a:ext cx="10515600" cy="4530725"/>
          </a:xfrm>
        </p:spPr>
        <p:txBody>
          <a:bodyPr>
            <a:normAutofit/>
          </a:bodyPr>
          <a:lstStyle/>
          <a:p>
            <a:pPr marL="0" indent="0">
              <a:buNone/>
            </a:pPr>
            <a:r>
              <a:rPr lang="en-US" sz="2400" dirty="0"/>
              <a:t>&lt;!DOCTYPE html&gt; &lt;html </a:t>
            </a:r>
            <a:r>
              <a:rPr lang="en-US" sz="2400" dirty="0" err="1"/>
              <a:t>lang</a:t>
            </a:r>
            <a:r>
              <a:rPr lang="en-US" sz="2400" dirty="0"/>
              <a:t>="</a:t>
            </a:r>
            <a:r>
              <a:rPr lang="en-US" sz="2400" dirty="0" err="1"/>
              <a:t>en</a:t>
            </a:r>
            <a:r>
              <a:rPr lang="en-US" sz="2400" dirty="0" smtClean="0"/>
              <a:t>"&gt;</a:t>
            </a:r>
          </a:p>
          <a:p>
            <a:pPr marL="0" indent="0">
              <a:buNone/>
            </a:pPr>
            <a:r>
              <a:rPr lang="en-US" sz="2400" dirty="0" smtClean="0"/>
              <a:t> </a:t>
            </a:r>
            <a:r>
              <a:rPr lang="en-US" sz="2400" dirty="0"/>
              <a:t>&lt;head&gt; </a:t>
            </a:r>
            <a:endParaRPr lang="en-US" sz="2400" dirty="0" smtClean="0"/>
          </a:p>
          <a:p>
            <a:pPr marL="0" indent="0">
              <a:buNone/>
            </a:pPr>
            <a:r>
              <a:rPr lang="en-US" sz="2400" dirty="0" smtClean="0"/>
              <a:t>&lt;</a:t>
            </a:r>
            <a:r>
              <a:rPr lang="en-US" sz="2400" dirty="0"/>
              <a:t>meta charset="UTF-8"&gt; &lt;meta name="viewport" content="width=device-width, initial-scale=1.0"&gt; </a:t>
            </a:r>
            <a:endParaRPr lang="en-US" sz="2400" dirty="0" smtClean="0"/>
          </a:p>
          <a:p>
            <a:pPr marL="0" indent="0">
              <a:buNone/>
            </a:pPr>
            <a:r>
              <a:rPr lang="en-US" sz="2400" dirty="0" smtClean="0"/>
              <a:t>&lt;</a:t>
            </a:r>
            <a:r>
              <a:rPr lang="en-US" sz="2400" dirty="0"/>
              <a:t>title&gt;AJAX with PHP&lt;/title&gt; </a:t>
            </a:r>
            <a:endParaRPr lang="en-US" sz="2400" dirty="0" smtClean="0"/>
          </a:p>
          <a:p>
            <a:pPr marL="0" indent="0">
              <a:buNone/>
            </a:pPr>
            <a:r>
              <a:rPr lang="en-US" sz="2400" dirty="0" smtClean="0"/>
              <a:t>&lt;/</a:t>
            </a:r>
            <a:r>
              <a:rPr lang="en-US" sz="2400" dirty="0"/>
              <a:t>head</a:t>
            </a:r>
            <a:r>
              <a:rPr lang="en-US" sz="2400" dirty="0" smtClean="0"/>
              <a:t>&gt;</a:t>
            </a:r>
          </a:p>
          <a:p>
            <a:pPr marL="0" indent="0">
              <a:buNone/>
            </a:pPr>
            <a:r>
              <a:rPr lang="en-US" sz="2400" dirty="0" smtClean="0"/>
              <a:t> </a:t>
            </a:r>
            <a:r>
              <a:rPr lang="en-US" sz="2400" dirty="0"/>
              <a:t>&lt;body</a:t>
            </a:r>
            <a:r>
              <a:rPr lang="en-US" sz="2400" dirty="0" smtClean="0"/>
              <a:t>&gt;</a:t>
            </a:r>
          </a:p>
          <a:p>
            <a:pPr marL="0" indent="0">
              <a:buNone/>
            </a:pPr>
            <a:r>
              <a:rPr lang="en-US" sz="2400" dirty="0" smtClean="0"/>
              <a:t> </a:t>
            </a:r>
            <a:r>
              <a:rPr lang="en-US" sz="2400" dirty="0"/>
              <a:t>&lt;h1&gt;AJAX with PHP Example&lt;/h1&gt; </a:t>
            </a:r>
            <a:endParaRPr lang="en-US" sz="2400" dirty="0" smtClean="0"/>
          </a:p>
          <a:p>
            <a:pPr marL="0" indent="0">
              <a:buNone/>
            </a:pPr>
            <a:r>
              <a:rPr lang="en-US" sz="2400" dirty="0" smtClean="0"/>
              <a:t>&lt;</a:t>
            </a:r>
            <a:r>
              <a:rPr lang="en-US" sz="2400" dirty="0"/>
              <a:t>input type="text" id="username" placeholder="Enter your name"&gt; </a:t>
            </a:r>
            <a:endParaRPr lang="en-US" sz="2400" dirty="0" smtClean="0"/>
          </a:p>
          <a:p>
            <a:pPr marL="0" indent="0">
              <a:buNone/>
            </a:pPr>
            <a:r>
              <a:rPr lang="en-US" sz="2400" dirty="0" smtClean="0"/>
              <a:t>&lt;</a:t>
            </a:r>
            <a:r>
              <a:rPr lang="en-US" sz="2400" dirty="0"/>
              <a:t>button id="</a:t>
            </a:r>
            <a:r>
              <a:rPr lang="en-US" sz="2400" dirty="0" err="1"/>
              <a:t>sendButton</a:t>
            </a:r>
            <a:r>
              <a:rPr lang="en-US" sz="2400" dirty="0"/>
              <a:t>"&gt;Send&lt;/button&gt; &lt;p id="response"&gt;&lt;/p&gt; </a:t>
            </a:r>
          </a:p>
        </p:txBody>
      </p:sp>
      <p:sp>
        <p:nvSpPr>
          <p:cNvPr id="4" name="Slide Number Placeholder 3"/>
          <p:cNvSpPr>
            <a:spLocks noGrp="1"/>
          </p:cNvSpPr>
          <p:nvPr>
            <p:ph type="sldNum" sz="quarter" idx="12"/>
          </p:nvPr>
        </p:nvSpPr>
        <p:spPr/>
        <p:txBody>
          <a:bodyPr/>
          <a:lstStyle/>
          <a:p>
            <a:fld id="{BDCDBBEF-AA6C-4BA6-85B2-A17D7F280E38}" type="slidenum">
              <a:rPr lang="en-US" smtClean="0"/>
              <a:t>84</a:t>
            </a:fld>
            <a:endParaRPr lang="en-US"/>
          </a:p>
        </p:txBody>
      </p:sp>
    </p:spTree>
    <p:extLst>
      <p:ext uri="{BB962C8B-B14F-4D97-AF65-F5344CB8AC3E}">
        <p14:creationId xmlns:p14="http://schemas.microsoft.com/office/powerpoint/2010/main" val="28495816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a:t>
            </a:r>
            <a:endParaRPr lang="en-US" b="1" dirty="0"/>
          </a:p>
        </p:txBody>
      </p:sp>
      <p:sp>
        <p:nvSpPr>
          <p:cNvPr id="3" name="Content Placeholder 2"/>
          <p:cNvSpPr>
            <a:spLocks noGrp="1"/>
          </p:cNvSpPr>
          <p:nvPr>
            <p:ph idx="1"/>
          </p:nvPr>
        </p:nvSpPr>
        <p:spPr/>
        <p:txBody>
          <a:bodyPr>
            <a:noAutofit/>
          </a:bodyPr>
          <a:lstStyle/>
          <a:p>
            <a:pPr marL="0" indent="0">
              <a:buNone/>
            </a:pPr>
            <a:r>
              <a:rPr lang="en-US" dirty="0"/>
              <a:t>&lt;script&gt; </a:t>
            </a:r>
            <a:r>
              <a:rPr lang="en-US" dirty="0" err="1"/>
              <a:t>document.getElementById</a:t>
            </a:r>
            <a:r>
              <a:rPr lang="en-US" dirty="0"/>
              <a:t>('</a:t>
            </a:r>
            <a:r>
              <a:rPr lang="en-US" dirty="0" err="1"/>
              <a:t>sendButton</a:t>
            </a:r>
            <a:r>
              <a:rPr lang="en-US" dirty="0"/>
              <a:t>').</a:t>
            </a:r>
            <a:r>
              <a:rPr lang="en-US" dirty="0" err="1"/>
              <a:t>addEventListener</a:t>
            </a:r>
            <a:r>
              <a:rPr lang="en-US" dirty="0"/>
              <a:t>('click', function () { </a:t>
            </a:r>
            <a:r>
              <a:rPr lang="en-US" dirty="0" err="1"/>
              <a:t>const</a:t>
            </a:r>
            <a:r>
              <a:rPr lang="en-US" dirty="0"/>
              <a:t> username = </a:t>
            </a:r>
            <a:r>
              <a:rPr lang="en-US" dirty="0" err="1"/>
              <a:t>document.getElementById</a:t>
            </a:r>
            <a:r>
              <a:rPr lang="en-US" dirty="0"/>
              <a:t>('username').value; </a:t>
            </a:r>
            <a:endParaRPr lang="en-US" dirty="0" smtClean="0"/>
          </a:p>
          <a:p>
            <a:pPr marL="0" indent="0">
              <a:buNone/>
            </a:pPr>
            <a:r>
              <a:rPr lang="en-US" dirty="0" smtClean="0"/>
              <a:t>// </a:t>
            </a:r>
            <a:r>
              <a:rPr lang="en-US" dirty="0"/>
              <a:t>Create an AJAX request </a:t>
            </a:r>
            <a:r>
              <a:rPr lang="en-US" dirty="0" err="1"/>
              <a:t>const</a:t>
            </a:r>
            <a:r>
              <a:rPr lang="en-US" dirty="0"/>
              <a:t> </a:t>
            </a:r>
            <a:r>
              <a:rPr lang="en-US" dirty="0" err="1"/>
              <a:t>xhr</a:t>
            </a:r>
            <a:r>
              <a:rPr lang="en-US" dirty="0"/>
              <a:t> = new </a:t>
            </a:r>
            <a:r>
              <a:rPr lang="en-US" dirty="0" err="1"/>
              <a:t>XMLHttpRequest</a:t>
            </a:r>
            <a:r>
              <a:rPr lang="en-US" dirty="0"/>
              <a:t>(); </a:t>
            </a:r>
            <a:r>
              <a:rPr lang="en-US" dirty="0" err="1"/>
              <a:t>xhr.open</a:t>
            </a:r>
            <a:r>
              <a:rPr lang="en-US" dirty="0"/>
              <a:t>('POST', '</a:t>
            </a:r>
            <a:r>
              <a:rPr lang="en-US" dirty="0" err="1"/>
              <a:t>server.php</a:t>
            </a:r>
            <a:r>
              <a:rPr lang="en-US" dirty="0"/>
              <a:t>', true); </a:t>
            </a:r>
            <a:r>
              <a:rPr lang="en-US" dirty="0" err="1"/>
              <a:t>xhr.setRequestHeader</a:t>
            </a:r>
            <a:r>
              <a:rPr lang="en-US" dirty="0"/>
              <a:t>('Content-type', 'application/x-www-form-</a:t>
            </a:r>
            <a:r>
              <a:rPr lang="en-US" dirty="0" err="1"/>
              <a:t>urlencoded</a:t>
            </a:r>
            <a:r>
              <a:rPr lang="en-US" dirty="0"/>
              <a:t>'); // Handle the response </a:t>
            </a:r>
            <a:r>
              <a:rPr lang="en-US" dirty="0" err="1"/>
              <a:t>xhr.onload</a:t>
            </a:r>
            <a:r>
              <a:rPr lang="en-US" dirty="0"/>
              <a:t> = function () { if (</a:t>
            </a:r>
            <a:r>
              <a:rPr lang="en-US" dirty="0" err="1"/>
              <a:t>xhr.status</a:t>
            </a:r>
            <a:r>
              <a:rPr lang="en-US" dirty="0"/>
              <a:t> === 200) { </a:t>
            </a:r>
            <a:r>
              <a:rPr lang="en-US" dirty="0" err="1"/>
              <a:t>document.getElementById</a:t>
            </a:r>
            <a:r>
              <a:rPr lang="en-US" dirty="0"/>
              <a:t>('response').</a:t>
            </a:r>
            <a:r>
              <a:rPr lang="en-US" dirty="0" err="1"/>
              <a:t>innerText</a:t>
            </a:r>
            <a:r>
              <a:rPr lang="en-US" dirty="0"/>
              <a:t> = </a:t>
            </a:r>
            <a:r>
              <a:rPr lang="en-US" dirty="0" err="1"/>
              <a:t>xhr.responseText</a:t>
            </a:r>
            <a:r>
              <a:rPr lang="en-US" dirty="0"/>
              <a:t>; } }; // Send the request with data </a:t>
            </a:r>
            <a:r>
              <a:rPr lang="en-US" dirty="0" err="1"/>
              <a:t>xhr.send</a:t>
            </a:r>
            <a:r>
              <a:rPr lang="en-US" dirty="0"/>
              <a:t>('username=' + </a:t>
            </a:r>
            <a:r>
              <a:rPr lang="en-US" dirty="0" err="1"/>
              <a:t>encodeURIComponent</a:t>
            </a:r>
            <a:r>
              <a:rPr lang="en-US" dirty="0"/>
              <a:t>(username)); }); &lt;/script&gt; &lt;/body&gt; &lt;/html&gt;</a:t>
            </a:r>
          </a:p>
        </p:txBody>
      </p:sp>
      <p:sp>
        <p:nvSpPr>
          <p:cNvPr id="4" name="Slide Number Placeholder 3"/>
          <p:cNvSpPr>
            <a:spLocks noGrp="1"/>
          </p:cNvSpPr>
          <p:nvPr>
            <p:ph type="sldNum" sz="quarter" idx="12"/>
          </p:nvPr>
        </p:nvSpPr>
        <p:spPr/>
        <p:txBody>
          <a:bodyPr/>
          <a:lstStyle/>
          <a:p>
            <a:fld id="{BDCDBBEF-AA6C-4BA6-85B2-A17D7F280E38}" type="slidenum">
              <a:rPr lang="en-US" smtClean="0"/>
              <a:t>85</a:t>
            </a:fld>
            <a:endParaRPr lang="en-US"/>
          </a:p>
        </p:txBody>
      </p:sp>
    </p:spTree>
    <p:extLst>
      <p:ext uri="{BB962C8B-B14F-4D97-AF65-F5344CB8AC3E}">
        <p14:creationId xmlns:p14="http://schemas.microsoft.com/office/powerpoint/2010/main" val="36180272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a:t>
            </a:r>
            <a:r>
              <a:rPr lang="en-US" b="1" dirty="0" smtClean="0"/>
              <a:t>Concepts</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a:t>AJAX Data Format</a:t>
            </a:r>
            <a:r>
              <a:rPr lang="en-US" dirty="0"/>
              <a:t>:</a:t>
            </a:r>
          </a:p>
          <a:p>
            <a:r>
              <a:rPr lang="en-US" dirty="0"/>
              <a:t>Plain text or JSON is commonly used for responses.</a:t>
            </a:r>
          </a:p>
          <a:p>
            <a:r>
              <a:rPr lang="en-US" dirty="0"/>
              <a:t>Use </a:t>
            </a:r>
            <a:r>
              <a:rPr lang="en-US" dirty="0" err="1"/>
              <a:t>JSON.stringify</a:t>
            </a:r>
            <a:r>
              <a:rPr lang="en-US" dirty="0"/>
              <a:t>() in JavaScript to send structured data to the server.</a:t>
            </a:r>
          </a:p>
          <a:p>
            <a:r>
              <a:rPr lang="en-US" b="1" dirty="0"/>
              <a:t>Security</a:t>
            </a:r>
            <a:r>
              <a:rPr lang="en-US" dirty="0"/>
              <a:t>:</a:t>
            </a:r>
          </a:p>
          <a:p>
            <a:r>
              <a:rPr lang="en-US" dirty="0"/>
              <a:t>Always sanitize and validate inputs in PHP to prevent SQL injection or XSS attacks.</a:t>
            </a:r>
          </a:p>
          <a:p>
            <a:r>
              <a:rPr lang="en-US" dirty="0"/>
              <a:t>Use CSRF tokens for sensitive operations.</a:t>
            </a:r>
          </a:p>
          <a:p>
            <a:r>
              <a:rPr lang="en-US" b="1" dirty="0"/>
              <a:t>Error Handling</a:t>
            </a:r>
            <a:r>
              <a:rPr lang="en-US" dirty="0"/>
              <a:t>:</a:t>
            </a:r>
          </a:p>
          <a:p>
            <a:r>
              <a:rPr lang="en-US" dirty="0"/>
              <a:t>Implement proper error handling for AJAX calls (e.g., use </a:t>
            </a:r>
            <a:r>
              <a:rPr lang="en-US" dirty="0" err="1"/>
              <a:t>xhr.status</a:t>
            </a:r>
            <a:r>
              <a:rPr lang="en-US" dirty="0"/>
              <a:t> or catch blocks).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86</a:t>
            </a:fld>
            <a:endParaRPr lang="en-US"/>
          </a:p>
        </p:txBody>
      </p:sp>
    </p:spTree>
    <p:extLst>
      <p:ext uri="{BB962C8B-B14F-4D97-AF65-F5344CB8AC3E}">
        <p14:creationId xmlns:p14="http://schemas.microsoft.com/office/powerpoint/2010/main" val="12285506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a:t>
            </a:r>
            <a:endParaRPr lang="en-US" b="1" dirty="0"/>
          </a:p>
        </p:txBody>
      </p:sp>
      <p:sp>
        <p:nvSpPr>
          <p:cNvPr id="3" name="Content Placeholder 2"/>
          <p:cNvSpPr>
            <a:spLocks noGrp="1"/>
          </p:cNvSpPr>
          <p:nvPr>
            <p:ph idx="1"/>
          </p:nvPr>
        </p:nvSpPr>
        <p:spPr/>
        <p:txBody>
          <a:bodyPr/>
          <a:lstStyle/>
          <a:p>
            <a:r>
              <a:rPr lang="en-US" b="1" dirty="0"/>
              <a:t>Cross-Origin Requests</a:t>
            </a:r>
            <a:r>
              <a:rPr lang="en-US" dirty="0"/>
              <a:t>:</a:t>
            </a:r>
          </a:p>
          <a:p>
            <a:r>
              <a:rPr lang="en-US" dirty="0"/>
              <a:t>Use CORS headers if the frontend and backend are on different domains.</a:t>
            </a:r>
          </a:p>
          <a:p>
            <a:r>
              <a:rPr lang="en-US" b="1" dirty="0"/>
              <a:t>Debugging</a:t>
            </a:r>
            <a:r>
              <a:rPr lang="en-US" dirty="0"/>
              <a:t>:</a:t>
            </a:r>
          </a:p>
          <a:p>
            <a:r>
              <a:rPr lang="en-US" dirty="0"/>
              <a:t>Use browser developer tools (Network tab) to monitor requests and responses.</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87</a:t>
            </a:fld>
            <a:endParaRPr lang="en-US"/>
          </a:p>
        </p:txBody>
      </p:sp>
    </p:spTree>
    <p:extLst>
      <p:ext uri="{BB962C8B-B14F-4D97-AF65-F5344CB8AC3E}">
        <p14:creationId xmlns:p14="http://schemas.microsoft.com/office/powerpoint/2010/main" val="386671996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Implementation of </a:t>
            </a:r>
            <a:r>
              <a:rPr lang="en-US" b="1" dirty="0"/>
              <a:t>Ajax.</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&lt;html</a:t>
            </a:r>
            <a:r>
              <a:rPr lang="en-US" b="1" dirty="0"/>
              <a:t>&gt;</a:t>
            </a:r>
            <a:r>
              <a:rPr lang="en-US" dirty="0"/>
              <a:t>  </a:t>
            </a:r>
          </a:p>
          <a:p>
            <a:pPr marL="0" indent="0">
              <a:buNone/>
            </a:pPr>
            <a:r>
              <a:rPr lang="en-US" b="1" dirty="0"/>
              <a:t>&lt;</a:t>
            </a:r>
            <a:r>
              <a:rPr lang="en-US" dirty="0"/>
              <a:t>head</a:t>
            </a:r>
            <a:r>
              <a:rPr lang="en-US" b="1" dirty="0"/>
              <a:t>&gt;</a:t>
            </a:r>
            <a:r>
              <a:rPr lang="en-US" dirty="0"/>
              <a:t>  </a:t>
            </a:r>
          </a:p>
          <a:p>
            <a:pPr marL="0" indent="0">
              <a:buNone/>
            </a:pPr>
            <a:r>
              <a:rPr lang="en-US" b="1" dirty="0"/>
              <a:t>&lt;</a:t>
            </a:r>
            <a:r>
              <a:rPr lang="en-US" dirty="0"/>
              <a:t>script</a:t>
            </a:r>
            <a:r>
              <a:rPr lang="en-US" b="1" dirty="0"/>
              <a:t>&gt;</a:t>
            </a:r>
            <a:r>
              <a:rPr lang="en-US" dirty="0"/>
              <a:t>  </a:t>
            </a:r>
          </a:p>
          <a:p>
            <a:pPr marL="0" indent="0">
              <a:buNone/>
            </a:pPr>
            <a:r>
              <a:rPr lang="en-US" dirty="0"/>
              <a:t>function </a:t>
            </a:r>
            <a:r>
              <a:rPr lang="en-US" dirty="0" err="1"/>
              <a:t>showHint</a:t>
            </a:r>
            <a:r>
              <a:rPr lang="en-US" dirty="0"/>
              <a:t>(</a:t>
            </a:r>
            <a:r>
              <a:rPr lang="en-US" dirty="0" err="1"/>
              <a:t>str</a:t>
            </a:r>
            <a:r>
              <a:rPr lang="en-US" dirty="0"/>
              <a:t>) {  </a:t>
            </a:r>
          </a:p>
          <a:p>
            <a:pPr marL="0" indent="0">
              <a:buNone/>
            </a:pPr>
            <a:r>
              <a:rPr lang="en-US" dirty="0"/>
              <a:t>  if (</a:t>
            </a:r>
            <a:r>
              <a:rPr lang="en-US" dirty="0" err="1"/>
              <a:t>str.length</a:t>
            </a:r>
            <a:r>
              <a:rPr lang="en-US" dirty="0"/>
              <a:t> == 0) {  </a:t>
            </a:r>
          </a:p>
          <a:p>
            <a:pPr marL="0" indent="0">
              <a:buNone/>
            </a:pPr>
            <a:r>
              <a:rPr lang="en-US" dirty="0"/>
              <a:t>    </a:t>
            </a:r>
            <a:r>
              <a:rPr lang="en-US" dirty="0" err="1"/>
              <a:t>document.getElementById</a:t>
            </a:r>
            <a:r>
              <a:rPr lang="en-US" dirty="0"/>
              <a:t>("</a:t>
            </a:r>
            <a:r>
              <a:rPr lang="en-US" dirty="0" err="1"/>
              <a:t>txtHint</a:t>
            </a:r>
            <a:r>
              <a:rPr lang="en-US" dirty="0"/>
              <a:t>").</a:t>
            </a:r>
            <a:r>
              <a:rPr lang="en-US" dirty="0" err="1"/>
              <a:t>innerHTML</a:t>
            </a:r>
            <a:r>
              <a:rPr lang="en-US" dirty="0"/>
              <a:t> = "";  </a:t>
            </a:r>
          </a:p>
          <a:p>
            <a:pPr marL="0" indent="0">
              <a:buNone/>
            </a:pPr>
            <a:r>
              <a:rPr lang="en-US" dirty="0"/>
              <a:t>    return;  </a:t>
            </a:r>
          </a:p>
          <a:p>
            <a:pPr marL="0" indent="0">
              <a:buNone/>
            </a:pPr>
            <a:r>
              <a:rPr lang="en-US" dirty="0"/>
              <a:t>  } else {  </a:t>
            </a:r>
          </a:p>
          <a:p>
            <a:pPr marL="0" indent="0">
              <a:buNone/>
            </a:pPr>
            <a:r>
              <a:rPr lang="en-US" dirty="0"/>
              <a:t>    </a:t>
            </a:r>
            <a:r>
              <a:rPr lang="en-US" dirty="0" err="1"/>
              <a:t>var</a:t>
            </a:r>
            <a:r>
              <a:rPr lang="en-US" dirty="0"/>
              <a:t> </a:t>
            </a:r>
            <a:r>
              <a:rPr lang="en-US" dirty="0" err="1"/>
              <a:t>xmlhttp</a:t>
            </a:r>
            <a:r>
              <a:rPr lang="en-US" dirty="0"/>
              <a:t> = new </a:t>
            </a:r>
            <a:r>
              <a:rPr lang="en-US" dirty="0" err="1"/>
              <a:t>XMLHttpRequest</a:t>
            </a:r>
            <a:r>
              <a:rPr lang="en-US" dirty="0"/>
              <a:t>();  </a:t>
            </a:r>
          </a:p>
          <a:p>
            <a:pPr marL="0" indent="0">
              <a:buNone/>
            </a:pPr>
            <a:r>
              <a:rPr lang="en-US" dirty="0"/>
              <a:t>    </a:t>
            </a:r>
            <a:r>
              <a:rPr lang="en-US" dirty="0" err="1"/>
              <a:t>xmlhttp.onreadystatechange</a:t>
            </a:r>
            <a:r>
              <a:rPr lang="en-US" dirty="0"/>
              <a:t> = function() {  </a:t>
            </a:r>
          </a:p>
          <a:p>
            <a:pPr marL="0" indent="0">
              <a:buNone/>
            </a:pPr>
            <a:r>
              <a:rPr lang="en-US" dirty="0"/>
              <a:t>      if (</a:t>
            </a:r>
            <a:r>
              <a:rPr lang="en-US" dirty="0" err="1"/>
              <a:t>this.readyState</a:t>
            </a:r>
            <a:r>
              <a:rPr lang="en-US" dirty="0"/>
              <a:t> == 4 &amp;&amp; </a:t>
            </a:r>
            <a:r>
              <a:rPr lang="en-US" dirty="0" err="1"/>
              <a:t>this.status</a:t>
            </a:r>
            <a:r>
              <a:rPr lang="en-US" dirty="0"/>
              <a:t> == 200) {  </a:t>
            </a:r>
          </a:p>
          <a:p>
            <a:pPr marL="0" indent="0">
              <a:buNone/>
            </a:pPr>
            <a:r>
              <a:rPr lang="en-US" dirty="0"/>
              <a:t>        </a:t>
            </a:r>
            <a:r>
              <a:rPr lang="en-US" dirty="0" err="1"/>
              <a:t>document.getElementById</a:t>
            </a:r>
            <a:r>
              <a:rPr lang="en-US" dirty="0"/>
              <a:t>("</a:t>
            </a:r>
            <a:r>
              <a:rPr lang="en-US" dirty="0" err="1"/>
              <a:t>txtHint</a:t>
            </a:r>
            <a:r>
              <a:rPr lang="en-US" dirty="0"/>
              <a:t>").</a:t>
            </a:r>
            <a:r>
              <a:rPr lang="en-US" dirty="0" err="1"/>
              <a:t>innerHTML</a:t>
            </a:r>
            <a:r>
              <a:rPr lang="en-US" dirty="0"/>
              <a:t> = </a:t>
            </a:r>
            <a:r>
              <a:rPr lang="en-US" dirty="0" err="1"/>
              <a:t>this.responseText</a:t>
            </a:r>
            <a:r>
              <a:rPr lang="en-US" dirty="0"/>
              <a:t>;  </a:t>
            </a:r>
          </a:p>
          <a:p>
            <a:pPr marL="0" indent="0">
              <a:buNone/>
            </a:pPr>
            <a:r>
              <a:rPr lang="en-US" dirty="0"/>
              <a:t>      }  </a:t>
            </a:r>
          </a:p>
          <a:p>
            <a:pPr marL="0" indent="0">
              <a:buNone/>
            </a:pPr>
            <a:r>
              <a:rPr lang="en-US" dirty="0"/>
              <a:t>    };  </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88</a:t>
            </a:fld>
            <a:endParaRPr lang="en-US"/>
          </a:p>
        </p:txBody>
      </p:sp>
    </p:spTree>
    <p:extLst>
      <p:ext uri="{BB962C8B-B14F-4D97-AF65-F5344CB8AC3E}">
        <p14:creationId xmlns:p14="http://schemas.microsoft.com/office/powerpoint/2010/main" val="12153463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&lt;/</a:t>
            </a:r>
            <a:r>
              <a:rPr lang="en-US" dirty="0"/>
              <a:t>script</a:t>
            </a:r>
            <a:r>
              <a:rPr lang="en-US" b="1" dirty="0"/>
              <a:t>&gt;</a:t>
            </a:r>
            <a:r>
              <a:rPr lang="en-US" dirty="0"/>
              <a:t>  </a:t>
            </a:r>
          </a:p>
          <a:p>
            <a:pPr marL="0" indent="0">
              <a:buNone/>
            </a:pPr>
            <a:r>
              <a:rPr lang="en-US" b="1" dirty="0"/>
              <a:t>&lt;/</a:t>
            </a:r>
            <a:r>
              <a:rPr lang="en-US" dirty="0"/>
              <a:t>head</a:t>
            </a:r>
            <a:r>
              <a:rPr lang="en-US" b="1" dirty="0"/>
              <a:t>&gt;</a:t>
            </a:r>
            <a:r>
              <a:rPr lang="en-US" dirty="0"/>
              <a:t>  </a:t>
            </a:r>
          </a:p>
          <a:p>
            <a:pPr marL="0" indent="0">
              <a:buNone/>
            </a:pPr>
            <a:r>
              <a:rPr lang="en-US" b="1" dirty="0"/>
              <a:t>&lt;</a:t>
            </a:r>
            <a:r>
              <a:rPr lang="en-US" dirty="0"/>
              <a:t>body</a:t>
            </a:r>
            <a:r>
              <a:rPr lang="en-US" b="1" dirty="0"/>
              <a:t>&gt;</a:t>
            </a:r>
            <a:r>
              <a:rPr lang="en-US" dirty="0"/>
              <a:t>  </a:t>
            </a:r>
          </a:p>
          <a:p>
            <a:pPr marL="0" indent="0">
              <a:buNone/>
            </a:pPr>
            <a:r>
              <a:rPr lang="en-US" dirty="0"/>
              <a:t>  </a:t>
            </a:r>
          </a:p>
          <a:p>
            <a:pPr marL="0" indent="0">
              <a:buNone/>
            </a:pPr>
            <a:r>
              <a:rPr lang="en-US" b="1" dirty="0"/>
              <a:t>&lt;</a:t>
            </a:r>
            <a:r>
              <a:rPr lang="en-US" dirty="0"/>
              <a:t>p</a:t>
            </a:r>
            <a:r>
              <a:rPr lang="en-US" b="1" dirty="0"/>
              <a:t>&gt;&lt;</a:t>
            </a:r>
            <a:r>
              <a:rPr lang="en-US" dirty="0"/>
              <a:t>b</a:t>
            </a:r>
            <a:r>
              <a:rPr lang="en-US" b="1" dirty="0"/>
              <a:t>&gt;</a:t>
            </a:r>
            <a:r>
              <a:rPr lang="en-US" dirty="0"/>
              <a:t>Start typing a name in the input field below:</a:t>
            </a:r>
            <a:r>
              <a:rPr lang="en-US" b="1" dirty="0"/>
              <a:t>&lt;/</a:t>
            </a:r>
            <a:r>
              <a:rPr lang="en-US" dirty="0"/>
              <a:t>b</a:t>
            </a:r>
            <a:r>
              <a:rPr lang="en-US" b="1" dirty="0"/>
              <a:t>&gt;&lt;/</a:t>
            </a:r>
            <a:r>
              <a:rPr lang="en-US" dirty="0"/>
              <a:t>p</a:t>
            </a:r>
            <a:r>
              <a:rPr lang="en-US" b="1" dirty="0"/>
              <a:t>&gt;</a:t>
            </a:r>
            <a:r>
              <a:rPr lang="en-US" dirty="0"/>
              <a:t>  </a:t>
            </a:r>
          </a:p>
          <a:p>
            <a:pPr marL="0" indent="0">
              <a:buNone/>
            </a:pPr>
            <a:r>
              <a:rPr lang="en-US" b="1" dirty="0"/>
              <a:t>&lt;</a:t>
            </a:r>
            <a:r>
              <a:rPr lang="en-US" dirty="0"/>
              <a:t>form action=""</a:t>
            </a:r>
            <a:r>
              <a:rPr lang="en-US" b="1" dirty="0"/>
              <a:t>&gt;</a:t>
            </a:r>
            <a:r>
              <a:rPr lang="en-US" dirty="0"/>
              <a:t>  </a:t>
            </a:r>
          </a:p>
          <a:p>
            <a:pPr marL="0" indent="0">
              <a:buNone/>
            </a:pPr>
            <a:r>
              <a:rPr lang="en-US" dirty="0"/>
              <a:t>  </a:t>
            </a:r>
            <a:r>
              <a:rPr lang="en-US" b="1" dirty="0"/>
              <a:t>&lt;</a:t>
            </a:r>
            <a:r>
              <a:rPr lang="en-US" dirty="0"/>
              <a:t>label for="</a:t>
            </a:r>
            <a:r>
              <a:rPr lang="en-US" dirty="0" err="1"/>
              <a:t>fname</a:t>
            </a:r>
            <a:r>
              <a:rPr lang="en-US" dirty="0"/>
              <a:t>"</a:t>
            </a:r>
            <a:r>
              <a:rPr lang="en-US" b="1" dirty="0"/>
              <a:t>&gt;</a:t>
            </a:r>
            <a:r>
              <a:rPr lang="en-US" dirty="0"/>
              <a:t>First name:</a:t>
            </a:r>
            <a:r>
              <a:rPr lang="en-US" b="1" dirty="0"/>
              <a:t>&lt;/</a:t>
            </a:r>
            <a:r>
              <a:rPr lang="en-US" dirty="0"/>
              <a:t>label</a:t>
            </a:r>
            <a:r>
              <a:rPr lang="en-US" b="1" dirty="0"/>
              <a:t>&gt;</a:t>
            </a:r>
            <a:r>
              <a:rPr lang="en-US" dirty="0"/>
              <a:t>  </a:t>
            </a:r>
          </a:p>
          <a:p>
            <a:pPr marL="0" indent="0">
              <a:buNone/>
            </a:pPr>
            <a:r>
              <a:rPr lang="en-US" dirty="0"/>
              <a:t>  </a:t>
            </a:r>
            <a:r>
              <a:rPr lang="en-US" b="1" dirty="0"/>
              <a:t>&lt;</a:t>
            </a:r>
            <a:r>
              <a:rPr lang="en-US" dirty="0"/>
              <a:t>input type="text" id="</a:t>
            </a:r>
            <a:r>
              <a:rPr lang="en-US" dirty="0" err="1"/>
              <a:t>fname</a:t>
            </a:r>
            <a:r>
              <a:rPr lang="en-US" dirty="0"/>
              <a:t>" name="</a:t>
            </a:r>
            <a:r>
              <a:rPr lang="en-US" dirty="0" err="1"/>
              <a:t>fname</a:t>
            </a:r>
            <a:r>
              <a:rPr lang="en-US" dirty="0"/>
              <a:t>" </a:t>
            </a:r>
            <a:r>
              <a:rPr lang="en-US" dirty="0" err="1"/>
              <a:t>onkeyup</a:t>
            </a:r>
            <a:r>
              <a:rPr lang="en-US" dirty="0"/>
              <a:t>="</a:t>
            </a:r>
            <a:r>
              <a:rPr lang="en-US" dirty="0" err="1"/>
              <a:t>showHint</a:t>
            </a:r>
            <a:r>
              <a:rPr lang="en-US" dirty="0"/>
              <a:t>(</a:t>
            </a:r>
            <a:r>
              <a:rPr lang="en-US" dirty="0" err="1"/>
              <a:t>this.value</a:t>
            </a:r>
            <a:r>
              <a:rPr lang="en-US" dirty="0"/>
              <a:t>)"</a:t>
            </a:r>
            <a:r>
              <a:rPr lang="en-US" b="1" dirty="0"/>
              <a:t>&gt;</a:t>
            </a:r>
            <a:r>
              <a:rPr lang="en-US" dirty="0"/>
              <a:t>  </a:t>
            </a:r>
          </a:p>
          <a:p>
            <a:pPr marL="0" indent="0">
              <a:buNone/>
            </a:pPr>
            <a:r>
              <a:rPr lang="en-US" b="1" dirty="0"/>
              <a:t>&lt;/</a:t>
            </a:r>
            <a:r>
              <a:rPr lang="en-US" dirty="0"/>
              <a:t>form</a:t>
            </a:r>
            <a:r>
              <a:rPr lang="en-US" b="1" dirty="0"/>
              <a:t>&gt;</a:t>
            </a:r>
            <a:r>
              <a:rPr lang="en-US" dirty="0"/>
              <a:t>  </a:t>
            </a:r>
          </a:p>
          <a:p>
            <a:pPr marL="0" indent="0">
              <a:buNone/>
            </a:pPr>
            <a:r>
              <a:rPr lang="en-US" b="1" dirty="0"/>
              <a:t>&lt;</a:t>
            </a:r>
            <a:r>
              <a:rPr lang="en-US" dirty="0"/>
              <a:t>p</a:t>
            </a:r>
            <a:r>
              <a:rPr lang="en-US" b="1" dirty="0"/>
              <a:t>&gt;</a:t>
            </a:r>
            <a:r>
              <a:rPr lang="en-US" dirty="0"/>
              <a:t>Suggestions: </a:t>
            </a:r>
            <a:r>
              <a:rPr lang="en-US" b="1" dirty="0"/>
              <a:t>&lt;</a:t>
            </a:r>
            <a:r>
              <a:rPr lang="en-US" dirty="0"/>
              <a:t>span id="</a:t>
            </a:r>
            <a:r>
              <a:rPr lang="en-US" dirty="0" err="1"/>
              <a:t>txtHint</a:t>
            </a:r>
            <a:r>
              <a:rPr lang="en-US" dirty="0"/>
              <a:t>"</a:t>
            </a:r>
            <a:r>
              <a:rPr lang="en-US" b="1" dirty="0"/>
              <a:t>&gt;&lt;/</a:t>
            </a:r>
            <a:r>
              <a:rPr lang="en-US" dirty="0"/>
              <a:t>span</a:t>
            </a:r>
            <a:r>
              <a:rPr lang="en-US" b="1" dirty="0"/>
              <a:t>&gt;&lt;/</a:t>
            </a:r>
            <a:r>
              <a:rPr lang="en-US" dirty="0"/>
              <a:t>p</a:t>
            </a:r>
            <a:r>
              <a:rPr lang="en-US" b="1" dirty="0"/>
              <a:t>&gt;</a:t>
            </a:r>
            <a:r>
              <a:rPr lang="en-US" dirty="0"/>
              <a:t>  </a:t>
            </a:r>
          </a:p>
          <a:p>
            <a:pPr marL="0" indent="0">
              <a:buNone/>
            </a:pPr>
            <a:r>
              <a:rPr lang="en-US" b="1" dirty="0"/>
              <a:t>&lt;/</a:t>
            </a:r>
            <a:r>
              <a:rPr lang="en-US" dirty="0"/>
              <a:t>body</a:t>
            </a:r>
            <a:r>
              <a:rPr lang="en-US" b="1" dirty="0"/>
              <a:t>&gt;</a:t>
            </a:r>
            <a:r>
              <a:rPr lang="en-US" dirty="0"/>
              <a:t>  </a:t>
            </a:r>
          </a:p>
          <a:p>
            <a:pPr marL="0" indent="0">
              <a:buNone/>
            </a:pPr>
            <a:r>
              <a:rPr lang="en-US" b="1" dirty="0"/>
              <a:t>&lt;/</a:t>
            </a:r>
            <a:r>
              <a:rPr lang="en-US" dirty="0"/>
              <a:t>html</a:t>
            </a:r>
            <a:r>
              <a:rPr lang="en-US" b="1" dirty="0"/>
              <a:t>&gt;</a:t>
            </a:r>
            <a:r>
              <a:rPr lang="en-US" dirty="0"/>
              <a:t>  </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89</a:t>
            </a:fld>
            <a:endParaRPr lang="en-US"/>
          </a:p>
        </p:txBody>
      </p:sp>
    </p:spTree>
    <p:extLst>
      <p:ext uri="{BB962C8B-B14F-4D97-AF65-F5344CB8AC3E}">
        <p14:creationId xmlns:p14="http://schemas.microsoft.com/office/powerpoint/2010/main" val="139460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a:t>Use encapsulation to hide the implementation details of an object, and expose only the necessary properties and methods to the rest of the code.</a:t>
            </a:r>
          </a:p>
          <a:p>
            <a:r>
              <a:rPr lang="en-US" dirty="0"/>
              <a:t>Use inheritance and polymorphism to reuse code and create a hierarchy of classes.</a:t>
            </a:r>
          </a:p>
          <a:p>
            <a:r>
              <a:rPr lang="en-US" dirty="0"/>
              <a:t>Use interfaces to define contracts and ensure that objects conform to a specific set of methods.</a:t>
            </a:r>
          </a:p>
          <a:p>
            <a:r>
              <a:rPr lang="en-US" dirty="0"/>
              <a:t>Avoid using global objects, as they can make the code difficult to understand and maintain.</a:t>
            </a:r>
          </a:p>
        </p:txBody>
      </p:sp>
      <p:sp>
        <p:nvSpPr>
          <p:cNvPr id="4" name="Slide Number Placeholder 3"/>
          <p:cNvSpPr>
            <a:spLocks noGrp="1"/>
          </p:cNvSpPr>
          <p:nvPr>
            <p:ph type="sldNum" sz="quarter" idx="12"/>
          </p:nvPr>
        </p:nvSpPr>
        <p:spPr/>
        <p:txBody>
          <a:bodyPr/>
          <a:lstStyle/>
          <a:p>
            <a:fld id="{BDCDBBEF-AA6C-4BA6-85B2-A17D7F280E38}" type="slidenum">
              <a:rPr lang="en-US" smtClean="0"/>
              <a:t>9</a:t>
            </a:fld>
            <a:endParaRPr lang="en-US"/>
          </a:p>
        </p:txBody>
      </p:sp>
    </p:spTree>
    <p:extLst>
      <p:ext uri="{BB962C8B-B14F-4D97-AF65-F5344CB8AC3E}">
        <p14:creationId xmlns:p14="http://schemas.microsoft.com/office/powerpoint/2010/main" val="2574643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Advantages</a:t>
            </a:r>
            <a:r>
              <a:rPr lang="en-US" b="1" dirty="0"/>
              <a:t>:</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fontAlgn="base"/>
            <a:r>
              <a:rPr lang="en-US" b="1" dirty="0"/>
              <a:t>Advantages:</a:t>
            </a:r>
            <a:endParaRPr lang="en-US" dirty="0"/>
          </a:p>
          <a:p>
            <a:pPr fontAlgn="base"/>
            <a:r>
              <a:rPr lang="en-US" dirty="0"/>
              <a:t>Speed is enhanced as there is no need to reload the page again.</a:t>
            </a:r>
          </a:p>
          <a:p>
            <a:pPr fontAlgn="base"/>
            <a:r>
              <a:rPr lang="en-US" dirty="0"/>
              <a:t>AJAX make asynchronous calls to a web server, this means client browsers avoid waiting for all the data to arrive before starting of rendering.</a:t>
            </a:r>
          </a:p>
          <a:p>
            <a:pPr fontAlgn="base"/>
            <a:r>
              <a:rPr lang="en-US" dirty="0"/>
              <a:t>Form validation can be done successfully through it.</a:t>
            </a:r>
          </a:p>
          <a:p>
            <a:pPr fontAlgn="base"/>
            <a:r>
              <a:rPr lang="en-US" dirty="0"/>
              <a:t>Bandwidth utilization – It saves memory when the data is fetched from the same page.</a:t>
            </a:r>
          </a:p>
          <a:p>
            <a:pPr fontAlgn="base"/>
            <a:r>
              <a:rPr lang="en-US" dirty="0"/>
              <a:t>More interactive.</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90</a:t>
            </a:fld>
            <a:endParaRPr lang="en-US"/>
          </a:p>
        </p:txBody>
      </p:sp>
    </p:spTree>
    <p:extLst>
      <p:ext uri="{BB962C8B-B14F-4D97-AF65-F5344CB8AC3E}">
        <p14:creationId xmlns:p14="http://schemas.microsoft.com/office/powerpoint/2010/main" val="28310192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a:t>
            </a:r>
            <a:endParaRPr lang="en-US" dirty="0"/>
          </a:p>
        </p:txBody>
      </p:sp>
      <p:sp>
        <p:nvSpPr>
          <p:cNvPr id="3" name="Content Placeholder 2"/>
          <p:cNvSpPr>
            <a:spLocks noGrp="1"/>
          </p:cNvSpPr>
          <p:nvPr>
            <p:ph idx="1"/>
          </p:nvPr>
        </p:nvSpPr>
        <p:spPr/>
        <p:txBody>
          <a:bodyPr/>
          <a:lstStyle/>
          <a:p>
            <a:pPr fontAlgn="base"/>
            <a:r>
              <a:rPr lang="en-US" dirty="0"/>
              <a:t>Ajax is dependent on </a:t>
            </a:r>
            <a:r>
              <a:rPr lang="en-US" dirty="0" err="1"/>
              <a:t>Javascript</a:t>
            </a:r>
            <a:r>
              <a:rPr lang="en-US" dirty="0"/>
              <a:t>. If there is some </a:t>
            </a:r>
            <a:r>
              <a:rPr lang="en-US" dirty="0" err="1"/>
              <a:t>Javascript</a:t>
            </a:r>
            <a:r>
              <a:rPr lang="en-US" dirty="0"/>
              <a:t> problem with the browser or in the OS, Ajax will not support.</a:t>
            </a:r>
          </a:p>
          <a:p>
            <a:pPr fontAlgn="base"/>
            <a:r>
              <a:rPr lang="en-US" dirty="0"/>
              <a:t>Ajax can be problematic in Search engines as it uses </a:t>
            </a:r>
            <a:r>
              <a:rPr lang="en-US" dirty="0" err="1"/>
              <a:t>Javascript</a:t>
            </a:r>
            <a:r>
              <a:rPr lang="en-US" dirty="0"/>
              <a:t> for most of its parts.</a:t>
            </a:r>
          </a:p>
          <a:p>
            <a:pPr fontAlgn="base"/>
            <a:r>
              <a:rPr lang="en-US" dirty="0"/>
              <a:t>Source code written in AJAX is easily human readable. There will be some security issues in Ajax.</a:t>
            </a:r>
          </a:p>
          <a:p>
            <a:pPr fontAlgn="base"/>
            <a:r>
              <a:rPr lang="en-US" dirty="0"/>
              <a:t>Debugging is difficult.</a:t>
            </a:r>
          </a:p>
          <a:p>
            <a:pPr fontAlgn="base"/>
            <a:r>
              <a:rPr lang="en-US" dirty="0"/>
              <a:t>Problem with browser back button when using AJAX enabled pages.</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91</a:t>
            </a:fld>
            <a:endParaRPr lang="en-US"/>
          </a:p>
        </p:txBody>
      </p:sp>
    </p:spTree>
    <p:extLst>
      <p:ext uri="{BB962C8B-B14F-4D97-AF65-F5344CB8AC3E}">
        <p14:creationId xmlns:p14="http://schemas.microsoft.com/office/powerpoint/2010/main" val="208113685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39</TotalTime>
  <Words>4969</Words>
  <Application>Microsoft Office PowerPoint</Application>
  <PresentationFormat>Widescreen</PresentationFormat>
  <Paragraphs>867</Paragraphs>
  <Slides>91</Slides>
  <Notes>0</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91</vt:i4>
      </vt:variant>
    </vt:vector>
  </HeadingPairs>
  <TitlesOfParts>
    <vt:vector size="110" baseType="lpstr">
      <vt:lpstr>Arial</vt:lpstr>
      <vt:lpstr>Arial Unicode MS</vt:lpstr>
      <vt:lpstr>Arimo</vt:lpstr>
      <vt:lpstr>Calibri</vt:lpstr>
      <vt:lpstr>Calibri Light</vt:lpstr>
      <vt:lpstr>Casper</vt:lpstr>
      <vt:lpstr>Consolas</vt:lpstr>
      <vt:lpstr>erdana</vt:lpstr>
      <vt:lpstr>Helvetica Neue</vt:lpstr>
      <vt:lpstr>inherit</vt:lpstr>
      <vt:lpstr>inter-regular</vt:lpstr>
      <vt:lpstr>Karla</vt:lpstr>
      <vt:lpstr>Menlo</vt:lpstr>
      <vt:lpstr>Monaco</vt:lpstr>
      <vt:lpstr>Nunito</vt:lpstr>
      <vt:lpstr>Raleway ExtraBold</vt:lpstr>
      <vt:lpstr>Times New Roman</vt:lpstr>
      <vt:lpstr>1_Office Theme</vt:lpstr>
      <vt:lpstr>Contents Slide Master</vt:lpstr>
      <vt:lpstr>PowerPoint Presentation</vt:lpstr>
      <vt:lpstr>Topic to be Covered</vt:lpstr>
      <vt:lpstr>Introduction </vt:lpstr>
      <vt:lpstr>PHP: Creating classes and Instantiation</vt:lpstr>
      <vt:lpstr>Cntd..</vt:lpstr>
      <vt:lpstr>Define Objects</vt:lpstr>
      <vt:lpstr>Example</vt:lpstr>
      <vt:lpstr>Best Practices </vt:lpstr>
      <vt:lpstr>CONTINUE……</vt:lpstr>
      <vt:lpstr>Topic to be Covered</vt:lpstr>
      <vt:lpstr>Accessing properties and methods</vt:lpstr>
      <vt:lpstr>PowerPoint Presentation</vt:lpstr>
      <vt:lpstr>Accessing Methods</vt:lpstr>
      <vt:lpstr>Example</vt:lpstr>
      <vt:lpstr> Access Specifiers </vt:lpstr>
      <vt:lpstr>PowerPoint Presentation</vt:lpstr>
      <vt:lpstr>Topic to be Covered</vt:lpstr>
      <vt:lpstr>PHP File Handling</vt:lpstr>
      <vt:lpstr>PHP Open File/Create File - fopen()</vt:lpstr>
      <vt:lpstr>PowerPoint Presentation</vt:lpstr>
      <vt:lpstr>PHP Read File - fread()</vt:lpstr>
      <vt:lpstr>PHP Close File - fclose() </vt:lpstr>
      <vt:lpstr>PHP Directory  </vt:lpstr>
      <vt:lpstr>Create a New Directory</vt:lpstr>
      <vt:lpstr>List the Contents of a Directory </vt:lpstr>
      <vt:lpstr>PowerPoint Presentation</vt:lpstr>
      <vt:lpstr>To Close a Directory</vt:lpstr>
      <vt:lpstr>PowerPoint Presentation</vt:lpstr>
      <vt:lpstr>Topic to be Covered</vt:lpstr>
      <vt:lpstr>Working with directories</vt:lpstr>
      <vt:lpstr>2. Reading Directories</vt:lpstr>
      <vt:lpstr>Renaming a Directory</vt:lpstr>
      <vt:lpstr>Deleting a Directory</vt:lpstr>
      <vt:lpstr>Building a text editor</vt:lpstr>
      <vt:lpstr>Create Simple Text Editor</vt:lpstr>
      <vt:lpstr>Topic to be Covered</vt:lpstr>
      <vt:lpstr>PHP File Upload</vt:lpstr>
      <vt:lpstr>PHP File Upload Example</vt:lpstr>
      <vt:lpstr>Contd…</vt:lpstr>
      <vt:lpstr>PHP Download File</vt:lpstr>
      <vt:lpstr>File Downloading.</vt:lpstr>
      <vt:lpstr>Topic to be Covered</vt:lpstr>
      <vt:lpstr>PHP Session </vt:lpstr>
      <vt:lpstr>Why and when to use Sessions?</vt:lpstr>
      <vt:lpstr>Start a PHP Session</vt:lpstr>
      <vt:lpstr>Storing and Accessing Session Data</vt:lpstr>
      <vt:lpstr>Destroying a Session </vt:lpstr>
      <vt:lpstr>PowerPoint Presentation</vt:lpstr>
      <vt:lpstr>Topic to be Covered</vt:lpstr>
      <vt:lpstr>PHP Session </vt:lpstr>
      <vt:lpstr>Why and when to use Sessions?</vt:lpstr>
      <vt:lpstr>Start a PHP Session</vt:lpstr>
      <vt:lpstr>Storing and Accessing Session Data</vt:lpstr>
      <vt:lpstr>Destroying a Session </vt:lpstr>
      <vt:lpstr>PowerPoint Presentation</vt:lpstr>
      <vt:lpstr>Topic to be Covered</vt:lpstr>
      <vt:lpstr>Connection with MYSQL database</vt:lpstr>
      <vt:lpstr>PHP MySQL Connect Example</vt:lpstr>
      <vt:lpstr>PHP MySQLi Create Database</vt:lpstr>
      <vt:lpstr>Create a MySQL Table </vt:lpstr>
      <vt:lpstr>PHP MySQL Insert Record </vt:lpstr>
      <vt:lpstr>PHP MySQL Update Record</vt:lpstr>
      <vt:lpstr>PHP MySQL Delete Record</vt:lpstr>
      <vt:lpstr>PHP MySQL Select Query</vt:lpstr>
      <vt:lpstr>setting query parameter</vt:lpstr>
      <vt:lpstr>Topic to be Covered</vt:lpstr>
      <vt:lpstr>PHP – Mysql Joins</vt:lpstr>
      <vt:lpstr>PowerPoint Presentation</vt:lpstr>
      <vt:lpstr>PowerPoint Presentation</vt:lpstr>
      <vt:lpstr>PowerPoint Presentation</vt:lpstr>
      <vt:lpstr>PHP JOIN</vt:lpstr>
      <vt:lpstr>Topic to be Covered</vt:lpstr>
      <vt:lpstr>PHP Cookies</vt:lpstr>
      <vt:lpstr>The Anatomy of a Cookie</vt:lpstr>
      <vt:lpstr>Create Cookies With PHP</vt:lpstr>
      <vt:lpstr>Accessing Cookies with PHP</vt:lpstr>
      <vt:lpstr>Deleting Cookie with PHP</vt:lpstr>
      <vt:lpstr>Topic to be Covered</vt:lpstr>
      <vt:lpstr>Introduction to AJAX </vt:lpstr>
      <vt:lpstr>Introduction to AJAX </vt:lpstr>
      <vt:lpstr>AJAX Model</vt:lpstr>
      <vt:lpstr> How AJAX Works  </vt:lpstr>
      <vt:lpstr>Basic Steps to Use AJAX with PHP</vt:lpstr>
      <vt:lpstr>Example: AJAX with PHP</vt:lpstr>
      <vt:lpstr>Continue……</vt:lpstr>
      <vt:lpstr>Key Concepts</vt:lpstr>
      <vt:lpstr>CONTINUE..</vt:lpstr>
      <vt:lpstr>Implementation of Ajax.</vt:lpstr>
      <vt:lpstr>CONTINUE…..</vt:lpstr>
      <vt:lpstr> Advantages: </vt:lpstr>
      <vt:lpstr>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student</cp:lastModifiedBy>
  <cp:revision>251</cp:revision>
  <dcterms:created xsi:type="dcterms:W3CDTF">2019-01-09T10:33:00Z</dcterms:created>
  <dcterms:modified xsi:type="dcterms:W3CDTF">2025-03-17T06:44:33Z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EF41D104C9834174AAC81A8EA08B83AC</vt:lpwstr>
  </property>
  <property fmtid="{D5CDD505-2E9C-101B-9397-08002B2CF9AE}" pid="3" name="KSOProductBuildVer">
    <vt:lpwstr>1033-11.2.0.11537</vt:lpwstr>
  </property>
</Properties>
</file>